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4"/>
  </p:sldMasterIdLst>
  <p:notesMasterIdLst>
    <p:notesMasterId r:id="rId14"/>
  </p:notesMasterIdLst>
  <p:handoutMasterIdLst>
    <p:handoutMasterId r:id="rId15"/>
  </p:handoutMasterIdLst>
  <p:sldIdLst>
    <p:sldId id="540" r:id="rId5"/>
    <p:sldId id="636" r:id="rId6"/>
    <p:sldId id="637" r:id="rId7"/>
    <p:sldId id="638" r:id="rId8"/>
    <p:sldId id="639" r:id="rId9"/>
    <p:sldId id="641" r:id="rId10"/>
    <p:sldId id="642" r:id="rId11"/>
    <p:sldId id="643" r:id="rId12"/>
    <p:sldId id="644" r:id="rId13"/>
  </p:sldIdLst>
  <p:sldSz cx="11706225" cy="6584950"/>
  <p:notesSz cx="6858000" cy="9144000"/>
  <p:defaultTextStyle>
    <a:defPPr>
      <a:defRPr lang="en-US"/>
    </a:defPPr>
    <a:lvl1pPr marL="0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1pPr>
    <a:lvl2pPr marL="438912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2pPr>
    <a:lvl3pPr marL="877824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3pPr>
    <a:lvl4pPr marL="1316736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4pPr>
    <a:lvl5pPr marL="1755648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5pPr>
    <a:lvl6pPr marL="2194560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6pPr>
    <a:lvl7pPr marL="2633472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7pPr>
    <a:lvl8pPr marL="3072384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8pPr>
    <a:lvl9pPr marL="3511296" algn="l" defTabSz="877824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A0A"/>
    <a:srgbClr val="BAC4FF"/>
    <a:srgbClr val="FFFAEF"/>
    <a:srgbClr val="000000"/>
    <a:srgbClr val="F7F7F7"/>
    <a:srgbClr val="F456E2"/>
    <a:srgbClr val="8225AB"/>
    <a:srgbClr val="F40A0E"/>
    <a:srgbClr val="D60908"/>
    <a:srgbClr val="0F1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86" autoAdjust="0"/>
    <p:restoredTop sz="95694"/>
  </p:normalViewPr>
  <p:slideViewPr>
    <p:cSldViewPr snapToGrid="0" snapToObjects="1" showGuides="1">
      <p:cViewPr varScale="1">
        <p:scale>
          <a:sx n="169" d="100"/>
          <a:sy n="169" d="100"/>
        </p:scale>
        <p:origin x="104" y="144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65" d="100"/>
          <a:sy n="165" d="100"/>
        </p:scale>
        <p:origin x="440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08922F-D3F9-C04C-94E0-9524871E3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18099-BE02-2842-BC19-34EB288E2B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7D4A3-C034-7F44-92D3-95ED9A7AF889}" type="datetimeFigureOut">
              <a:rPr lang="en-US" smtClean="0">
                <a:latin typeface="Arial" panose="020B0604020202020204" pitchFamily="34" charset="0"/>
              </a:rPr>
              <a:t>10/28/2021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E87DB-FEE6-3F4B-9718-C449ACCACA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CD9CB-E0AF-9E4D-904C-160E6D547E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BF7B2-40B1-E945-8887-3A339A335966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778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8255F9-FCC3-3A45-824E-9A73559FCF9E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BBF66F3-DCA0-FE43-BE02-9987B36BE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0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7824" rtl="0" eaLnBrk="1" latinLnBrk="0" hangingPunct="1">
      <a:defRPr sz="115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38912" algn="l" defTabSz="877824" rtl="0" eaLnBrk="1" latinLnBrk="0" hangingPunct="1">
      <a:defRPr sz="115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77824" algn="l" defTabSz="877824" rtl="0" eaLnBrk="1" latinLnBrk="0" hangingPunct="1">
      <a:defRPr sz="115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16736" algn="l" defTabSz="877824" rtl="0" eaLnBrk="1" latinLnBrk="0" hangingPunct="1">
      <a:defRPr sz="115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55648" algn="l" defTabSz="877824" rtl="0" eaLnBrk="1" latinLnBrk="0" hangingPunct="1">
      <a:defRPr sz="115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194560" algn="l" defTabSz="877824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6pPr>
    <a:lvl7pPr marL="2633472" algn="l" defTabSz="877824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7pPr>
    <a:lvl8pPr marL="3072384" algn="l" defTabSz="877824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8pPr>
    <a:lvl9pPr marL="3511296" algn="l" defTabSz="877824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2">
            <a:extLst>
              <a:ext uri="{FF2B5EF4-FFF2-40B4-BE49-F238E27FC236}">
                <a16:creationId xmlns:a16="http://schemas.microsoft.com/office/drawing/2014/main" id="{3DCBB9C8-E69B-844B-B249-E1FB04F5D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01" y="615950"/>
            <a:ext cx="10588624" cy="1557907"/>
          </a:xfrm>
        </p:spPr>
        <p:txBody>
          <a:bodyPr anchor="t">
            <a:normAutofit/>
          </a:bodyPr>
          <a:lstStyle>
            <a:lvl1pPr algn="ctr"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</a:t>
            </a:r>
            <a:endParaRPr lang="en-US" dirty="0"/>
          </a:p>
        </p:txBody>
      </p:sp>
      <p:sp>
        <p:nvSpPr>
          <p:cNvPr id="92" name="Date Placeholder 3">
            <a:extLst>
              <a:ext uri="{FF2B5EF4-FFF2-40B4-BE49-F238E27FC236}">
                <a16:creationId xmlns:a16="http://schemas.microsoft.com/office/drawing/2014/main" id="{84B310B8-242C-F640-AA1F-41CCEF72EDD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35924" y="5949544"/>
            <a:ext cx="2634377" cy="215444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4324B059-C46B-1E4E-9C6B-C27C003D2E26}" type="datetime1">
              <a:rPr lang="en-GB" smtClean="0"/>
              <a:t>28/10/2021</a:t>
            </a:fld>
            <a:endParaRPr lang="en-GB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3E64403-814E-184F-A4E5-97079F8B0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431" y="3735778"/>
            <a:ext cx="3969297" cy="190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786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with Flo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5F9044D-C6D4-6D4B-AB39-A7B5BF65B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396" y="619139"/>
            <a:ext cx="10582526" cy="4985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B0425B9B-A689-CB42-A963-D6A8262294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396" y="1117739"/>
            <a:ext cx="10582526" cy="311817"/>
          </a:xfrm>
        </p:spPr>
        <p:txBody>
          <a:bodyPr/>
          <a:lstStyle>
            <a:lvl1pPr>
              <a:defRPr sz="1801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9D5382-F65F-7F45-8368-C27AA316707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EAA571-41F7-5C4F-A821-1EF40E7FE3AB}" type="datetime1">
              <a:rPr lang="en-GB" smtClean="0"/>
              <a:pPr/>
              <a:t>28/10/2021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74620-E571-5D46-A3C3-64E14C42D14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if required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490063-C261-504F-96BE-4EAD8143BC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CC99B-4448-064C-ACFA-F39475122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6E62B1F-CDFF-174C-9DB5-65D74D7787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4580" y="5952243"/>
            <a:ext cx="840524" cy="40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319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 with Flo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5F9044D-C6D4-6D4B-AB39-A7B5BF65B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396" y="619139"/>
            <a:ext cx="10582526" cy="4985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B0425B9B-A689-CB42-A963-D6A8262294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396" y="1117739"/>
            <a:ext cx="10582526" cy="311817"/>
          </a:xfrm>
        </p:spPr>
        <p:txBody>
          <a:bodyPr/>
          <a:lstStyle>
            <a:lvl1pPr>
              <a:defRPr sz="1801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9D5382-F65F-7F45-8368-C27AA316707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EAA571-41F7-5C4F-A821-1EF40E7FE3AB}" type="datetime1">
              <a:rPr lang="en-GB" smtClean="0"/>
              <a:pPr/>
              <a:t>28/10/2021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74620-E571-5D46-A3C3-64E14C42D14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if required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490063-C261-504F-96BE-4EAD8143BC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CC99B-4448-064C-ACFA-F39475122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6E62B1F-CDFF-174C-9DB5-65D74D7787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4580" y="5952243"/>
            <a:ext cx="840524" cy="40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8727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68E70-78F3-684E-9402-E2A6EBEE9A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395" y="635742"/>
            <a:ext cx="10589436" cy="1938992"/>
          </a:xfrm>
        </p:spPr>
        <p:txBody>
          <a:bodyPr wrap="square" anchor="ctr">
            <a:spAutoFit/>
          </a:bodyPr>
          <a:lstStyle>
            <a:lvl1pPr algn="ctr">
              <a:lnSpc>
                <a:spcPct val="90000"/>
              </a:lnSpc>
              <a:defRPr lang="en-GB" sz="7000" b="0" i="0" kern="1200" spc="0" dirty="0" smtClean="0">
                <a:solidFill>
                  <a:schemeClr val="bg1"/>
                </a:solidFill>
                <a:latin typeface="Aeonik Light" panose="02010503030300000000" pitchFamily="2" charset="0"/>
                <a:ea typeface="Aeonik Light" panose="02010503030300000000" pitchFamily="2" charset="0"/>
                <a:cs typeface="Aeonik Light" panose="02010503030300000000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FD3FC-F784-144F-8B81-39EEA20C922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0DB275-3E36-794D-B917-43CCEDDD7BC5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64D50-FD22-6844-B377-7D6FA3AE7F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if required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A2073-14F9-D24B-9728-CBBA295664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CC99B-4448-064C-ACFA-F39475122D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C12A5E99-8D08-1043-ACA0-8B44E944E5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800" y="4746719"/>
            <a:ext cx="2641600" cy="884143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2pPr>
            <a:lvl3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3pPr>
            <a:lvl4pPr>
              <a:defRPr sz="2401">
                <a:solidFill>
                  <a:schemeClr val="bg1"/>
                </a:solidFill>
                <a:latin typeface="Aeonik Light" panose="02010503030300000000" pitchFamily="2" charset="0"/>
              </a:defRPr>
            </a:lvl4pPr>
            <a:lvl5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5pPr>
          </a:lstStyle>
          <a:p>
            <a:pPr lvl="0"/>
            <a:r>
              <a:rPr lang="en-GB" dirty="0"/>
              <a:t>Additional text if required</a:t>
            </a:r>
            <a:endParaRPr lang="en-US" dirty="0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A836D114-6CB8-4248-BAD8-9134EC945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05825" y="4746719"/>
            <a:ext cx="2641600" cy="884143"/>
          </a:xfrm>
        </p:spPr>
        <p:txBody>
          <a:bodyPr anchor="b">
            <a:noAutofit/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2pPr>
            <a:lvl3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3pPr>
            <a:lvl4pPr>
              <a:defRPr sz="2401">
                <a:solidFill>
                  <a:schemeClr val="bg1"/>
                </a:solidFill>
                <a:latin typeface="Aeonik Light" panose="02010503030300000000" pitchFamily="2" charset="0"/>
              </a:defRPr>
            </a:lvl4pPr>
            <a:lvl5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5pPr>
          </a:lstStyle>
          <a:p>
            <a:pPr lvl="0"/>
            <a:r>
              <a:rPr lang="en-GB" dirty="0"/>
              <a:t>Additional text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5648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ey Mess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68E70-78F3-684E-9402-E2A6EBEE9A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395" y="3321510"/>
            <a:ext cx="10589436" cy="1938992"/>
          </a:xfrm>
        </p:spPr>
        <p:txBody>
          <a:bodyPr wrap="square" anchor="ctr">
            <a:spAutoFit/>
          </a:bodyPr>
          <a:lstStyle>
            <a:lvl1pPr algn="ctr">
              <a:lnSpc>
                <a:spcPct val="90000"/>
              </a:lnSpc>
              <a:defRPr lang="en-GB" sz="7000" b="0" i="0" kern="1200" spc="0" dirty="0" smtClean="0">
                <a:solidFill>
                  <a:schemeClr val="bg1"/>
                </a:solidFill>
                <a:latin typeface="Aeonik Light" panose="02010503030300000000" pitchFamily="2" charset="0"/>
                <a:ea typeface="Aeonik Light" panose="02010503030300000000" pitchFamily="2" charset="0"/>
                <a:cs typeface="Aeonik Light" panose="02010503030300000000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FD3FC-F784-144F-8B81-39EEA20C922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0DB275-3E36-794D-B917-43CCEDDD7BC5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64D50-FD22-6844-B377-7D6FA3AE7F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if required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A2073-14F9-D24B-9728-CBBA295664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CC99B-4448-064C-ACFA-F39475122D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C12A5E99-8D08-1043-ACA0-8B44E944E5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800" y="615950"/>
            <a:ext cx="2641600" cy="884143"/>
          </a:xfrm>
        </p:spPr>
        <p:txBody>
          <a:bodyPr anchor="t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2pPr>
            <a:lvl3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3pPr>
            <a:lvl4pPr>
              <a:defRPr sz="2401">
                <a:solidFill>
                  <a:schemeClr val="bg1"/>
                </a:solidFill>
                <a:latin typeface="Aeonik Light" panose="02010503030300000000" pitchFamily="2" charset="0"/>
              </a:defRPr>
            </a:lvl4pPr>
            <a:lvl5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5pPr>
          </a:lstStyle>
          <a:p>
            <a:pPr lvl="0"/>
            <a:r>
              <a:rPr lang="en-GB" dirty="0"/>
              <a:t>Additional text if required</a:t>
            </a:r>
            <a:endParaRPr lang="en-US" dirty="0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A836D114-6CB8-4248-BAD8-9134EC945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05825" y="615950"/>
            <a:ext cx="2641600" cy="884143"/>
          </a:xfrm>
        </p:spPr>
        <p:txBody>
          <a:bodyPr anchor="t">
            <a:noAutofit/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2pPr>
            <a:lvl3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3pPr>
            <a:lvl4pPr>
              <a:defRPr sz="2401">
                <a:solidFill>
                  <a:schemeClr val="bg1"/>
                </a:solidFill>
                <a:latin typeface="Aeonik Light" panose="02010503030300000000" pitchFamily="2" charset="0"/>
              </a:defRPr>
            </a:lvl4pPr>
            <a:lvl5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5pPr>
          </a:lstStyle>
          <a:p>
            <a:pPr lvl="0"/>
            <a:r>
              <a:rPr lang="en-GB" dirty="0"/>
              <a:t>Additional text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2511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5C74A63-C7E6-D842-B422-25E26723FB3A}"/>
              </a:ext>
            </a:extLst>
          </p:cNvPr>
          <p:cNvSpPr/>
          <p:nvPr userDrawn="1"/>
        </p:nvSpPr>
        <p:spPr>
          <a:xfrm>
            <a:off x="0" y="0"/>
            <a:ext cx="5853112" cy="6582300"/>
          </a:xfrm>
          <a:custGeom>
            <a:avLst/>
            <a:gdLst>
              <a:gd name="connsiteX0" fmla="*/ 0 w 5853112"/>
              <a:gd name="connsiteY0" fmla="*/ 0 h 6582300"/>
              <a:gd name="connsiteX1" fmla="*/ 2344592 w 5853112"/>
              <a:gd name="connsiteY1" fmla="*/ 0 h 6582300"/>
              <a:gd name="connsiteX2" fmla="*/ 2526385 w 5853112"/>
              <a:gd name="connsiteY2" fmla="*/ 106610 h 6582300"/>
              <a:gd name="connsiteX3" fmla="*/ 4380674 w 5853112"/>
              <a:gd name="connsiteY3" fmla="*/ 1537135 h 6582300"/>
              <a:gd name="connsiteX4" fmla="*/ 5853112 w 5853112"/>
              <a:gd name="connsiteY4" fmla="*/ 3290718 h 6582300"/>
              <a:gd name="connsiteX5" fmla="*/ 4380674 w 5853112"/>
              <a:gd name="connsiteY5" fmla="*/ 5045167 h 6582300"/>
              <a:gd name="connsiteX6" fmla="*/ 2526385 w 5853112"/>
              <a:gd name="connsiteY6" fmla="*/ 6475691 h 6582300"/>
              <a:gd name="connsiteX7" fmla="*/ 2344597 w 5853112"/>
              <a:gd name="connsiteY7" fmla="*/ 6582300 h 6582300"/>
              <a:gd name="connsiteX8" fmla="*/ 0 w 5853112"/>
              <a:gd name="connsiteY8" fmla="*/ 6582300 h 6582300"/>
              <a:gd name="connsiteX9" fmla="*/ 0 w 5853112"/>
              <a:gd name="connsiteY9" fmla="*/ 0 h 658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3112" h="6582300">
                <a:moveTo>
                  <a:pt x="0" y="0"/>
                </a:moveTo>
                <a:lnTo>
                  <a:pt x="2344592" y="0"/>
                </a:lnTo>
                <a:lnTo>
                  <a:pt x="2526385" y="106610"/>
                </a:lnTo>
                <a:cubicBezTo>
                  <a:pt x="3193836" y="516081"/>
                  <a:pt x="3815471" y="995652"/>
                  <a:pt x="4380674" y="1537135"/>
                </a:cubicBezTo>
                <a:cubicBezTo>
                  <a:pt x="5100982" y="2219340"/>
                  <a:pt x="5853112" y="3290718"/>
                  <a:pt x="5853112" y="3290718"/>
                </a:cubicBezTo>
                <a:cubicBezTo>
                  <a:pt x="5853112" y="3290718"/>
                  <a:pt x="5100982" y="4362095"/>
                  <a:pt x="4380674" y="5045167"/>
                </a:cubicBezTo>
                <a:cubicBezTo>
                  <a:pt x="3815471" y="5586659"/>
                  <a:pt x="3193836" y="6066223"/>
                  <a:pt x="2526385" y="6475691"/>
                </a:cubicBezTo>
                <a:lnTo>
                  <a:pt x="2344597" y="6582300"/>
                </a:lnTo>
                <a:lnTo>
                  <a:pt x="0" y="65823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B00A0A"/>
              </a:gs>
              <a:gs pos="50000">
                <a:srgbClr val="D60908"/>
              </a:gs>
              <a:gs pos="100000">
                <a:srgbClr val="F40A0E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5373206-3171-1D45-A595-6F1D4C09BCE6}"/>
              </a:ext>
            </a:extLst>
          </p:cNvPr>
          <p:cNvSpPr/>
          <p:nvPr userDrawn="1"/>
        </p:nvSpPr>
        <p:spPr>
          <a:xfrm>
            <a:off x="5853112" y="0"/>
            <a:ext cx="5853114" cy="6582300"/>
          </a:xfrm>
          <a:custGeom>
            <a:avLst/>
            <a:gdLst>
              <a:gd name="connsiteX0" fmla="*/ 3508520 w 5853114"/>
              <a:gd name="connsiteY0" fmla="*/ 0 h 6582300"/>
              <a:gd name="connsiteX1" fmla="*/ 5853114 w 5853114"/>
              <a:gd name="connsiteY1" fmla="*/ 0 h 6582300"/>
              <a:gd name="connsiteX2" fmla="*/ 5853114 w 5853114"/>
              <a:gd name="connsiteY2" fmla="*/ 6582300 h 6582300"/>
              <a:gd name="connsiteX3" fmla="*/ 3508515 w 5853114"/>
              <a:gd name="connsiteY3" fmla="*/ 6582300 h 6582300"/>
              <a:gd name="connsiteX4" fmla="*/ 3326727 w 5853114"/>
              <a:gd name="connsiteY4" fmla="*/ 6475691 h 6582300"/>
              <a:gd name="connsiteX5" fmla="*/ 1472438 w 5853114"/>
              <a:gd name="connsiteY5" fmla="*/ 5045167 h 6582300"/>
              <a:gd name="connsiteX6" fmla="*/ 0 w 5853114"/>
              <a:gd name="connsiteY6" fmla="*/ 3290718 h 6582300"/>
              <a:gd name="connsiteX7" fmla="*/ 1472438 w 5853114"/>
              <a:gd name="connsiteY7" fmla="*/ 1537135 h 6582300"/>
              <a:gd name="connsiteX8" fmla="*/ 3326727 w 5853114"/>
              <a:gd name="connsiteY8" fmla="*/ 106610 h 6582300"/>
              <a:gd name="connsiteX9" fmla="*/ 3508520 w 5853114"/>
              <a:gd name="connsiteY9" fmla="*/ 0 h 658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3114" h="6582300">
                <a:moveTo>
                  <a:pt x="3508520" y="0"/>
                </a:moveTo>
                <a:lnTo>
                  <a:pt x="5853114" y="0"/>
                </a:lnTo>
                <a:lnTo>
                  <a:pt x="5853114" y="6582300"/>
                </a:lnTo>
                <a:lnTo>
                  <a:pt x="3508515" y="6582300"/>
                </a:lnTo>
                <a:lnTo>
                  <a:pt x="3326727" y="6475691"/>
                </a:lnTo>
                <a:cubicBezTo>
                  <a:pt x="2659276" y="6066223"/>
                  <a:pt x="2037641" y="5586659"/>
                  <a:pt x="1472438" y="5045167"/>
                </a:cubicBezTo>
                <a:cubicBezTo>
                  <a:pt x="752130" y="4362095"/>
                  <a:pt x="0" y="3290718"/>
                  <a:pt x="0" y="3290718"/>
                </a:cubicBezTo>
                <a:cubicBezTo>
                  <a:pt x="0" y="3290718"/>
                  <a:pt x="752130" y="2219340"/>
                  <a:pt x="1472438" y="1537135"/>
                </a:cubicBezTo>
                <a:cubicBezTo>
                  <a:pt x="2037641" y="995652"/>
                  <a:pt x="2659276" y="516081"/>
                  <a:pt x="3326727" y="106610"/>
                </a:cubicBezTo>
                <a:lnTo>
                  <a:pt x="3508520" y="0"/>
                </a:lnTo>
                <a:close/>
              </a:path>
            </a:pathLst>
          </a:custGeom>
          <a:gradFill flip="none" rotWithShape="1">
            <a:gsLst>
              <a:gs pos="0">
                <a:srgbClr val="0F1F8D"/>
              </a:gs>
              <a:gs pos="50000">
                <a:srgbClr val="1218A2"/>
              </a:gs>
              <a:gs pos="100000">
                <a:srgbClr val="303EC9"/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99F976A-B894-3C49-AA57-D33CE48EC1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40079" y="0"/>
            <a:ext cx="7026067" cy="6584950"/>
          </a:xfrm>
          <a:custGeom>
            <a:avLst/>
            <a:gdLst>
              <a:gd name="connsiteX0" fmla="*/ 4514 w 7026067"/>
              <a:gd name="connsiteY0" fmla="*/ 0 h 6584950"/>
              <a:gd name="connsiteX1" fmla="*/ 7021553 w 7026067"/>
              <a:gd name="connsiteY1" fmla="*/ 0 h 6584950"/>
              <a:gd name="connsiteX2" fmla="*/ 6839760 w 7026067"/>
              <a:gd name="connsiteY2" fmla="*/ 106610 h 6584950"/>
              <a:gd name="connsiteX3" fmla="*/ 4985472 w 7026067"/>
              <a:gd name="connsiteY3" fmla="*/ 1537135 h 6584950"/>
              <a:gd name="connsiteX4" fmla="*/ 3513034 w 7026067"/>
              <a:gd name="connsiteY4" fmla="*/ 3290718 h 6584950"/>
              <a:gd name="connsiteX5" fmla="*/ 4985472 w 7026067"/>
              <a:gd name="connsiteY5" fmla="*/ 5045167 h 6584950"/>
              <a:gd name="connsiteX6" fmla="*/ 6839760 w 7026067"/>
              <a:gd name="connsiteY6" fmla="*/ 6475691 h 6584950"/>
              <a:gd name="connsiteX7" fmla="*/ 7026067 w 7026067"/>
              <a:gd name="connsiteY7" fmla="*/ 6584950 h 6584950"/>
              <a:gd name="connsiteX8" fmla="*/ 0 w 7026067"/>
              <a:gd name="connsiteY8" fmla="*/ 6584950 h 6584950"/>
              <a:gd name="connsiteX9" fmla="*/ 186306 w 7026067"/>
              <a:gd name="connsiteY9" fmla="*/ 6475691 h 6584950"/>
              <a:gd name="connsiteX10" fmla="*/ 2040596 w 7026067"/>
              <a:gd name="connsiteY10" fmla="*/ 5045167 h 6584950"/>
              <a:gd name="connsiteX11" fmla="*/ 3513034 w 7026067"/>
              <a:gd name="connsiteY11" fmla="*/ 3290719 h 6584950"/>
              <a:gd name="connsiteX12" fmla="*/ 2040596 w 7026067"/>
              <a:gd name="connsiteY12" fmla="*/ 1537135 h 6584950"/>
              <a:gd name="connsiteX13" fmla="*/ 186306 w 7026067"/>
              <a:gd name="connsiteY13" fmla="*/ 106610 h 658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26067" h="6584950">
                <a:moveTo>
                  <a:pt x="4514" y="0"/>
                </a:moveTo>
                <a:lnTo>
                  <a:pt x="7021553" y="0"/>
                </a:lnTo>
                <a:lnTo>
                  <a:pt x="6839760" y="106610"/>
                </a:lnTo>
                <a:cubicBezTo>
                  <a:pt x="6172309" y="516081"/>
                  <a:pt x="5550674" y="995652"/>
                  <a:pt x="4985472" y="1537135"/>
                </a:cubicBezTo>
                <a:cubicBezTo>
                  <a:pt x="4265164" y="2219340"/>
                  <a:pt x="3513034" y="3290718"/>
                  <a:pt x="3513034" y="3290718"/>
                </a:cubicBezTo>
                <a:cubicBezTo>
                  <a:pt x="3513034" y="3290718"/>
                  <a:pt x="4265164" y="4362095"/>
                  <a:pt x="4985472" y="5045167"/>
                </a:cubicBezTo>
                <a:cubicBezTo>
                  <a:pt x="5550674" y="5586659"/>
                  <a:pt x="6172309" y="6066223"/>
                  <a:pt x="6839760" y="6475691"/>
                </a:cubicBezTo>
                <a:lnTo>
                  <a:pt x="7026067" y="6584950"/>
                </a:lnTo>
                <a:lnTo>
                  <a:pt x="0" y="6584950"/>
                </a:lnTo>
                <a:lnTo>
                  <a:pt x="186306" y="6475691"/>
                </a:lnTo>
                <a:cubicBezTo>
                  <a:pt x="853757" y="6066223"/>
                  <a:pt x="1475392" y="5586659"/>
                  <a:pt x="2040596" y="5045167"/>
                </a:cubicBezTo>
                <a:cubicBezTo>
                  <a:pt x="2760903" y="4362095"/>
                  <a:pt x="3513034" y="3290719"/>
                  <a:pt x="3513034" y="3290719"/>
                </a:cubicBezTo>
                <a:cubicBezTo>
                  <a:pt x="3513034" y="3290719"/>
                  <a:pt x="2760903" y="2219340"/>
                  <a:pt x="2040596" y="1537135"/>
                </a:cubicBezTo>
                <a:cubicBezTo>
                  <a:pt x="1475392" y="995652"/>
                  <a:pt x="853757" y="516081"/>
                  <a:pt x="186306" y="1066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97EB6A81-0489-414C-BA1D-50A9923D2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395" y="1838231"/>
            <a:ext cx="4747029" cy="2908489"/>
          </a:xfrm>
        </p:spPr>
        <p:txBody>
          <a:bodyPr wrap="square" anchor="ctr">
            <a:spAutoFit/>
          </a:bodyPr>
          <a:lstStyle>
            <a:lvl1pPr algn="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68E70-78F3-684E-9402-E2A6EBEE9A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0801" y="1838232"/>
            <a:ext cx="4747030" cy="2908489"/>
          </a:xfrm>
        </p:spPr>
        <p:txBody>
          <a:bodyPr wrap="square" anchor="ctr">
            <a:spAutoFit/>
          </a:bodyPr>
          <a:lstStyle>
            <a:lvl1pPr algn="l">
              <a:lnSpc>
                <a:spcPct val="90000"/>
              </a:lnSpc>
              <a:defRPr lang="en-GB" sz="7000" b="0" i="0" kern="1200" spc="0" dirty="0" smtClean="0">
                <a:solidFill>
                  <a:schemeClr val="bg1"/>
                </a:solidFill>
                <a:latin typeface="Aeonik Light" panose="02010503030300000000" pitchFamily="2" charset="0"/>
                <a:ea typeface="Aeonik Light" panose="02010503030300000000" pitchFamily="2" charset="0"/>
                <a:cs typeface="Aeonik Light" panose="02010503030300000000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FD3FC-F784-144F-8B81-39EEA20C922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0DB275-3E36-794D-B917-43CCEDDD7BC5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64D50-FD22-6844-B377-7D6FA3AE7F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if required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A2073-14F9-D24B-9728-CBBA295664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CC99B-4448-064C-ACFA-F39475122D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C12A5E99-8D08-1043-ACA0-8B44E944E5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800" y="4746719"/>
            <a:ext cx="2641600" cy="884143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2pPr>
            <a:lvl3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3pPr>
            <a:lvl4pPr>
              <a:defRPr sz="2401">
                <a:solidFill>
                  <a:schemeClr val="bg1"/>
                </a:solidFill>
                <a:latin typeface="Aeonik Light" panose="02010503030300000000" pitchFamily="2" charset="0"/>
              </a:defRPr>
            </a:lvl4pPr>
            <a:lvl5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5pPr>
          </a:lstStyle>
          <a:p>
            <a:pPr lvl="0"/>
            <a:r>
              <a:rPr lang="en-GB" dirty="0"/>
              <a:t>Additional text if required</a:t>
            </a:r>
            <a:endParaRPr lang="en-US" dirty="0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A836D114-6CB8-4248-BAD8-9134EC945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05825" y="4746719"/>
            <a:ext cx="2641600" cy="884143"/>
          </a:xfrm>
        </p:spPr>
        <p:txBody>
          <a:bodyPr anchor="b">
            <a:noAutofit/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2pPr>
            <a:lvl3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3pPr>
            <a:lvl4pPr>
              <a:defRPr sz="2401">
                <a:solidFill>
                  <a:schemeClr val="bg1"/>
                </a:solidFill>
                <a:latin typeface="Aeonik Light" panose="02010503030300000000" pitchFamily="2" charset="0"/>
              </a:defRPr>
            </a:lvl4pPr>
            <a:lvl5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5pPr>
          </a:lstStyle>
          <a:p>
            <a:pPr lvl="0"/>
            <a:r>
              <a:rPr lang="en-GB" dirty="0"/>
              <a:t>Additional text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6970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Virgin Media Amplifie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63">
            <a:extLst>
              <a:ext uri="{FF2B5EF4-FFF2-40B4-BE49-F238E27FC236}">
                <a16:creationId xmlns:a16="http://schemas.microsoft.com/office/drawing/2014/main" id="{BB50321C-0C72-9B42-A105-285E27B7E197}"/>
              </a:ext>
            </a:extLst>
          </p:cNvPr>
          <p:cNvSpPr/>
          <p:nvPr userDrawn="1"/>
        </p:nvSpPr>
        <p:spPr>
          <a:xfrm rot="10800000" flipH="1" flipV="1">
            <a:off x="10157265" y="1"/>
            <a:ext cx="1579810" cy="3741337"/>
          </a:xfrm>
          <a:custGeom>
            <a:avLst/>
            <a:gdLst>
              <a:gd name="connsiteX0" fmla="*/ 1332314 w 1579810"/>
              <a:gd name="connsiteY0" fmla="*/ 0 h 3741337"/>
              <a:gd name="connsiteX1" fmla="*/ 1579810 w 1579810"/>
              <a:gd name="connsiteY1" fmla="*/ 0 h 3741337"/>
              <a:gd name="connsiteX2" fmla="*/ 1579810 w 1579810"/>
              <a:gd name="connsiteY2" fmla="*/ 3741337 h 3741337"/>
              <a:gd name="connsiteX3" fmla="*/ 1461905 w 1579810"/>
              <a:gd name="connsiteY3" fmla="*/ 3606054 h 3741337"/>
              <a:gd name="connsiteX4" fmla="*/ 0 w 1579810"/>
              <a:gd name="connsiteY4" fmla="*/ 1727200 h 3741337"/>
              <a:gd name="connsiteX5" fmla="*/ 1264901 w 1579810"/>
              <a:gd name="connsiteY5" fmla="*/ 79505 h 3741337"/>
              <a:gd name="connsiteX6" fmla="*/ 1332314 w 1579810"/>
              <a:gd name="connsiteY6" fmla="*/ 0 h 374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9810" h="3741337">
                <a:moveTo>
                  <a:pt x="1332314" y="0"/>
                </a:moveTo>
                <a:lnTo>
                  <a:pt x="1579810" y="0"/>
                </a:lnTo>
                <a:lnTo>
                  <a:pt x="1579810" y="3741337"/>
                </a:lnTo>
                <a:lnTo>
                  <a:pt x="1461905" y="3606054"/>
                </a:lnTo>
                <a:cubicBezTo>
                  <a:pt x="585219" y="2586105"/>
                  <a:pt x="0" y="1727200"/>
                  <a:pt x="0" y="1727200"/>
                </a:cubicBezTo>
                <a:cubicBezTo>
                  <a:pt x="0" y="1727200"/>
                  <a:pt x="498648" y="994891"/>
                  <a:pt x="1264901" y="79505"/>
                </a:cubicBezTo>
                <a:lnTo>
                  <a:pt x="1332314" y="0"/>
                </a:lnTo>
                <a:close/>
              </a:path>
            </a:pathLst>
          </a:custGeom>
          <a:gradFill>
            <a:gsLst>
              <a:gs pos="0">
                <a:srgbClr val="0F1F8D"/>
              </a:gs>
              <a:gs pos="50000">
                <a:srgbClr val="1218A2"/>
              </a:gs>
              <a:gs pos="100000">
                <a:srgbClr val="303EC9"/>
              </a:gs>
            </a:gsLst>
            <a:lin ang="5400000" scaled="1"/>
          </a:gradFill>
          <a:ln w="12194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C24BD92A-2BBD-8242-8F6C-AD029CF0D1E4}"/>
              </a:ext>
            </a:extLst>
          </p:cNvPr>
          <p:cNvSpPr/>
          <p:nvPr userDrawn="1"/>
        </p:nvSpPr>
        <p:spPr>
          <a:xfrm rot="10800000" flipH="1" flipV="1">
            <a:off x="0" y="0"/>
            <a:ext cx="10157266" cy="6584950"/>
          </a:xfrm>
          <a:custGeom>
            <a:avLst/>
            <a:gdLst>
              <a:gd name="connsiteX0" fmla="*/ 0 w 10157266"/>
              <a:gd name="connsiteY0" fmla="*/ 0 h 6584950"/>
              <a:gd name="connsiteX1" fmla="*/ 8826355 w 10157266"/>
              <a:gd name="connsiteY1" fmla="*/ 0 h 6584950"/>
              <a:gd name="connsiteX2" fmla="*/ 8892874 w 10157266"/>
              <a:gd name="connsiteY2" fmla="*/ 78451 h 6584950"/>
              <a:gd name="connsiteX3" fmla="*/ 10157266 w 10157266"/>
              <a:gd name="connsiteY3" fmla="*/ 1725658 h 6584950"/>
              <a:gd name="connsiteX4" fmla="*/ 5485366 w 10157266"/>
              <a:gd name="connsiteY4" fmla="*/ 6448231 h 6584950"/>
              <a:gd name="connsiteX5" fmla="*/ 5220394 w 10157266"/>
              <a:gd name="connsiteY5" fmla="*/ 6584950 h 6584950"/>
              <a:gd name="connsiteX6" fmla="*/ 0 w 10157266"/>
              <a:gd name="connsiteY6" fmla="*/ 6584950 h 6584950"/>
              <a:gd name="connsiteX7" fmla="*/ 0 w 10157266"/>
              <a:gd name="connsiteY7" fmla="*/ 0 h 658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57266" h="6584950">
                <a:moveTo>
                  <a:pt x="0" y="0"/>
                </a:moveTo>
                <a:lnTo>
                  <a:pt x="8826355" y="0"/>
                </a:lnTo>
                <a:lnTo>
                  <a:pt x="8892874" y="78451"/>
                </a:lnTo>
                <a:cubicBezTo>
                  <a:pt x="9658889" y="993566"/>
                  <a:pt x="10157266" y="1725658"/>
                  <a:pt x="10157266" y="1725658"/>
                </a:cubicBezTo>
                <a:cubicBezTo>
                  <a:pt x="10157266" y="1725658"/>
                  <a:pt x="7817663" y="5160257"/>
                  <a:pt x="5485366" y="6448231"/>
                </a:cubicBezTo>
                <a:lnTo>
                  <a:pt x="5220394" y="6584950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00A0A"/>
              </a:gs>
              <a:gs pos="50000">
                <a:srgbClr val="D60908"/>
              </a:gs>
              <a:gs pos="100000">
                <a:srgbClr val="F40A0E"/>
              </a:gs>
            </a:gsLst>
            <a:lin ang="16200000" scaled="1"/>
          </a:gradFill>
          <a:ln w="1219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374E5C34-D927-4740-913D-9F49478AAB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800" y="615950"/>
            <a:ext cx="7942263" cy="1938992"/>
          </a:xfrm>
        </p:spPr>
        <p:txBody>
          <a:bodyPr wrap="square" anchor="t">
            <a:spAutoFit/>
          </a:bodyPr>
          <a:lstStyle>
            <a:lvl1pPr algn="l">
              <a:lnSpc>
                <a:spcPct val="90000"/>
              </a:lnSpc>
              <a:defRPr lang="en-GB" sz="7000" b="0" i="0" kern="1200" spc="0" dirty="0" smtClean="0">
                <a:solidFill>
                  <a:schemeClr val="bg1"/>
                </a:solidFill>
                <a:latin typeface="Aeonik Light" panose="02010503030300000000" pitchFamily="2" charset="0"/>
                <a:ea typeface="Aeonik Light" panose="02010503030300000000" pitchFamily="2" charset="0"/>
                <a:cs typeface="Aeonik Light" panose="02010503030300000000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997A0318-CB7C-1F40-B104-490AB0C91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8800" y="3310323"/>
            <a:ext cx="5294312" cy="232054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2pPr>
            <a:lvl3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3pPr>
            <a:lvl4pPr>
              <a:defRPr sz="2401">
                <a:solidFill>
                  <a:schemeClr val="bg1"/>
                </a:solidFill>
                <a:latin typeface="Aeonik Light" panose="02010503030300000000" pitchFamily="2" charset="0"/>
              </a:defRPr>
            </a:lvl4pPr>
            <a:lvl5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5pPr>
          </a:lstStyle>
          <a:p>
            <a:pPr lvl="0"/>
            <a:r>
              <a:rPr lang="en-GB" dirty="0"/>
              <a:t>Additional text if required</a:t>
            </a:r>
            <a:endParaRPr lang="en-US" dirty="0"/>
          </a:p>
        </p:txBody>
      </p:sp>
      <p:sp>
        <p:nvSpPr>
          <p:cNvPr id="68" name="Date Placeholder 3">
            <a:extLst>
              <a:ext uri="{FF2B5EF4-FFF2-40B4-BE49-F238E27FC236}">
                <a16:creationId xmlns:a16="http://schemas.microsoft.com/office/drawing/2014/main" id="{AA02B212-052C-4C41-B75E-27A548B217B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16303" y="6150389"/>
            <a:ext cx="263437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9ACEE3-2CBA-D14F-AC2D-2FFB556C7BB9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69" name="Footer Placeholder 5">
            <a:extLst>
              <a:ext uri="{FF2B5EF4-FFF2-40B4-BE49-F238E27FC236}">
                <a16:creationId xmlns:a16="http://schemas.microsoft.com/office/drawing/2014/main" id="{8E775937-C731-484D-97EC-F170EF4718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58395" y="6105583"/>
            <a:ext cx="3950772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if required</a:t>
            </a:r>
            <a:endParaRPr lang="en-US" dirty="0"/>
          </a:p>
        </p:txBody>
      </p:sp>
      <p:sp>
        <p:nvSpPr>
          <p:cNvPr id="70" name="Slide Number Placeholder 6">
            <a:extLst>
              <a:ext uri="{FF2B5EF4-FFF2-40B4-BE49-F238E27FC236}">
                <a16:creationId xmlns:a16="http://schemas.microsoft.com/office/drawing/2014/main" id="{F6744AC1-B74B-4F41-A572-BD29681E68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553738" y="6150389"/>
            <a:ext cx="594091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CC99B-4448-064C-ACFA-F39475122D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1" name="Picture Placeholder 70">
            <a:extLst>
              <a:ext uri="{FF2B5EF4-FFF2-40B4-BE49-F238E27FC236}">
                <a16:creationId xmlns:a16="http://schemas.microsoft.com/office/drawing/2014/main" id="{7A030F55-DE2E-D54A-A9C8-8642C080EF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20394" y="0"/>
            <a:ext cx="6485831" cy="6584950"/>
          </a:xfrm>
          <a:custGeom>
            <a:avLst/>
            <a:gdLst>
              <a:gd name="connsiteX0" fmla="*/ 3605961 w 6485831"/>
              <a:gd name="connsiteY0" fmla="*/ 0 h 6584950"/>
              <a:gd name="connsiteX1" fmla="*/ 6485831 w 6485831"/>
              <a:gd name="connsiteY1" fmla="*/ 0 h 6584950"/>
              <a:gd name="connsiteX2" fmla="*/ 6485831 w 6485831"/>
              <a:gd name="connsiteY2" fmla="*/ 1 h 6584950"/>
              <a:gd name="connsiteX3" fmla="*/ 6269185 w 6485831"/>
              <a:gd name="connsiteY3" fmla="*/ 1 h 6584950"/>
              <a:gd name="connsiteX4" fmla="*/ 6201772 w 6485831"/>
              <a:gd name="connsiteY4" fmla="*/ 79506 h 6584950"/>
              <a:gd name="connsiteX5" fmla="*/ 4936871 w 6485831"/>
              <a:gd name="connsiteY5" fmla="*/ 1727201 h 6584950"/>
              <a:gd name="connsiteX6" fmla="*/ 6398776 w 6485831"/>
              <a:gd name="connsiteY6" fmla="*/ 3606055 h 6584950"/>
              <a:gd name="connsiteX7" fmla="*/ 6485831 w 6485831"/>
              <a:gd name="connsiteY7" fmla="*/ 3705941 h 6584950"/>
              <a:gd name="connsiteX8" fmla="*/ 6485831 w 6485831"/>
              <a:gd name="connsiteY8" fmla="*/ 6584950 h 6584950"/>
              <a:gd name="connsiteX9" fmla="*/ 0 w 6485831"/>
              <a:gd name="connsiteY9" fmla="*/ 6584950 h 6584950"/>
              <a:gd name="connsiteX10" fmla="*/ 264972 w 6485831"/>
              <a:gd name="connsiteY10" fmla="*/ 6448231 h 6584950"/>
              <a:gd name="connsiteX11" fmla="*/ 4936872 w 6485831"/>
              <a:gd name="connsiteY11" fmla="*/ 1725658 h 6584950"/>
              <a:gd name="connsiteX12" fmla="*/ 3672480 w 6485831"/>
              <a:gd name="connsiteY12" fmla="*/ 78451 h 6584950"/>
              <a:gd name="connsiteX0" fmla="*/ 3605961 w 6485831"/>
              <a:gd name="connsiteY0" fmla="*/ 0 h 6584950"/>
              <a:gd name="connsiteX1" fmla="*/ 6485831 w 6485831"/>
              <a:gd name="connsiteY1" fmla="*/ 0 h 6584950"/>
              <a:gd name="connsiteX2" fmla="*/ 6269185 w 6485831"/>
              <a:gd name="connsiteY2" fmla="*/ 1 h 6584950"/>
              <a:gd name="connsiteX3" fmla="*/ 6201772 w 6485831"/>
              <a:gd name="connsiteY3" fmla="*/ 79506 h 6584950"/>
              <a:gd name="connsiteX4" fmla="*/ 4936871 w 6485831"/>
              <a:gd name="connsiteY4" fmla="*/ 1727201 h 6584950"/>
              <a:gd name="connsiteX5" fmla="*/ 6398776 w 6485831"/>
              <a:gd name="connsiteY5" fmla="*/ 3606055 h 6584950"/>
              <a:gd name="connsiteX6" fmla="*/ 6485831 w 6485831"/>
              <a:gd name="connsiteY6" fmla="*/ 3705941 h 6584950"/>
              <a:gd name="connsiteX7" fmla="*/ 6485831 w 6485831"/>
              <a:gd name="connsiteY7" fmla="*/ 6584950 h 6584950"/>
              <a:gd name="connsiteX8" fmla="*/ 0 w 6485831"/>
              <a:gd name="connsiteY8" fmla="*/ 6584950 h 6584950"/>
              <a:gd name="connsiteX9" fmla="*/ 264972 w 6485831"/>
              <a:gd name="connsiteY9" fmla="*/ 6448231 h 6584950"/>
              <a:gd name="connsiteX10" fmla="*/ 4936872 w 6485831"/>
              <a:gd name="connsiteY10" fmla="*/ 1725658 h 6584950"/>
              <a:gd name="connsiteX11" fmla="*/ 3672480 w 6485831"/>
              <a:gd name="connsiteY11" fmla="*/ 78451 h 6584950"/>
              <a:gd name="connsiteX12" fmla="*/ 3605961 w 6485831"/>
              <a:gd name="connsiteY12" fmla="*/ 0 h 6584950"/>
              <a:gd name="connsiteX0" fmla="*/ 3605961 w 6485831"/>
              <a:gd name="connsiteY0" fmla="*/ 0 h 6584950"/>
              <a:gd name="connsiteX1" fmla="*/ 6269185 w 6485831"/>
              <a:gd name="connsiteY1" fmla="*/ 1 h 6584950"/>
              <a:gd name="connsiteX2" fmla="*/ 6201772 w 6485831"/>
              <a:gd name="connsiteY2" fmla="*/ 79506 h 6584950"/>
              <a:gd name="connsiteX3" fmla="*/ 4936871 w 6485831"/>
              <a:gd name="connsiteY3" fmla="*/ 1727201 h 6584950"/>
              <a:gd name="connsiteX4" fmla="*/ 6398776 w 6485831"/>
              <a:gd name="connsiteY4" fmla="*/ 3606055 h 6584950"/>
              <a:gd name="connsiteX5" fmla="*/ 6485831 w 6485831"/>
              <a:gd name="connsiteY5" fmla="*/ 3705941 h 6584950"/>
              <a:gd name="connsiteX6" fmla="*/ 6485831 w 6485831"/>
              <a:gd name="connsiteY6" fmla="*/ 6584950 h 6584950"/>
              <a:gd name="connsiteX7" fmla="*/ 0 w 6485831"/>
              <a:gd name="connsiteY7" fmla="*/ 6584950 h 6584950"/>
              <a:gd name="connsiteX8" fmla="*/ 264972 w 6485831"/>
              <a:gd name="connsiteY8" fmla="*/ 6448231 h 6584950"/>
              <a:gd name="connsiteX9" fmla="*/ 4936872 w 6485831"/>
              <a:gd name="connsiteY9" fmla="*/ 1725658 h 6584950"/>
              <a:gd name="connsiteX10" fmla="*/ 3672480 w 6485831"/>
              <a:gd name="connsiteY10" fmla="*/ 78451 h 6584950"/>
              <a:gd name="connsiteX11" fmla="*/ 3605961 w 6485831"/>
              <a:gd name="connsiteY11" fmla="*/ 0 h 658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5831" h="6584950">
                <a:moveTo>
                  <a:pt x="3605961" y="0"/>
                </a:moveTo>
                <a:lnTo>
                  <a:pt x="6269185" y="1"/>
                </a:lnTo>
                <a:lnTo>
                  <a:pt x="6201772" y="79506"/>
                </a:lnTo>
                <a:cubicBezTo>
                  <a:pt x="5435519" y="994892"/>
                  <a:pt x="4936871" y="1727201"/>
                  <a:pt x="4936871" y="1727201"/>
                </a:cubicBezTo>
                <a:cubicBezTo>
                  <a:pt x="4936871" y="1727201"/>
                  <a:pt x="5522090" y="2586106"/>
                  <a:pt x="6398776" y="3606055"/>
                </a:cubicBezTo>
                <a:lnTo>
                  <a:pt x="6485831" y="3705941"/>
                </a:lnTo>
                <a:lnTo>
                  <a:pt x="6485831" y="6584950"/>
                </a:lnTo>
                <a:lnTo>
                  <a:pt x="0" y="6584950"/>
                </a:lnTo>
                <a:lnTo>
                  <a:pt x="264972" y="6448231"/>
                </a:lnTo>
                <a:cubicBezTo>
                  <a:pt x="2597269" y="5160257"/>
                  <a:pt x="4936872" y="1725658"/>
                  <a:pt x="4936872" y="1725658"/>
                </a:cubicBezTo>
                <a:cubicBezTo>
                  <a:pt x="4936872" y="1725658"/>
                  <a:pt x="4438495" y="993566"/>
                  <a:pt x="3672480" y="78451"/>
                </a:cubicBezTo>
                <a:lnTo>
                  <a:pt x="3605961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4549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Virgin Media Amplifie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374E5C34-D927-4740-913D-9F49478AAB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800" y="615950"/>
            <a:ext cx="7942263" cy="1938992"/>
          </a:xfrm>
        </p:spPr>
        <p:txBody>
          <a:bodyPr wrap="square" anchor="t">
            <a:spAutoFit/>
          </a:bodyPr>
          <a:lstStyle>
            <a:lvl1pPr algn="l">
              <a:lnSpc>
                <a:spcPct val="90000"/>
              </a:lnSpc>
              <a:defRPr lang="en-GB" sz="7000" b="0" i="0" kern="1200" spc="0" dirty="0" smtClean="0">
                <a:solidFill>
                  <a:schemeClr val="bg1"/>
                </a:solidFill>
                <a:latin typeface="Aeonik Light" panose="02010503030300000000" pitchFamily="2" charset="0"/>
                <a:ea typeface="Aeonik Light" panose="02010503030300000000" pitchFamily="2" charset="0"/>
                <a:cs typeface="Aeonik Light" panose="02010503030300000000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997A0318-CB7C-1F40-B104-490AB0C91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8800" y="3310323"/>
            <a:ext cx="5294312" cy="232054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2pPr>
            <a:lvl3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3pPr>
            <a:lvl4pPr>
              <a:defRPr sz="2401">
                <a:solidFill>
                  <a:schemeClr val="bg1"/>
                </a:solidFill>
                <a:latin typeface="Aeonik Light" panose="02010503030300000000" pitchFamily="2" charset="0"/>
              </a:defRPr>
            </a:lvl4pPr>
            <a:lvl5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5pPr>
          </a:lstStyle>
          <a:p>
            <a:pPr lvl="0"/>
            <a:r>
              <a:rPr lang="en-GB" dirty="0"/>
              <a:t>Additional text if required</a:t>
            </a:r>
            <a:endParaRPr lang="en-US" dirty="0"/>
          </a:p>
        </p:txBody>
      </p:sp>
      <p:sp>
        <p:nvSpPr>
          <p:cNvPr id="68" name="Date Placeholder 3">
            <a:extLst>
              <a:ext uri="{FF2B5EF4-FFF2-40B4-BE49-F238E27FC236}">
                <a16:creationId xmlns:a16="http://schemas.microsoft.com/office/drawing/2014/main" id="{AA02B212-052C-4C41-B75E-27A548B217B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16303" y="6150389"/>
            <a:ext cx="263437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9ACEE3-2CBA-D14F-AC2D-2FFB556C7BB9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69" name="Footer Placeholder 5">
            <a:extLst>
              <a:ext uri="{FF2B5EF4-FFF2-40B4-BE49-F238E27FC236}">
                <a16:creationId xmlns:a16="http://schemas.microsoft.com/office/drawing/2014/main" id="{8E775937-C731-484D-97EC-F170EF4718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58395" y="6105583"/>
            <a:ext cx="3950772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if required</a:t>
            </a:r>
            <a:endParaRPr lang="en-US" dirty="0"/>
          </a:p>
        </p:txBody>
      </p:sp>
      <p:sp>
        <p:nvSpPr>
          <p:cNvPr id="70" name="Slide Number Placeholder 6">
            <a:extLst>
              <a:ext uri="{FF2B5EF4-FFF2-40B4-BE49-F238E27FC236}">
                <a16:creationId xmlns:a16="http://schemas.microsoft.com/office/drawing/2014/main" id="{F6744AC1-B74B-4F41-A572-BD29681E68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553738" y="6150389"/>
            <a:ext cx="594091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CC99B-4448-064C-ACFA-F39475122D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95073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O2 Amplifie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>
            <a:extLst>
              <a:ext uri="{FF2B5EF4-FFF2-40B4-BE49-F238E27FC236}">
                <a16:creationId xmlns:a16="http://schemas.microsoft.com/office/drawing/2014/main" id="{7788A10C-1EC4-4543-8801-0DAF37E30E79}"/>
              </a:ext>
            </a:extLst>
          </p:cNvPr>
          <p:cNvSpPr/>
          <p:nvPr userDrawn="1"/>
        </p:nvSpPr>
        <p:spPr>
          <a:xfrm flipH="1" flipV="1">
            <a:off x="0" y="2843612"/>
            <a:ext cx="1579810" cy="3741337"/>
          </a:xfrm>
          <a:custGeom>
            <a:avLst/>
            <a:gdLst>
              <a:gd name="connsiteX0" fmla="*/ 1332314 w 1579810"/>
              <a:gd name="connsiteY0" fmla="*/ 0 h 3741337"/>
              <a:gd name="connsiteX1" fmla="*/ 1579810 w 1579810"/>
              <a:gd name="connsiteY1" fmla="*/ 0 h 3741337"/>
              <a:gd name="connsiteX2" fmla="*/ 1579810 w 1579810"/>
              <a:gd name="connsiteY2" fmla="*/ 3741337 h 3741337"/>
              <a:gd name="connsiteX3" fmla="*/ 1461905 w 1579810"/>
              <a:gd name="connsiteY3" fmla="*/ 3606054 h 3741337"/>
              <a:gd name="connsiteX4" fmla="*/ 0 w 1579810"/>
              <a:gd name="connsiteY4" fmla="*/ 1727200 h 3741337"/>
              <a:gd name="connsiteX5" fmla="*/ 1264901 w 1579810"/>
              <a:gd name="connsiteY5" fmla="*/ 79505 h 3741337"/>
              <a:gd name="connsiteX6" fmla="*/ 1332314 w 1579810"/>
              <a:gd name="connsiteY6" fmla="*/ 0 h 374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9810" h="3741337">
                <a:moveTo>
                  <a:pt x="1332314" y="0"/>
                </a:moveTo>
                <a:lnTo>
                  <a:pt x="1579810" y="0"/>
                </a:lnTo>
                <a:lnTo>
                  <a:pt x="1579810" y="3741337"/>
                </a:lnTo>
                <a:lnTo>
                  <a:pt x="1461905" y="3606054"/>
                </a:lnTo>
                <a:cubicBezTo>
                  <a:pt x="585219" y="2586105"/>
                  <a:pt x="0" y="1727200"/>
                  <a:pt x="0" y="1727200"/>
                </a:cubicBezTo>
                <a:cubicBezTo>
                  <a:pt x="0" y="1727200"/>
                  <a:pt x="498648" y="994891"/>
                  <a:pt x="1264901" y="79505"/>
                </a:cubicBezTo>
                <a:lnTo>
                  <a:pt x="1332314" y="0"/>
                </a:lnTo>
                <a:close/>
              </a:path>
            </a:pathLst>
          </a:custGeom>
          <a:gradFill>
            <a:gsLst>
              <a:gs pos="0">
                <a:srgbClr val="B00A0A"/>
              </a:gs>
              <a:gs pos="50000">
                <a:srgbClr val="D60908"/>
              </a:gs>
              <a:gs pos="100000">
                <a:srgbClr val="F40A0E"/>
              </a:gs>
            </a:gsLst>
            <a:lin ang="16200000" scaled="1"/>
          </a:gradFill>
          <a:ln w="1219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06386DD9-254C-3C42-96D1-D3E891739E02}"/>
              </a:ext>
            </a:extLst>
          </p:cNvPr>
          <p:cNvSpPr/>
          <p:nvPr userDrawn="1"/>
        </p:nvSpPr>
        <p:spPr>
          <a:xfrm flipH="1" flipV="1">
            <a:off x="1579809" y="0"/>
            <a:ext cx="10157266" cy="6584950"/>
          </a:xfrm>
          <a:custGeom>
            <a:avLst/>
            <a:gdLst>
              <a:gd name="connsiteX0" fmla="*/ 0 w 10157266"/>
              <a:gd name="connsiteY0" fmla="*/ 0 h 6584950"/>
              <a:gd name="connsiteX1" fmla="*/ 8826355 w 10157266"/>
              <a:gd name="connsiteY1" fmla="*/ 0 h 6584950"/>
              <a:gd name="connsiteX2" fmla="*/ 8892874 w 10157266"/>
              <a:gd name="connsiteY2" fmla="*/ 78451 h 6584950"/>
              <a:gd name="connsiteX3" fmla="*/ 10157266 w 10157266"/>
              <a:gd name="connsiteY3" fmla="*/ 1725658 h 6584950"/>
              <a:gd name="connsiteX4" fmla="*/ 5485366 w 10157266"/>
              <a:gd name="connsiteY4" fmla="*/ 6448231 h 6584950"/>
              <a:gd name="connsiteX5" fmla="*/ 5220394 w 10157266"/>
              <a:gd name="connsiteY5" fmla="*/ 6584950 h 6584950"/>
              <a:gd name="connsiteX6" fmla="*/ 0 w 10157266"/>
              <a:gd name="connsiteY6" fmla="*/ 6584950 h 6584950"/>
              <a:gd name="connsiteX7" fmla="*/ 0 w 10157266"/>
              <a:gd name="connsiteY7" fmla="*/ 0 h 658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57266" h="6584950">
                <a:moveTo>
                  <a:pt x="0" y="0"/>
                </a:moveTo>
                <a:lnTo>
                  <a:pt x="8826355" y="0"/>
                </a:lnTo>
                <a:lnTo>
                  <a:pt x="8892874" y="78451"/>
                </a:lnTo>
                <a:cubicBezTo>
                  <a:pt x="9658889" y="993566"/>
                  <a:pt x="10157266" y="1725658"/>
                  <a:pt x="10157266" y="1725658"/>
                </a:cubicBezTo>
                <a:cubicBezTo>
                  <a:pt x="10157266" y="1725658"/>
                  <a:pt x="7817663" y="5160257"/>
                  <a:pt x="5485366" y="6448231"/>
                </a:cubicBezTo>
                <a:lnTo>
                  <a:pt x="5220394" y="6584950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1F8D"/>
              </a:gs>
              <a:gs pos="50000">
                <a:srgbClr val="1218A2"/>
              </a:gs>
              <a:gs pos="100000">
                <a:srgbClr val="303EC9"/>
              </a:gs>
            </a:gsLst>
            <a:lin ang="5400000" scaled="1"/>
          </a:gradFill>
          <a:ln w="12194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04591553-85EA-EC4C-B58E-62B8FB9F59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516681" cy="6584950"/>
          </a:xfrm>
          <a:custGeom>
            <a:avLst/>
            <a:gdLst>
              <a:gd name="connsiteX0" fmla="*/ 0 w 6516681"/>
              <a:gd name="connsiteY0" fmla="*/ 0 h 6584950"/>
              <a:gd name="connsiteX1" fmla="*/ 6516681 w 6516681"/>
              <a:gd name="connsiteY1" fmla="*/ 0 h 6584950"/>
              <a:gd name="connsiteX2" fmla="*/ 6251709 w 6516681"/>
              <a:gd name="connsiteY2" fmla="*/ 136719 h 6584950"/>
              <a:gd name="connsiteX3" fmla="*/ 1579809 w 6516681"/>
              <a:gd name="connsiteY3" fmla="*/ 4859292 h 6584950"/>
              <a:gd name="connsiteX4" fmla="*/ 2844201 w 6516681"/>
              <a:gd name="connsiteY4" fmla="*/ 6506499 h 6584950"/>
              <a:gd name="connsiteX5" fmla="*/ 2910720 w 6516681"/>
              <a:gd name="connsiteY5" fmla="*/ 6584950 h 6584950"/>
              <a:gd name="connsiteX6" fmla="*/ 0 w 6516681"/>
              <a:gd name="connsiteY6" fmla="*/ 6584950 h 6584950"/>
              <a:gd name="connsiteX7" fmla="*/ 0 w 6516681"/>
              <a:gd name="connsiteY7" fmla="*/ 6584949 h 6584950"/>
              <a:gd name="connsiteX8" fmla="*/ 247496 w 6516681"/>
              <a:gd name="connsiteY8" fmla="*/ 6584949 h 6584950"/>
              <a:gd name="connsiteX9" fmla="*/ 314909 w 6516681"/>
              <a:gd name="connsiteY9" fmla="*/ 6505444 h 6584950"/>
              <a:gd name="connsiteX10" fmla="*/ 1579810 w 6516681"/>
              <a:gd name="connsiteY10" fmla="*/ 4857749 h 6584950"/>
              <a:gd name="connsiteX11" fmla="*/ 117905 w 6516681"/>
              <a:gd name="connsiteY11" fmla="*/ 2978895 h 6584950"/>
              <a:gd name="connsiteX12" fmla="*/ 0 w 6516681"/>
              <a:gd name="connsiteY12" fmla="*/ 2843612 h 6584950"/>
              <a:gd name="connsiteX0" fmla="*/ 0 w 6516681"/>
              <a:gd name="connsiteY0" fmla="*/ 0 h 6584950"/>
              <a:gd name="connsiteX1" fmla="*/ 6516681 w 6516681"/>
              <a:gd name="connsiteY1" fmla="*/ 0 h 6584950"/>
              <a:gd name="connsiteX2" fmla="*/ 6251709 w 6516681"/>
              <a:gd name="connsiteY2" fmla="*/ 136719 h 6584950"/>
              <a:gd name="connsiteX3" fmla="*/ 1579809 w 6516681"/>
              <a:gd name="connsiteY3" fmla="*/ 4859292 h 6584950"/>
              <a:gd name="connsiteX4" fmla="*/ 2844201 w 6516681"/>
              <a:gd name="connsiteY4" fmla="*/ 6506499 h 6584950"/>
              <a:gd name="connsiteX5" fmla="*/ 2910720 w 6516681"/>
              <a:gd name="connsiteY5" fmla="*/ 6584950 h 6584950"/>
              <a:gd name="connsiteX6" fmla="*/ 0 w 6516681"/>
              <a:gd name="connsiteY6" fmla="*/ 6584950 h 6584950"/>
              <a:gd name="connsiteX7" fmla="*/ 247496 w 6516681"/>
              <a:gd name="connsiteY7" fmla="*/ 6584949 h 6584950"/>
              <a:gd name="connsiteX8" fmla="*/ 314909 w 6516681"/>
              <a:gd name="connsiteY8" fmla="*/ 6505444 h 6584950"/>
              <a:gd name="connsiteX9" fmla="*/ 1579810 w 6516681"/>
              <a:gd name="connsiteY9" fmla="*/ 4857749 h 6584950"/>
              <a:gd name="connsiteX10" fmla="*/ 117905 w 6516681"/>
              <a:gd name="connsiteY10" fmla="*/ 2978895 h 6584950"/>
              <a:gd name="connsiteX11" fmla="*/ 0 w 6516681"/>
              <a:gd name="connsiteY11" fmla="*/ 2843612 h 6584950"/>
              <a:gd name="connsiteX12" fmla="*/ 0 w 6516681"/>
              <a:gd name="connsiteY12" fmla="*/ 0 h 6584950"/>
              <a:gd name="connsiteX0" fmla="*/ 0 w 6516681"/>
              <a:gd name="connsiteY0" fmla="*/ 0 h 6584950"/>
              <a:gd name="connsiteX1" fmla="*/ 6516681 w 6516681"/>
              <a:gd name="connsiteY1" fmla="*/ 0 h 6584950"/>
              <a:gd name="connsiteX2" fmla="*/ 6251709 w 6516681"/>
              <a:gd name="connsiteY2" fmla="*/ 136719 h 6584950"/>
              <a:gd name="connsiteX3" fmla="*/ 1579809 w 6516681"/>
              <a:gd name="connsiteY3" fmla="*/ 4859292 h 6584950"/>
              <a:gd name="connsiteX4" fmla="*/ 2844201 w 6516681"/>
              <a:gd name="connsiteY4" fmla="*/ 6506499 h 6584950"/>
              <a:gd name="connsiteX5" fmla="*/ 2910720 w 6516681"/>
              <a:gd name="connsiteY5" fmla="*/ 6584950 h 6584950"/>
              <a:gd name="connsiteX6" fmla="*/ 247496 w 6516681"/>
              <a:gd name="connsiteY6" fmla="*/ 6584949 h 6584950"/>
              <a:gd name="connsiteX7" fmla="*/ 314909 w 6516681"/>
              <a:gd name="connsiteY7" fmla="*/ 6505444 h 6584950"/>
              <a:gd name="connsiteX8" fmla="*/ 1579810 w 6516681"/>
              <a:gd name="connsiteY8" fmla="*/ 4857749 h 6584950"/>
              <a:gd name="connsiteX9" fmla="*/ 117905 w 6516681"/>
              <a:gd name="connsiteY9" fmla="*/ 2978895 h 6584950"/>
              <a:gd name="connsiteX10" fmla="*/ 0 w 6516681"/>
              <a:gd name="connsiteY10" fmla="*/ 2843612 h 6584950"/>
              <a:gd name="connsiteX11" fmla="*/ 0 w 6516681"/>
              <a:gd name="connsiteY11" fmla="*/ 0 h 658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16681" h="6584950">
                <a:moveTo>
                  <a:pt x="0" y="0"/>
                </a:moveTo>
                <a:lnTo>
                  <a:pt x="6516681" y="0"/>
                </a:lnTo>
                <a:lnTo>
                  <a:pt x="6251709" y="136719"/>
                </a:lnTo>
                <a:cubicBezTo>
                  <a:pt x="3919412" y="1424693"/>
                  <a:pt x="1579809" y="4859292"/>
                  <a:pt x="1579809" y="4859292"/>
                </a:cubicBezTo>
                <a:cubicBezTo>
                  <a:pt x="1579809" y="4859292"/>
                  <a:pt x="2078186" y="5591384"/>
                  <a:pt x="2844201" y="6506499"/>
                </a:cubicBezTo>
                <a:lnTo>
                  <a:pt x="2910720" y="6584950"/>
                </a:lnTo>
                <a:lnTo>
                  <a:pt x="247496" y="6584949"/>
                </a:lnTo>
                <a:lnTo>
                  <a:pt x="314909" y="6505444"/>
                </a:lnTo>
                <a:cubicBezTo>
                  <a:pt x="1081162" y="5590058"/>
                  <a:pt x="1579810" y="4857749"/>
                  <a:pt x="1579810" y="4857749"/>
                </a:cubicBezTo>
                <a:cubicBezTo>
                  <a:pt x="1579810" y="4857749"/>
                  <a:pt x="994591" y="3998844"/>
                  <a:pt x="117905" y="2978895"/>
                </a:cubicBezTo>
                <a:lnTo>
                  <a:pt x="0" y="284361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C5918C7-620F-FA41-B457-0D1E90EC20D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00400" y="3691871"/>
            <a:ext cx="7942263" cy="1938992"/>
          </a:xfrm>
        </p:spPr>
        <p:txBody>
          <a:bodyPr wrap="square" anchor="b">
            <a:spAutoFit/>
          </a:bodyPr>
          <a:lstStyle>
            <a:lvl1pPr algn="r">
              <a:lnSpc>
                <a:spcPct val="90000"/>
              </a:lnSpc>
              <a:defRPr lang="en-GB" sz="7000" b="0" i="0" kern="1200" spc="0" dirty="0" smtClean="0">
                <a:solidFill>
                  <a:schemeClr val="bg1"/>
                </a:solidFill>
                <a:latin typeface="Aeonik Light" panose="02010503030300000000" pitchFamily="2" charset="0"/>
                <a:ea typeface="Aeonik Light" panose="02010503030300000000" pitchFamily="2" charset="0"/>
                <a:cs typeface="Aeonik Light" panose="02010503030300000000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6903BCD2-2EB0-DD45-A694-CA4C536163C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48351" y="615950"/>
            <a:ext cx="5294312" cy="2320540"/>
          </a:xfrm>
        </p:spPr>
        <p:txBody>
          <a:bodyPr anchor="t">
            <a:noAutofit/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2pPr>
            <a:lvl3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3pPr>
            <a:lvl4pPr>
              <a:defRPr sz="2401">
                <a:solidFill>
                  <a:schemeClr val="bg1"/>
                </a:solidFill>
                <a:latin typeface="Aeonik Light" panose="02010503030300000000" pitchFamily="2" charset="0"/>
              </a:defRPr>
            </a:lvl4pPr>
            <a:lvl5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5pPr>
          </a:lstStyle>
          <a:p>
            <a:pPr lvl="0"/>
            <a:r>
              <a:rPr lang="en-GB" dirty="0"/>
              <a:t>Additional text if required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266A4155-ACFF-574B-A889-D1C7BCD831C2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>
          <a:xfrm>
            <a:off x="7816303" y="6150389"/>
            <a:ext cx="263437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94E289-6DE3-784E-8DA4-AEBDD5C1B813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22" name="Footer Placeholder 5">
            <a:extLst>
              <a:ext uri="{FF2B5EF4-FFF2-40B4-BE49-F238E27FC236}">
                <a16:creationId xmlns:a16="http://schemas.microsoft.com/office/drawing/2014/main" id="{BDB2568B-24CC-954E-B274-04DC84A058EE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558395" y="6105583"/>
            <a:ext cx="3950772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if required</a:t>
            </a:r>
            <a:endParaRPr lang="en-US" dirty="0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025A8570-8FD2-3446-9AB7-D655BB89ED24}"/>
              </a:ext>
            </a:extLst>
          </p:cNvPr>
          <p:cNvSpPr>
            <a:spLocks noGrp="1"/>
          </p:cNvSpPr>
          <p:nvPr userDrawn="1">
            <p:ph type="sldNum" sz="quarter" idx="15"/>
          </p:nvPr>
        </p:nvSpPr>
        <p:spPr>
          <a:xfrm>
            <a:off x="10553738" y="6150389"/>
            <a:ext cx="594091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CC99B-4448-064C-ACFA-F39475122D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14585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O2 Amplifie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C5918C7-620F-FA41-B457-0D1E90EC20D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00400" y="3691871"/>
            <a:ext cx="7942263" cy="1938992"/>
          </a:xfrm>
        </p:spPr>
        <p:txBody>
          <a:bodyPr wrap="square" anchor="b">
            <a:spAutoFit/>
          </a:bodyPr>
          <a:lstStyle>
            <a:lvl1pPr algn="r">
              <a:lnSpc>
                <a:spcPct val="90000"/>
              </a:lnSpc>
              <a:defRPr lang="en-GB" sz="7000" b="0" i="0" kern="1200" spc="0" dirty="0" smtClean="0">
                <a:solidFill>
                  <a:schemeClr val="bg1"/>
                </a:solidFill>
                <a:latin typeface="Aeonik Light" panose="02010503030300000000" pitchFamily="2" charset="0"/>
                <a:ea typeface="Aeonik Light" panose="02010503030300000000" pitchFamily="2" charset="0"/>
                <a:cs typeface="Aeonik Light" panose="02010503030300000000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6903BCD2-2EB0-DD45-A694-CA4C536163C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48351" y="615950"/>
            <a:ext cx="5294312" cy="2320540"/>
          </a:xfrm>
        </p:spPr>
        <p:txBody>
          <a:bodyPr anchor="t">
            <a:noAutofit/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2pPr>
            <a:lvl3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3pPr>
            <a:lvl4pPr>
              <a:defRPr sz="2401">
                <a:solidFill>
                  <a:schemeClr val="bg1"/>
                </a:solidFill>
                <a:latin typeface="Aeonik Light" panose="02010503030300000000" pitchFamily="2" charset="0"/>
              </a:defRPr>
            </a:lvl4pPr>
            <a:lvl5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5pPr>
          </a:lstStyle>
          <a:p>
            <a:pPr lvl="0"/>
            <a:r>
              <a:rPr lang="en-GB" dirty="0"/>
              <a:t>Additional text if required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266A4155-ACFF-574B-A889-D1C7BCD831C2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>
          <a:xfrm>
            <a:off x="7816303" y="6150389"/>
            <a:ext cx="2634377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94E289-6DE3-784E-8DA4-AEBDD5C1B813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22" name="Footer Placeholder 5">
            <a:extLst>
              <a:ext uri="{FF2B5EF4-FFF2-40B4-BE49-F238E27FC236}">
                <a16:creationId xmlns:a16="http://schemas.microsoft.com/office/drawing/2014/main" id="{BDB2568B-24CC-954E-B274-04DC84A058EE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558395" y="6105583"/>
            <a:ext cx="3950772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if required</a:t>
            </a:r>
            <a:endParaRPr lang="en-US" dirty="0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025A8570-8FD2-3446-9AB7-D655BB89ED24}"/>
              </a:ext>
            </a:extLst>
          </p:cNvPr>
          <p:cNvSpPr>
            <a:spLocks noGrp="1"/>
          </p:cNvSpPr>
          <p:nvPr userDrawn="1">
            <p:ph type="sldNum" sz="quarter" idx="15"/>
          </p:nvPr>
        </p:nvSpPr>
        <p:spPr>
          <a:xfrm>
            <a:off x="10553738" y="6150389"/>
            <a:ext cx="594091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CC99B-4448-064C-ACFA-F39475122D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64229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rgin Media Amplified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>
            <a:extLst>
              <a:ext uri="{FF2B5EF4-FFF2-40B4-BE49-F238E27FC236}">
                <a16:creationId xmlns:a16="http://schemas.microsoft.com/office/drawing/2014/main" id="{2598B642-32C5-5342-B608-E82CFFAC9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395" y="1732548"/>
            <a:ext cx="5294717" cy="3118266"/>
          </a:xfrm>
        </p:spPr>
        <p:txBody>
          <a:bodyPr anchor="ctr">
            <a:noAutofit/>
          </a:bodyPr>
          <a:lstStyle>
            <a:lvl1pPr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Virgin Media amplified title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8960249D-FF24-804D-A545-DFDABA0B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395" y="5457756"/>
            <a:ext cx="2634377" cy="215444"/>
          </a:xfrm>
        </p:spPr>
        <p:txBody>
          <a:bodyPr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0872BCAD-E48E-5A49-A31D-B2F6DF6D8B61}" type="datetime1">
              <a:rPr lang="en-GB" smtClean="0"/>
              <a:t>28/10/2021</a:t>
            </a:fld>
            <a:endParaRPr lang="en-GB" b="1" dirty="0"/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C45D0947-E29A-AE49-9F87-BED66BC6D9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8952" y="4941044"/>
            <a:ext cx="2633820" cy="431015"/>
          </a:xfrm>
        </p:spPr>
        <p:txBody>
          <a:bodyPr anchor="b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2pPr>
            <a:lvl3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3pPr>
            <a:lvl4pPr>
              <a:defRPr sz="2401">
                <a:solidFill>
                  <a:schemeClr val="bg1"/>
                </a:solidFill>
                <a:latin typeface="Aeonik Light" panose="02010503030300000000" pitchFamily="2" charset="0"/>
              </a:defRPr>
            </a:lvl4pPr>
            <a:lvl5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5pPr>
          </a:lstStyle>
          <a:p>
            <a:pPr lvl="0"/>
            <a:r>
              <a:rPr lang="en-GB" dirty="0"/>
              <a:t>Subtitle if required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3A8C40-540E-2441-9F9E-4A3DCBD0CA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1339" y="2326550"/>
            <a:ext cx="3969297" cy="190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710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2 Amplified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2">
            <a:extLst>
              <a:ext uri="{FF2B5EF4-FFF2-40B4-BE49-F238E27FC236}">
                <a16:creationId xmlns:a16="http://schemas.microsoft.com/office/drawing/2014/main" id="{06AB7048-A4F2-6A43-A8F0-9A9A1FCE2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3113" y="1748590"/>
            <a:ext cx="5293603" cy="3086180"/>
          </a:xfrm>
        </p:spPr>
        <p:txBody>
          <a:bodyPr anchor="ctr">
            <a:noAutofit/>
          </a:bodyPr>
          <a:lstStyle>
            <a:lvl1pPr algn="r"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O2 amplified title</a:t>
            </a:r>
            <a:endParaRPr lang="en-US" dirty="0"/>
          </a:p>
        </p:txBody>
      </p:sp>
      <p:sp>
        <p:nvSpPr>
          <p:cNvPr id="107" name="Date Placeholder 3">
            <a:extLst>
              <a:ext uri="{FF2B5EF4-FFF2-40B4-BE49-F238E27FC236}">
                <a16:creationId xmlns:a16="http://schemas.microsoft.com/office/drawing/2014/main" id="{A145AF7D-888C-DB4C-9C58-DD3B6D02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2339" y="5457756"/>
            <a:ext cx="2634377" cy="215444"/>
          </a:xfrm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AB9511D8-A41D-D641-8E7A-75B6A36E4453}" type="datetime1">
              <a:rPr lang="en-GB" smtClean="0"/>
              <a:t>28/10/2021</a:t>
            </a:fld>
            <a:endParaRPr lang="en-GB" b="1" dirty="0"/>
          </a:p>
        </p:txBody>
      </p:sp>
      <p:sp>
        <p:nvSpPr>
          <p:cNvPr id="108" name="Text Placeholder 17">
            <a:extLst>
              <a:ext uri="{FF2B5EF4-FFF2-40B4-BE49-F238E27FC236}">
                <a16:creationId xmlns:a16="http://schemas.microsoft.com/office/drawing/2014/main" id="{3386E82B-4013-914D-A869-6695D804F2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2338" y="4941044"/>
            <a:ext cx="2634378" cy="431015"/>
          </a:xfrm>
        </p:spPr>
        <p:txBody>
          <a:bodyPr anchor="b">
            <a:noAutofit/>
          </a:bodyPr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2pPr>
            <a:lvl3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3pPr>
            <a:lvl4pPr>
              <a:defRPr sz="2401">
                <a:solidFill>
                  <a:schemeClr val="bg1"/>
                </a:solidFill>
                <a:latin typeface="Aeonik Light" panose="02010503030300000000" pitchFamily="2" charset="0"/>
              </a:defRPr>
            </a:lvl4pPr>
            <a:lvl5pPr>
              <a:defRPr sz="2801">
                <a:solidFill>
                  <a:schemeClr val="bg1"/>
                </a:solidFill>
                <a:latin typeface="Aeonik Light" panose="02010503030300000000" pitchFamily="2" charset="0"/>
              </a:defRPr>
            </a:lvl5pPr>
          </a:lstStyle>
          <a:p>
            <a:pPr lvl="0"/>
            <a:r>
              <a:rPr lang="en-GB" dirty="0"/>
              <a:t>Subtitle if required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AC37F4-DE0F-E64E-BFA3-2B1BF5515A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126" y="2326550"/>
            <a:ext cx="3969297" cy="190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185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7EC53F-E1A5-AF40-BF90-7BAE3432B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3310" y="1027946"/>
            <a:ext cx="8180790" cy="2077491"/>
          </a:xfrm>
        </p:spPr>
        <p:txBody>
          <a:bodyPr anchor="ctr">
            <a:noAutofit/>
          </a:bodyPr>
          <a:lstStyle>
            <a:lvl1pPr algn="ctr"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header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BE94C-C7A3-BC4C-8D8D-6F14D8A7F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72A55-AD0E-884F-8370-A7EAFB4D26FD}" type="datetime1">
              <a:rPr lang="en-GB" smtClean="0"/>
              <a:pPr/>
              <a:t>28/10/2021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C1589-E241-2B4E-BE66-5133EC7A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if required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1CEE8-639E-0646-8A6E-90EE214A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CC99B-4448-064C-ACFA-F39475122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15DE0D4-6786-8544-A908-81F92E926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4580" y="5949068"/>
            <a:ext cx="840524" cy="40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843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3119F2-9702-7947-BBDD-4D0AC8833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660BB-1363-B148-9127-14F3BCD0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E825-F558-C242-B2D7-2250194461E8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EF0CD92-B850-5B46-AB72-E4A0DFE6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/>
              <a:t>Presentation footer if required</a:t>
            </a:r>
            <a:endParaRPr lang="en-US" sz="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BD411-E56A-B041-9F12-BE6EE98E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C99B-4448-064C-ACFA-F39475122D2B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7F9DFA4-390E-C94F-9D54-D6D86A311D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305" y="1720686"/>
            <a:ext cx="10575618" cy="3919703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6A01A40-52B2-4644-98CB-04C3393838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396" y="1117739"/>
            <a:ext cx="10582526" cy="311817"/>
          </a:xfrm>
        </p:spPr>
        <p:txBody>
          <a:bodyPr/>
          <a:lstStyle>
            <a:lvl1pPr>
              <a:defRPr sz="1801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96295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6ECD9F6-55C2-C44B-99A4-BB54A33F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96" y="619139"/>
            <a:ext cx="10582526" cy="4985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1D674BF-D143-6041-A292-689B568A77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16303" y="6150389"/>
            <a:ext cx="2634377" cy="123111"/>
          </a:xfrm>
        </p:spPr>
        <p:txBody>
          <a:bodyPr/>
          <a:lstStyle/>
          <a:p>
            <a:fld id="{F9595C98-8D99-F84D-9166-E2D8259DCDFD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896895AD-3141-3847-B36C-CF96CA3B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8395" y="6105583"/>
            <a:ext cx="3950772" cy="153888"/>
          </a:xfrm>
        </p:spPr>
        <p:txBody>
          <a:bodyPr/>
          <a:lstStyle/>
          <a:p>
            <a:r>
              <a:rPr lang="en-US" sz="800"/>
              <a:t>Presentation footer if required</a:t>
            </a:r>
            <a:endParaRPr lang="en-US" sz="800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F095B867-DEF4-3040-A0DA-E250531A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3738" y="6150389"/>
            <a:ext cx="594091" cy="123111"/>
          </a:xfrm>
        </p:spPr>
        <p:txBody>
          <a:bodyPr/>
          <a:lstStyle/>
          <a:p>
            <a:fld id="{8B8CC99B-4448-064C-ACFA-F39475122D2B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F9C3CD6B-A119-5146-96C0-3D92D2BB1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303" y="1720686"/>
            <a:ext cx="5287809" cy="3919703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2309322A-330F-FB49-9428-5C3D593E55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53113" y="1720686"/>
            <a:ext cx="5287808" cy="3919703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BED6453E-94F0-B140-8C5B-9D1F94905A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396" y="1117739"/>
            <a:ext cx="10582526" cy="311817"/>
          </a:xfrm>
        </p:spPr>
        <p:txBody>
          <a:bodyPr/>
          <a:lstStyle>
            <a:lvl1pPr>
              <a:defRPr sz="1801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6666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-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044A3D7F-A92D-E84B-871C-F9580DBCC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396" y="619139"/>
            <a:ext cx="10582526" cy="4985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3A1849-E6D2-A64E-A41A-49EE43C1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16303" y="6150389"/>
            <a:ext cx="2634377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6E832E-7AD8-BE45-9D60-EE98A288FBE2}" type="datetime1">
              <a:rPr lang="en-GB" smtClean="0"/>
              <a:pPr/>
              <a:t>28/10/2021</a:t>
            </a:fld>
            <a:endParaRPr lang="en-GB" dirty="0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52283CF4-E385-EE42-B13F-BEAACE7F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8395" y="6105583"/>
            <a:ext cx="3950772" cy="1538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footer if required</a:t>
            </a:r>
            <a:endParaRPr lang="en-US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C141D8C-E5CF-C449-AC48-77E2A42C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3738" y="6150389"/>
            <a:ext cx="594091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8CC99B-4448-064C-ACFA-F39475122D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E391BAC0-52B7-2A43-94B2-765C622CEE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5304" y="1720686"/>
            <a:ext cx="3520915" cy="3919703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B4972450-5D12-3F48-B026-59530724E0C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86219" y="1720686"/>
            <a:ext cx="3533784" cy="3919703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2C33F57-5FD7-6D4B-A855-EFB5456A36F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627200" y="1720686"/>
            <a:ext cx="3513718" cy="3919703"/>
          </a:xfrm>
        </p:spPr>
        <p:txBody>
          <a:bodyPr/>
          <a:lstStyle>
            <a:lvl2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5557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8257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0AAE2E76-DE08-A241-BC59-E15EED6C2D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396" y="1117739"/>
            <a:ext cx="10582526" cy="311817"/>
          </a:xfrm>
        </p:spPr>
        <p:txBody>
          <a:bodyPr/>
          <a:lstStyle>
            <a:lvl1pPr>
              <a:defRPr sz="1801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62012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5F9044D-C6D4-6D4B-AB39-A7B5BF65B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396" y="619139"/>
            <a:ext cx="10582526" cy="4985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B0425B9B-A689-CB42-A963-D6A8262294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396" y="1117739"/>
            <a:ext cx="10582526" cy="311817"/>
          </a:xfrm>
        </p:spPr>
        <p:txBody>
          <a:bodyPr/>
          <a:lstStyle>
            <a:lvl1pPr>
              <a:defRPr sz="1801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9D5382-F65F-7F45-8368-C27AA316707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6EAA571-41F7-5C4F-A821-1EF40E7FE3AB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74620-E571-5D46-A3C3-64E14C42D14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Presentation footer if required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490063-C261-504F-96BE-4EAD8143BC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B8CC99B-4448-064C-ACFA-F39475122D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3145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6079AA-BD58-3449-91E3-7E5851CC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7A24-7016-A549-B620-454C99133D5C}" type="datetime1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5F6AF-7713-E249-BF33-4F8172A5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/>
              <a:t>Presentation footer if required</a:t>
            </a:r>
            <a:endParaRPr lang="en-US" sz="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8AD13-5767-C941-8810-DF259E45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C99B-4448-064C-ACFA-F39475122D2B}" type="slidenum">
              <a:rPr lang="en-GB" smtClean="0"/>
              <a:pPr/>
              <a:t>‹#›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96628102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396" y="619139"/>
            <a:ext cx="10582526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1736875"/>
            <a:ext cx="10582122" cy="38965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6DB0E-79C2-EA4C-A481-AAF017DFF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8395" y="6105583"/>
            <a:ext cx="3950772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Presentation footer if required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EA1FD9-2C79-AF45-83D7-6E27FDC1F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16303" y="6150389"/>
            <a:ext cx="2634377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lang="en-US" sz="800" smtClean="0">
                <a:solidFill>
                  <a:schemeClr val="tx2"/>
                </a:solidFill>
              </a:defRPr>
            </a:lvl1pPr>
          </a:lstStyle>
          <a:p>
            <a:fld id="{F5A72A55-AD0E-884F-8370-A7EAFB4D26FD}" type="datetime1">
              <a:rPr lang="en-GB" smtClean="0"/>
              <a:pPr/>
              <a:t>28/10/2021</a:t>
            </a:fld>
            <a:endParaRPr lang="en-GB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4566798-79FD-C74F-96D1-0CFD20E9E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3738" y="6150389"/>
            <a:ext cx="59409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800" smtClean="0">
                <a:solidFill>
                  <a:schemeClr val="tx2"/>
                </a:solidFill>
              </a:defRPr>
            </a:lvl1pPr>
          </a:lstStyle>
          <a:p>
            <a:fld id="{8B8CC99B-4448-064C-ACFA-F39475122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5FC96BF-AD56-B74E-9B8E-414F2FB2685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659" y="5949068"/>
            <a:ext cx="842367" cy="40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2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829" r:id="rId2"/>
    <p:sldLayoutId id="2147483828" r:id="rId3"/>
    <p:sldLayoutId id="2147483831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827" r:id="rId10"/>
    <p:sldLayoutId id="2147483835" r:id="rId11"/>
    <p:sldLayoutId id="2147483756" r:id="rId12"/>
    <p:sldLayoutId id="2147483836" r:id="rId13"/>
    <p:sldLayoutId id="2147483832" r:id="rId14"/>
    <p:sldLayoutId id="2147483820" r:id="rId15"/>
    <p:sldLayoutId id="2147483833" r:id="rId16"/>
    <p:sldLayoutId id="2147483823" r:id="rId17"/>
    <p:sldLayoutId id="2147483834" r:id="rId18"/>
  </p:sldLayoutIdLst>
  <p:transition>
    <p:fade/>
  </p:transition>
  <p:hf hdr="0"/>
  <p:txStyles>
    <p:titleStyle>
      <a:lvl1pPr algn="l" defTabSz="877996" rtl="0" eaLnBrk="1" latinLnBrk="0" hangingPunct="1">
        <a:lnSpc>
          <a:spcPct val="90000"/>
        </a:lnSpc>
        <a:spcBef>
          <a:spcPct val="0"/>
        </a:spcBef>
        <a:buNone/>
        <a:defRPr sz="3601" b="0" i="0" kern="1200" spc="0">
          <a:solidFill>
            <a:schemeClr val="tx2"/>
          </a:solidFill>
          <a:latin typeface="Aeonik Light" panose="02010503030300000000" pitchFamily="2" charset="0"/>
          <a:ea typeface="Aeonik Light" panose="02010503030300000000" pitchFamily="2" charset="0"/>
          <a:cs typeface="Aeonik Light" panose="02010503030300000000" pitchFamily="2" charset="0"/>
        </a:defRPr>
      </a:lvl1pPr>
    </p:titleStyle>
    <p:bodyStyle>
      <a:lvl1pPr marL="0" indent="0" algn="l" defTabSz="87799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600" b="0" i="0" kern="1200">
          <a:solidFill>
            <a:schemeClr val="tx2"/>
          </a:solidFill>
          <a:latin typeface="Arial Regular"/>
          <a:ea typeface="Arial Regular"/>
          <a:cs typeface="VM Circular Chat Book" panose="020B0604020101020102" pitchFamily="34" charset="77"/>
        </a:defRPr>
      </a:lvl1pPr>
      <a:lvl2pPr marL="270000" indent="-270000" algn="l" defTabSz="87799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rial" charset="0"/>
        <a:buChar char="•"/>
        <a:defRPr sz="1600" b="0" i="0" kern="1200">
          <a:solidFill>
            <a:schemeClr val="tx2"/>
          </a:solidFill>
          <a:latin typeface="Arial Regular"/>
          <a:ea typeface="Arial Regular"/>
          <a:cs typeface="VM Circular Chat Book" panose="020B0604020101020102" pitchFamily="34" charset="77"/>
        </a:defRPr>
      </a:lvl2pPr>
      <a:lvl3pPr marL="540000" indent="-270000" algn="l" defTabSz="87799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Arial Regular"/>
          <a:ea typeface="Arial Regular"/>
          <a:cs typeface="VM Circular Chat Book" panose="020B0604020101020102" pitchFamily="34" charset="77"/>
        </a:defRPr>
      </a:lvl3pPr>
      <a:lvl4pPr marL="810000" indent="-270000" algn="l" defTabSz="87799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rial" charset="0"/>
        <a:buChar char="•"/>
        <a:defRPr sz="1400" b="0" i="0" kern="1200">
          <a:solidFill>
            <a:schemeClr val="tx2"/>
          </a:solidFill>
          <a:latin typeface="Arial Regular"/>
          <a:ea typeface="Arial Regular"/>
          <a:cs typeface="VM Circular Chat Book" panose="020B0604020101020102" pitchFamily="34" charset="77"/>
        </a:defRPr>
      </a:lvl4pPr>
      <a:lvl5pPr marL="1975490" indent="-219499" algn="l" defTabSz="877996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5pPr>
      <a:lvl6pPr marL="2414489" indent="-219499" algn="l" defTabSz="877996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6pPr>
      <a:lvl7pPr marL="2853487" indent="-219499" algn="l" defTabSz="877996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7pPr>
      <a:lvl8pPr marL="3292484" indent="-219499" algn="l" defTabSz="877996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8pPr>
      <a:lvl9pPr marL="3731482" indent="-219499" algn="l" defTabSz="877996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996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1pPr>
      <a:lvl2pPr marL="438998" algn="l" defTabSz="877996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2pPr>
      <a:lvl3pPr marL="877996" algn="l" defTabSz="877996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3pPr>
      <a:lvl4pPr marL="1316994" algn="l" defTabSz="877996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4pPr>
      <a:lvl5pPr marL="1755992" algn="l" defTabSz="877996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5pPr>
      <a:lvl6pPr marL="2194989" algn="l" defTabSz="877996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6pPr>
      <a:lvl7pPr marL="2633988" algn="l" defTabSz="877996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7pPr>
      <a:lvl8pPr marL="3072986" algn="l" defTabSz="877996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8pPr>
      <a:lvl9pPr marL="3511983" algn="l" defTabSz="877996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52" userDrawn="1">
          <p15:clr>
            <a:srgbClr val="F26B43"/>
          </p15:clr>
        </p15:guide>
        <p15:guide id="2" pos="7022" userDrawn="1">
          <p15:clr>
            <a:srgbClr val="F26B43"/>
          </p15:clr>
        </p15:guide>
        <p15:guide id="3" pos="3687" userDrawn="1">
          <p15:clr>
            <a:srgbClr val="F26B43"/>
          </p15:clr>
        </p15:guide>
        <p15:guide id="4" orient="horz" pos="2074" userDrawn="1">
          <p15:clr>
            <a:srgbClr val="F26B43"/>
          </p15:clr>
        </p15:guide>
        <p15:guide id="5" orient="horz" pos="388" userDrawn="1">
          <p15:clr>
            <a:srgbClr val="F26B43"/>
          </p15:clr>
        </p15:guide>
        <p15:guide id="6" orient="horz" pos="3547" userDrawn="1">
          <p15:clr>
            <a:srgbClr val="F26B43"/>
          </p15:clr>
        </p15:guide>
        <p15:guide id="7" pos="2016" userDrawn="1">
          <p15:clr>
            <a:srgbClr val="F26B43"/>
          </p15:clr>
        </p15:guide>
        <p15:guide id="8" pos="5355" userDrawn="1">
          <p15:clr>
            <a:srgbClr val="F26B43"/>
          </p15:clr>
        </p15:guide>
        <p15:guide id="9" orient="horz" pos="1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6.emf"/><Relationship Id="rId7" Type="http://schemas.openxmlformats.org/officeDocument/2006/relationships/image" Target="../media/image2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615950"/>
            <a:ext cx="10588625" cy="3128960"/>
          </a:xfrm>
        </p:spPr>
        <p:txBody>
          <a:bodyPr>
            <a:normAutofit/>
          </a:bodyPr>
          <a:lstStyle/>
          <a:p>
            <a:r>
              <a:rPr lang="en-US" sz="7000" b="1" dirty="0"/>
              <a:t>Virgin Media’s Synch Journey</a:t>
            </a:r>
            <a:br>
              <a:rPr lang="en-US" sz="7000" dirty="0"/>
            </a:br>
            <a:r>
              <a:rPr lang="en-US" sz="3600" b="1" dirty="0"/>
              <a:t>Evolving to Synch as a Service</a:t>
            </a:r>
            <a:br>
              <a:rPr lang="en-US" sz="2800" dirty="0"/>
            </a:br>
            <a:r>
              <a:rPr lang="en-US" sz="2800" dirty="0"/>
              <a:t>Wednesday 3</a:t>
            </a:r>
            <a:r>
              <a:rPr lang="en-US" sz="2800" baseline="30000" dirty="0"/>
              <a:t>rd</a:t>
            </a:r>
            <a:r>
              <a:rPr lang="en-US" sz="2800" dirty="0"/>
              <a:t> November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129197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6EB680-015C-449C-B5CB-63215424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Virgin Media-O2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43375A-4BD1-490C-9965-D3CCB4E9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BCAD-E48E-5A49-A31D-B2F6DF6D8B61}" type="datetime1">
              <a:rPr lang="en-GB" smtClean="0"/>
              <a:t>28/10/2021</a:t>
            </a:fld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CB1E60-28D4-453B-B00B-08264B2455BC}"/>
              </a:ext>
            </a:extLst>
          </p:cNvPr>
          <p:cNvSpPr txBox="1"/>
          <p:nvPr/>
        </p:nvSpPr>
        <p:spPr>
          <a:xfrm>
            <a:off x="828962" y="1530146"/>
            <a:ext cx="1008842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Recent joint venture between O2 and Virgin Media</a:t>
            </a:r>
          </a:p>
          <a:p>
            <a:pPr marL="342900" lvl="0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Main synergy in backhaul over VM Network rather than relying on 3</a:t>
            </a:r>
            <a:r>
              <a:rPr lang="en-GB" sz="28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rd</a:t>
            </a: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parties</a:t>
            </a:r>
          </a:p>
          <a:p>
            <a:pPr marL="342900" lvl="0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Necessitates reliable and pre</a:t>
            </a: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cise Frequency and Phase Synchronisation</a:t>
            </a:r>
          </a:p>
          <a:p>
            <a:pPr marL="342900" lvl="0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Giving VM the opportunity to refresh their </a:t>
            </a:r>
            <a:r>
              <a:rPr lang="en-GB" sz="28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creeking</a:t>
            </a: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synchronisation distribution infrastructure</a:t>
            </a:r>
          </a:p>
          <a:p>
            <a:pPr marL="342900" lvl="0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Providing synchronisation services to end customers, not just internally</a:t>
            </a:r>
            <a:endParaRPr lang="en-GB" sz="2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896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4CB4501-C54C-4D82-93A7-70DBD4B0513D}"/>
              </a:ext>
            </a:extLst>
          </p:cNvPr>
          <p:cNvSpPr/>
          <p:nvPr/>
        </p:nvSpPr>
        <p:spPr>
          <a:xfrm>
            <a:off x="436638" y="3341622"/>
            <a:ext cx="4998741" cy="20126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B1B382-EEBA-4B6D-927A-9B1558519577}"/>
              </a:ext>
            </a:extLst>
          </p:cNvPr>
          <p:cNvSpPr/>
          <p:nvPr/>
        </p:nvSpPr>
        <p:spPr>
          <a:xfrm>
            <a:off x="1107209" y="3529614"/>
            <a:ext cx="3657600" cy="123949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377BC-314A-428B-8C4C-7AAEF857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The Virgin Media Network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407D1-BCED-4703-B73E-34E52B28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E825-F558-C242-B2D7-2250194461E8}" type="datetime1">
              <a:rPr lang="en-GB" smtClean="0"/>
              <a:t>29/10/2021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2E507-B7B5-4A0E-86FB-E5E90358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C99B-4448-064C-ACFA-F39475122D2B}" type="slidenum">
              <a:rPr lang="en-GB" smtClean="0"/>
              <a:pPr/>
              <a:t>3</a:t>
            </a:fld>
            <a:endParaRPr lang="en-GB" sz="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18CF66-DEAF-4BFC-8427-0594C778A3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53113" y="1629406"/>
            <a:ext cx="5491010" cy="3919703"/>
          </a:xfrm>
        </p:spPr>
        <p:txBody>
          <a:bodyPr/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Extensive fibre infrastructure down to the last mile serving both residential and business customer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Broadband services based on DOCSIS gradually migrating to XGS-PON facilitated by 40,000 fibre nodes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ROADM based core Optical Network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Packet Optical Metro underpinned by extensive ROADM infrastructure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Core IP/MPLS Network across 40 core sites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High Capacity Uncontended Ethernet Core supporting High Capacity Services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a legacy TDM infrastructure spanning the whole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rgbClr val="B00A0A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rgbClr val="B00A0A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rgbClr val="B00A0A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B7F648-E951-4477-947D-453E6F2D5820}"/>
              </a:ext>
            </a:extLst>
          </p:cNvPr>
          <p:cNvSpPr/>
          <p:nvPr/>
        </p:nvSpPr>
        <p:spPr>
          <a:xfrm>
            <a:off x="1846118" y="3701924"/>
            <a:ext cx="2096654" cy="498598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4B68CA-91F6-422C-BC8C-B162477BB7DE}"/>
              </a:ext>
            </a:extLst>
          </p:cNvPr>
          <p:cNvSpPr/>
          <p:nvPr/>
        </p:nvSpPr>
        <p:spPr>
          <a:xfrm>
            <a:off x="3071847" y="1859269"/>
            <a:ext cx="2096654" cy="498598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IP/MPLS Core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DFCB43-2E91-4870-8C0E-07FB3DB26631}"/>
              </a:ext>
            </a:extLst>
          </p:cNvPr>
          <p:cNvSpPr/>
          <p:nvPr/>
        </p:nvSpPr>
        <p:spPr>
          <a:xfrm>
            <a:off x="398538" y="2205799"/>
            <a:ext cx="2096654" cy="498598"/>
          </a:xfrm>
          <a:prstGeom prst="ellipse">
            <a:avLst/>
          </a:prstGeom>
          <a:solidFill>
            <a:srgbClr val="BAC4F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NHCS Core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9EC3B7-8F32-4D26-AE21-8C9448575BB1}"/>
              </a:ext>
            </a:extLst>
          </p:cNvPr>
          <p:cNvCxnSpPr>
            <a:stCxn id="8" idx="6"/>
            <a:endCxn id="11" idx="6"/>
          </p:cNvCxnSpPr>
          <p:nvPr/>
        </p:nvCxnSpPr>
        <p:spPr>
          <a:xfrm flipV="1">
            <a:off x="3942772" y="2108568"/>
            <a:ext cx="1225729" cy="18426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72D3B8-D532-4727-AE7E-847CBFDCE106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882816" y="2108568"/>
            <a:ext cx="1189031" cy="18167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35F16D-C6B4-42D5-8501-2A7F9054A7CA}"/>
              </a:ext>
            </a:extLst>
          </p:cNvPr>
          <p:cNvCxnSpPr>
            <a:cxnSpLocks/>
            <a:stCxn id="8" idx="6"/>
            <a:endCxn id="12" idx="6"/>
          </p:cNvCxnSpPr>
          <p:nvPr/>
        </p:nvCxnSpPr>
        <p:spPr>
          <a:xfrm flipH="1" flipV="1">
            <a:off x="2495192" y="2455098"/>
            <a:ext cx="1447580" cy="14961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DF73268-E86C-43C0-9385-14F0A67CAB5B}"/>
              </a:ext>
            </a:extLst>
          </p:cNvPr>
          <p:cNvCxnSpPr>
            <a:cxnSpLocks/>
            <a:endCxn id="12" idx="2"/>
          </p:cNvCxnSpPr>
          <p:nvPr/>
        </p:nvCxnSpPr>
        <p:spPr>
          <a:xfrm flipH="1" flipV="1">
            <a:off x="398538" y="2455098"/>
            <a:ext cx="1426084" cy="14961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D7846FD-68CF-4F8D-92F0-9D994B380B4D}"/>
              </a:ext>
            </a:extLst>
          </p:cNvPr>
          <p:cNvSpPr txBox="1"/>
          <p:nvPr/>
        </p:nvSpPr>
        <p:spPr>
          <a:xfrm>
            <a:off x="2437245" y="4229558"/>
            <a:ext cx="914400" cy="63837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GB" sz="1600" b="0" i="0" dirty="0">
                <a:solidFill>
                  <a:schemeClr val="tx2"/>
                </a:solidFill>
                <a:ea typeface="VM Circular Whisper TT Light" charset="0"/>
                <a:cs typeface="VM Circular Whisper TT Light" charset="0"/>
              </a:rPr>
              <a:t>Metro</a:t>
            </a:r>
          </a:p>
          <a:p>
            <a:pPr algn="ctr"/>
            <a:r>
              <a:rPr lang="en-GB" sz="1600" b="0" i="0" dirty="0">
                <a:solidFill>
                  <a:schemeClr val="tx2"/>
                </a:solidFill>
                <a:ea typeface="VM Circular Whisper TT Light" charset="0"/>
                <a:cs typeface="VM Circular Whisper TT Light" charset="0"/>
              </a:rPr>
              <a:t>Packet Optical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73B20E-769F-49E6-9568-64809A58095E}"/>
              </a:ext>
            </a:extLst>
          </p:cNvPr>
          <p:cNvSpPr txBox="1"/>
          <p:nvPr/>
        </p:nvSpPr>
        <p:spPr>
          <a:xfrm>
            <a:off x="1504372" y="4791914"/>
            <a:ext cx="2780146" cy="63837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GB" sz="1600" b="0" i="0" dirty="0">
                <a:solidFill>
                  <a:schemeClr val="tx2"/>
                </a:solidFill>
                <a:ea typeface="VM Circular Whisper TT Light" charset="0"/>
                <a:cs typeface="VM Circular Whisper TT Light" charset="0"/>
              </a:rPr>
              <a:t>Access</a:t>
            </a:r>
          </a:p>
          <a:p>
            <a:pPr algn="ctr"/>
            <a:r>
              <a:rPr lang="en-GB" sz="1600" b="0" i="0" dirty="0">
                <a:solidFill>
                  <a:schemeClr val="tx2"/>
                </a:solidFill>
                <a:ea typeface="VM Circular Whisper TT Light" charset="0"/>
                <a:cs typeface="VM Circular Whisper TT Light" charset="0"/>
              </a:rPr>
              <a:t>DOCSIS &amp; XGS-PON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0C22D5-0910-41E9-B43C-97528BD07B09}"/>
              </a:ext>
            </a:extLst>
          </p:cNvPr>
          <p:cNvSpPr txBox="1"/>
          <p:nvPr/>
        </p:nvSpPr>
        <p:spPr>
          <a:xfrm>
            <a:off x="2465271" y="3819841"/>
            <a:ext cx="914400" cy="63837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GB" sz="1600" b="0" i="0" dirty="0">
                <a:solidFill>
                  <a:schemeClr val="tx2"/>
                </a:solidFill>
                <a:ea typeface="VM Circular Whisper TT Light" charset="0"/>
                <a:cs typeface="VM Circular Whisper TT Light" charset="0"/>
              </a:rPr>
              <a:t>Optical Core</a:t>
            </a:r>
          </a:p>
        </p:txBody>
      </p:sp>
    </p:spTree>
    <p:extLst>
      <p:ext uri="{BB962C8B-B14F-4D97-AF65-F5344CB8AC3E}">
        <p14:creationId xmlns:p14="http://schemas.microsoft.com/office/powerpoint/2010/main" val="14104066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97DB-854D-438A-87DB-F5985839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B00A0A"/>
                </a:solidFill>
              </a:rPr>
              <a:t>Synchronisation in the current VM Network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C2472-5D83-4E4B-9018-A80A601D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E825-F558-C242-B2D7-2250194461E8}" type="datetime1">
              <a:rPr lang="en-GB" smtClean="0"/>
              <a:t>29/10/2021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C1D50-B92E-47EE-9F60-742B1585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C99B-4448-064C-ACFA-F39475122D2B}" type="slidenum">
              <a:rPr lang="en-GB" smtClean="0"/>
              <a:pPr/>
              <a:t>4</a:t>
            </a:fld>
            <a:endParaRPr lang="en-GB" sz="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F544F-BA1D-4030-85BA-4E408CDF09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025" y="1231159"/>
            <a:ext cx="10575618" cy="3919703"/>
          </a:xfrm>
        </p:spPr>
        <p:txBody>
          <a:bodyPr/>
          <a:lstStyle/>
          <a:p>
            <a:pPr marL="285750" indent="-285750"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Caesium PRTC supporting distribution of frequency synchronisation over the legacy SDH Networks</a:t>
            </a:r>
          </a:p>
          <a:p>
            <a:pPr marL="285750" indent="-285750"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mix of new and legacy SSU’s at most core sites</a:t>
            </a:r>
          </a:p>
          <a:p>
            <a:pPr marL="285750" indent="-285750"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need of a big refresh and TDM still required as customers are migrated from TDM based voice services to IP</a:t>
            </a:r>
          </a:p>
          <a:p>
            <a:pPr marL="285750" indent="-285750"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Recent introduction of RPHY to support DOCSIS3.1 residential broadband services drove initial deployment of PTP based phase synchronisation based on the G.8275.2 profile</a:t>
            </a:r>
          </a:p>
          <a:p>
            <a:pPr marL="825750" lvl="2" indent="-285750">
              <a:spcAft>
                <a:spcPts val="0"/>
              </a:spcAft>
              <a:buClr>
                <a:srgbClr val="B00A0A"/>
              </a:buClr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Not ideal for future requirements due to location of PRTC/T-GMC and reliance of IP/MPLS Core for transport</a:t>
            </a:r>
          </a:p>
          <a:p>
            <a:pPr marL="825750" lvl="2" indent="-285750">
              <a:buClr>
                <a:srgbClr val="B00A0A"/>
              </a:buClr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Okay for RPHY as requirements aren’t as strict as other applications (TE of up to 0.5ms)</a:t>
            </a:r>
          </a:p>
          <a:p>
            <a:pPr marL="285750" indent="-285750"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Merger with O2 and requirement to provide Mobile Backhaul for 4G/5G services has driven a significant shift in our synchronisation strategy and given it the focus that has, in the past, been lacking</a:t>
            </a:r>
          </a:p>
          <a:p>
            <a:pPr marL="825750" lvl="2" indent="-285750">
              <a:spcAft>
                <a:spcPts val="0"/>
              </a:spcAft>
              <a:buClr>
                <a:srgbClr val="B00A0A"/>
              </a:buClr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G.8262.1, G.8265.1, G.8275.1 and G.8275.2 profiles all required</a:t>
            </a:r>
          </a:p>
          <a:p>
            <a:pPr marL="825750" lvl="2" indent="-285750">
              <a:spcAft>
                <a:spcPts val="0"/>
              </a:spcAft>
              <a:buClr>
                <a:srgbClr val="B00A0A"/>
              </a:buClr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 requirement of 1µs between T-GMC and Cell Site</a:t>
            </a:r>
          </a:p>
          <a:p>
            <a:pPr marL="825750" lvl="2" indent="-285750">
              <a:spcAft>
                <a:spcPts val="0"/>
              </a:spcAft>
              <a:buClr>
                <a:srgbClr val="B00A0A"/>
              </a:buClr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Will absorb RPHY requirement and existing deployment</a:t>
            </a:r>
          </a:p>
          <a:p>
            <a:pPr marL="825750" lvl="2" indent="-285750">
              <a:spcAft>
                <a:spcPts val="0"/>
              </a:spcAft>
              <a:buClr>
                <a:srgbClr val="B00A0A"/>
              </a:buClr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Will replace legacy TDM based distribution infrastructure</a:t>
            </a:r>
          </a:p>
          <a:p>
            <a:pPr marL="825750" lvl="2" indent="-285750">
              <a:spcAft>
                <a:spcPts val="0"/>
              </a:spcAft>
              <a:buClr>
                <a:srgbClr val="B00A0A"/>
              </a:buClr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Will be used to provide synchronisation to end customers</a:t>
            </a:r>
          </a:p>
        </p:txBody>
      </p:sp>
    </p:spTree>
    <p:extLst>
      <p:ext uri="{BB962C8B-B14F-4D97-AF65-F5344CB8AC3E}">
        <p14:creationId xmlns:p14="http://schemas.microsoft.com/office/powerpoint/2010/main" val="9886590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9319-3852-459F-9EB7-165CA8B1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B00A0A"/>
                </a:solidFill>
              </a:rPr>
              <a:t>The Converged Interconnect Network (CIN)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ABC13-1336-4AC7-B183-B3A7BAC9A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E825-F558-C242-B2D7-2250194461E8}" type="datetime1">
              <a:rPr lang="en-GB" smtClean="0"/>
              <a:t>29/10/2021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CD7DD-A66D-4C15-95FE-BEACE4DF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C99B-4448-064C-ACFA-F39475122D2B}" type="slidenum">
              <a:rPr lang="en-GB" smtClean="0"/>
              <a:pPr/>
              <a:t>5</a:t>
            </a:fld>
            <a:endParaRPr lang="en-GB" sz="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F11F4-FEBC-4B72-99AA-9B75CBB28F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1399953"/>
            <a:ext cx="4816360" cy="3919703"/>
          </a:xfrm>
        </p:spPr>
        <p:txBody>
          <a:bodyPr/>
          <a:lstStyle/>
          <a:p>
            <a:pPr marL="285750" indent="-285750"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New high capacity packet optical metro infrastructure</a:t>
            </a:r>
          </a:p>
          <a:p>
            <a:pPr marL="285750" indent="-285750"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Supporting Ethernet and IP connectivity requirements up to 100Gbit/s:</a:t>
            </a:r>
          </a:p>
          <a:p>
            <a:pPr marL="555750" lvl="1" indent="-285750"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Connecting XGS-PON OLT’s, DOCSIS RPHY nodes, Business to Business services, and Mobile Backhaul</a:t>
            </a:r>
          </a:p>
          <a:p>
            <a:pPr marL="555750" lvl="1" indent="-285750"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their Service Definition Platforms in the Core</a:t>
            </a:r>
          </a:p>
          <a:p>
            <a:pPr marL="285750" indent="-285750"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Integrated coherent optics operating at 100G, 200G and 400G</a:t>
            </a:r>
          </a:p>
          <a:p>
            <a:pPr marL="285750" indent="-285750"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Connected over Flex-grid Based optical infrastructure</a:t>
            </a:r>
          </a:p>
          <a:p>
            <a:pPr marL="285750" indent="-285750"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SyncE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integrated T-BC Class C function</a:t>
            </a:r>
          </a:p>
          <a:p>
            <a:pPr marL="285750" indent="-285750"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Ethernet based with plans to migrate to Segment Routed based MPLS over the medium to long term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EBD9BAB0-A7DB-4761-989F-AB9ACFB6D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523" y="1565719"/>
            <a:ext cx="6409657" cy="3588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BF9950-01D5-4834-B534-DC5796083882}"/>
              </a:ext>
            </a:extLst>
          </p:cNvPr>
          <p:cNvSpPr txBox="1"/>
          <p:nvPr/>
        </p:nvSpPr>
        <p:spPr>
          <a:xfrm>
            <a:off x="5213524" y="16169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/>
            <a:r>
              <a:rPr lang="en-GB" sz="1600" b="0" i="0" dirty="0">
                <a:solidFill>
                  <a:srgbClr val="B00A0A"/>
                </a:solidFill>
                <a:ea typeface="VM Circular Whisper TT Light" charset="0"/>
                <a:cs typeface="VM Circular Whisper TT Light" charset="0"/>
              </a:rPr>
              <a:t>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47DA7C-078F-4F04-82A4-D96BDA70D99D}"/>
              </a:ext>
            </a:extLst>
          </p:cNvPr>
          <p:cNvSpPr txBox="1"/>
          <p:nvPr/>
        </p:nvSpPr>
        <p:spPr>
          <a:xfrm>
            <a:off x="5213522" y="256479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/>
            <a:r>
              <a:rPr lang="en-GB" sz="1600" dirty="0">
                <a:solidFill>
                  <a:srgbClr val="B00A0A"/>
                </a:solidFill>
                <a:ea typeface="VM Circular Whisper TT Light" charset="0"/>
                <a:cs typeface="VM Circular Whisper TT Light" charset="0"/>
              </a:rPr>
              <a:t>Metro</a:t>
            </a:r>
            <a:endParaRPr lang="en-GB" sz="1600" b="0" i="0" dirty="0">
              <a:solidFill>
                <a:srgbClr val="B00A0A"/>
              </a:solidFill>
              <a:ea typeface="VM Circular Whisper TT Light" charset="0"/>
              <a:cs typeface="VM Circular Whisper TT Light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C7C2E1-00FA-48CC-9F6D-F52E7CD655D3}"/>
              </a:ext>
            </a:extLst>
          </p:cNvPr>
          <p:cNvSpPr txBox="1"/>
          <p:nvPr/>
        </p:nvSpPr>
        <p:spPr>
          <a:xfrm>
            <a:off x="5213524" y="4529234"/>
            <a:ext cx="725459" cy="32637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/>
            <a:r>
              <a:rPr lang="en-GB" sz="1600" b="0" i="0" dirty="0">
                <a:solidFill>
                  <a:srgbClr val="B00A0A"/>
                </a:solidFill>
                <a:ea typeface="VM Circular Whisper TT Light" charset="0"/>
                <a:cs typeface="VM Circular Whisper TT Light" charset="0"/>
              </a:rPr>
              <a:t>Access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06B578A-9D2A-47F4-A655-AF29C86A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963" y="4692419"/>
            <a:ext cx="396812" cy="3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08522A9-C224-4CE2-94CD-48E4A40EE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151" y="4692419"/>
            <a:ext cx="396812" cy="3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B17763-218F-46C4-A3C2-C455FF0D9D87}"/>
              </a:ext>
            </a:extLst>
          </p:cNvPr>
          <p:cNvCxnSpPr>
            <a:endCxn id="13" idx="0"/>
          </p:cNvCxnSpPr>
          <p:nvPr/>
        </p:nvCxnSpPr>
        <p:spPr>
          <a:xfrm>
            <a:off x="11027963" y="3740727"/>
            <a:ext cx="198406" cy="951692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A0E9B1-3B5A-4473-9E2B-5E473E76BE4F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10829557" y="3695921"/>
            <a:ext cx="0" cy="99649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79120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F4DF2-0ED4-4FBD-9DD8-7FC2CE00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B00A0A"/>
                </a:solidFill>
              </a:rPr>
              <a:t>Mobile Backhaul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7B297-B45C-436A-A4CB-FEB2D05B6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E825-F558-C242-B2D7-2250194461E8}" type="datetime1">
              <a:rPr lang="en-GB" smtClean="0"/>
              <a:t>29/10/2021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5E0BB-9895-4325-848F-48775B13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C99B-4448-064C-ACFA-F39475122D2B}" type="slidenum">
              <a:rPr lang="en-GB" smtClean="0"/>
              <a:pPr/>
              <a:t>6</a:t>
            </a:fld>
            <a:endParaRPr lang="en-GB" sz="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AD4D23-B885-41F9-968F-4E7D037B8F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7523" y="2052315"/>
            <a:ext cx="3092295" cy="3919703"/>
          </a:xfrm>
        </p:spPr>
        <p:txBody>
          <a:bodyPr/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Cell Sites connected to CIN nodes at Hub Sites and in some cases street cabinets via 10Gbit/s direct fibre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VRF-Lite based IP solution to allow inter-cell site communications, future front-haul and edge-compute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Crescent based architecture providing end-to-end resilience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652CE7-4033-4E43-A081-7C37F0BF5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790" y="1838036"/>
            <a:ext cx="7883368" cy="348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2995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4CB4501-C54C-4D82-93A7-70DBD4B0513D}"/>
              </a:ext>
            </a:extLst>
          </p:cNvPr>
          <p:cNvSpPr/>
          <p:nvPr/>
        </p:nvSpPr>
        <p:spPr>
          <a:xfrm>
            <a:off x="695256" y="3762780"/>
            <a:ext cx="4998741" cy="20126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B1B382-EEBA-4B6D-927A-9B1558519577}"/>
              </a:ext>
            </a:extLst>
          </p:cNvPr>
          <p:cNvSpPr/>
          <p:nvPr/>
        </p:nvSpPr>
        <p:spPr>
          <a:xfrm>
            <a:off x="1365827" y="3950772"/>
            <a:ext cx="3657600" cy="123949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377BC-314A-428B-8C4C-7AAEF857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Synchronisation Distribution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407D1-BCED-4703-B73E-34E52B28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E825-F558-C242-B2D7-2250194461E8}" type="datetime1">
              <a:rPr lang="en-GB" smtClean="0"/>
              <a:t>29/10/2021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2E507-B7B5-4A0E-86FB-E5E90358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C99B-4448-064C-ACFA-F39475122D2B}" type="slidenum">
              <a:rPr lang="en-GB" smtClean="0"/>
              <a:pPr/>
              <a:t>7</a:t>
            </a:fld>
            <a:endParaRPr lang="en-GB" sz="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18CF66-DEAF-4BFC-8427-0594C778A3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90827" y="1316098"/>
            <a:ext cx="5491010" cy="3919703"/>
          </a:xfrm>
        </p:spPr>
        <p:txBody>
          <a:bodyPr/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Distributed T-GMC’s at all core sites serving CIN domains, at the core edge to ensure TE less than 1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µs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Caesium based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ePRTC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at two backbone sites providing back-up for T-GMC’s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G.8275.1 full-on path support between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ePRTC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T-GMC’s</a:t>
            </a:r>
          </a:p>
          <a:p>
            <a:pPr marL="5557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NHCS Core Elements support </a:t>
            </a:r>
            <a:r>
              <a:rPr lang="en-GB" sz="1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SyncE</a:t>
            </a: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integrated T-BC Class C function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CIN devices connecting Cell sites and RPD’s have sight of two geographically diverse T-GMC’s using BMCA</a:t>
            </a:r>
          </a:p>
          <a:p>
            <a:pPr marL="555750" lvl="1" indent="-28575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G.8262.1:  Physical layer (MBH/RAN and TDM SDH islands)</a:t>
            </a:r>
          </a:p>
          <a:p>
            <a:pPr marL="555750" lvl="1" indent="-28575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G.8265.1:  IP unicast facilitated by dedicated VRF instances on CIN (MBH/legacy RAN)</a:t>
            </a:r>
          </a:p>
          <a:p>
            <a:pPr marL="555750" lvl="1" indent="-28575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G.8275.1:  Ethernet multi-cast (MBH/RAN)</a:t>
            </a:r>
          </a:p>
          <a:p>
            <a:pPr marL="555750" lvl="1" indent="-285750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G.8275.2:  IP unicast facilitated by dedicated VRF instances (RPHY/DOCSIS)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B7F648-E951-4477-947D-453E6F2D5820}"/>
              </a:ext>
            </a:extLst>
          </p:cNvPr>
          <p:cNvSpPr/>
          <p:nvPr/>
        </p:nvSpPr>
        <p:spPr>
          <a:xfrm>
            <a:off x="2104736" y="4123082"/>
            <a:ext cx="2096654" cy="498598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4B68CA-91F6-422C-BC8C-B162477BB7DE}"/>
              </a:ext>
            </a:extLst>
          </p:cNvPr>
          <p:cNvSpPr/>
          <p:nvPr/>
        </p:nvSpPr>
        <p:spPr>
          <a:xfrm>
            <a:off x="3330465" y="2280427"/>
            <a:ext cx="2096654" cy="498598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IP/MPLS Core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DFCB43-2E91-4870-8C0E-07FB3DB26631}"/>
              </a:ext>
            </a:extLst>
          </p:cNvPr>
          <p:cNvSpPr/>
          <p:nvPr/>
        </p:nvSpPr>
        <p:spPr>
          <a:xfrm>
            <a:off x="657156" y="2626957"/>
            <a:ext cx="2096654" cy="498598"/>
          </a:xfrm>
          <a:prstGeom prst="ellipse">
            <a:avLst/>
          </a:prstGeom>
          <a:solidFill>
            <a:srgbClr val="BAC4F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NHCS Core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9EC3B7-8F32-4D26-AE21-8C9448575BB1}"/>
              </a:ext>
            </a:extLst>
          </p:cNvPr>
          <p:cNvCxnSpPr>
            <a:stCxn id="8" idx="6"/>
            <a:endCxn id="11" idx="6"/>
          </p:cNvCxnSpPr>
          <p:nvPr/>
        </p:nvCxnSpPr>
        <p:spPr>
          <a:xfrm flipV="1">
            <a:off x="4201390" y="2529726"/>
            <a:ext cx="1225729" cy="18426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72D3B8-D532-4727-AE7E-847CBFDCE106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2141434" y="2529726"/>
            <a:ext cx="1189031" cy="18167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35F16D-C6B4-42D5-8501-2A7F9054A7CA}"/>
              </a:ext>
            </a:extLst>
          </p:cNvPr>
          <p:cNvCxnSpPr>
            <a:cxnSpLocks/>
            <a:stCxn id="8" idx="6"/>
            <a:endCxn id="12" idx="6"/>
          </p:cNvCxnSpPr>
          <p:nvPr/>
        </p:nvCxnSpPr>
        <p:spPr>
          <a:xfrm flipH="1" flipV="1">
            <a:off x="2753810" y="2876256"/>
            <a:ext cx="1447580" cy="14961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DF73268-E86C-43C0-9385-14F0A67CAB5B}"/>
              </a:ext>
            </a:extLst>
          </p:cNvPr>
          <p:cNvCxnSpPr>
            <a:cxnSpLocks/>
            <a:endCxn id="12" idx="2"/>
          </p:cNvCxnSpPr>
          <p:nvPr/>
        </p:nvCxnSpPr>
        <p:spPr>
          <a:xfrm flipH="1" flipV="1">
            <a:off x="657156" y="2876256"/>
            <a:ext cx="1426084" cy="14961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D7846FD-68CF-4F8D-92F0-9D994B380B4D}"/>
              </a:ext>
            </a:extLst>
          </p:cNvPr>
          <p:cNvSpPr txBox="1"/>
          <p:nvPr/>
        </p:nvSpPr>
        <p:spPr>
          <a:xfrm>
            <a:off x="2695863" y="4650716"/>
            <a:ext cx="914400" cy="63837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GB" sz="1600" b="0" i="0" dirty="0">
                <a:solidFill>
                  <a:schemeClr val="tx2"/>
                </a:solidFill>
                <a:ea typeface="VM Circular Whisper TT Light" charset="0"/>
                <a:cs typeface="VM Circular Whisper TT Light" charset="0"/>
              </a:rPr>
              <a:t>Metro</a:t>
            </a:r>
          </a:p>
          <a:p>
            <a:pPr algn="ctr"/>
            <a:r>
              <a:rPr lang="en-GB" sz="1600" b="0" i="0" dirty="0">
                <a:solidFill>
                  <a:schemeClr val="tx2"/>
                </a:solidFill>
                <a:ea typeface="VM Circular Whisper TT Light" charset="0"/>
                <a:cs typeface="VM Circular Whisper TT Light" charset="0"/>
              </a:rPr>
              <a:t>Packet Optical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73B20E-769F-49E6-9568-64809A58095E}"/>
              </a:ext>
            </a:extLst>
          </p:cNvPr>
          <p:cNvSpPr txBox="1"/>
          <p:nvPr/>
        </p:nvSpPr>
        <p:spPr>
          <a:xfrm>
            <a:off x="1762990" y="5213072"/>
            <a:ext cx="2780146" cy="63837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GB" sz="1600" b="0" i="0" dirty="0">
                <a:solidFill>
                  <a:schemeClr val="tx2"/>
                </a:solidFill>
                <a:ea typeface="VM Circular Whisper TT Light" charset="0"/>
                <a:cs typeface="VM Circular Whisper TT Light" charset="0"/>
              </a:rPr>
              <a:t>Access</a:t>
            </a:r>
          </a:p>
          <a:p>
            <a:pPr algn="ctr"/>
            <a:r>
              <a:rPr lang="en-GB" sz="1600" b="0" i="0" dirty="0">
                <a:solidFill>
                  <a:schemeClr val="tx2"/>
                </a:solidFill>
                <a:ea typeface="VM Circular Whisper TT Light" charset="0"/>
                <a:cs typeface="VM Circular Whisper TT Light" charset="0"/>
              </a:rPr>
              <a:t>DOCSIS &amp; XGS-PON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0C22D5-0910-41E9-B43C-97528BD07B09}"/>
              </a:ext>
            </a:extLst>
          </p:cNvPr>
          <p:cNvSpPr txBox="1"/>
          <p:nvPr/>
        </p:nvSpPr>
        <p:spPr>
          <a:xfrm>
            <a:off x="2723889" y="4240999"/>
            <a:ext cx="914400" cy="63837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GB" sz="1600" b="0" i="0" dirty="0">
                <a:solidFill>
                  <a:schemeClr val="tx2"/>
                </a:solidFill>
                <a:ea typeface="VM Circular Whisper TT Light" charset="0"/>
                <a:cs typeface="VM Circular Whisper TT Light" charset="0"/>
              </a:rPr>
              <a:t>Optical Core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8EE2C19-0276-431B-AB9A-1F514C3BE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365" y="3692621"/>
            <a:ext cx="486137" cy="8333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89EE40-82B4-4379-9455-F80A7BEA6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116" y="4900492"/>
            <a:ext cx="338465" cy="466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8B9674-6D79-41C1-A1CE-058AED057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596" y="2093557"/>
            <a:ext cx="438150" cy="533400"/>
          </a:xfrm>
          <a:prstGeom prst="rect">
            <a:avLst/>
          </a:prstGeom>
        </p:spPr>
      </p:pic>
      <p:pic>
        <p:nvPicPr>
          <p:cNvPr id="22" name="Picture 26" descr="C:\Users\ecoffey\AppData\Local\Temp\Rar$DRa0.572\30070_Device_satellite_unreachable_256.png">
            <a:extLst>
              <a:ext uri="{FF2B5EF4-FFF2-40B4-BE49-F238E27FC236}">
                <a16:creationId xmlns:a16="http://schemas.microsoft.com/office/drawing/2014/main" id="{36C9FFDD-FF49-4272-9695-12D1710CF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156" y="1315868"/>
            <a:ext cx="790893" cy="55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C:\Users\ecoffey\AppData\Local\Temp\Rar$DRa0.572\30070_Device_satellite_unreachable_256.png">
            <a:extLst>
              <a:ext uri="{FF2B5EF4-FFF2-40B4-BE49-F238E27FC236}">
                <a16:creationId xmlns:a16="http://schemas.microsoft.com/office/drawing/2014/main" id="{C0318085-3AAD-4873-95F1-22CE8057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4524" y="3065358"/>
            <a:ext cx="790893" cy="55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0A73E97-7EBB-461D-A20C-AF7CD0C30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8483" y="1948126"/>
            <a:ext cx="254000" cy="1524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FF0AE0-760F-4C21-84C7-E00666268BC5}"/>
              </a:ext>
            </a:extLst>
          </p:cNvPr>
          <p:cNvCxnSpPr>
            <a:stCxn id="24" idx="0"/>
          </p:cNvCxnSpPr>
          <p:nvPr/>
        </p:nvCxnSpPr>
        <p:spPr>
          <a:xfrm>
            <a:off x="1705483" y="1948126"/>
            <a:ext cx="0" cy="332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row: Striped Right 31">
            <a:extLst>
              <a:ext uri="{FF2B5EF4-FFF2-40B4-BE49-F238E27FC236}">
                <a16:creationId xmlns:a16="http://schemas.microsoft.com/office/drawing/2014/main" id="{30AA06B0-763C-4A2E-B6EA-1901B3512A7B}"/>
              </a:ext>
            </a:extLst>
          </p:cNvPr>
          <p:cNvSpPr/>
          <p:nvPr/>
        </p:nvSpPr>
        <p:spPr>
          <a:xfrm rot="3532202">
            <a:off x="1305270" y="1799956"/>
            <a:ext cx="246229" cy="176748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3" name="Arrow: Striped Right 32">
            <a:extLst>
              <a:ext uri="{FF2B5EF4-FFF2-40B4-BE49-F238E27FC236}">
                <a16:creationId xmlns:a16="http://schemas.microsoft.com/office/drawing/2014/main" id="{47198957-EFD8-460E-9B72-D22FC19C3583}"/>
              </a:ext>
            </a:extLst>
          </p:cNvPr>
          <p:cNvSpPr/>
          <p:nvPr/>
        </p:nvSpPr>
        <p:spPr>
          <a:xfrm rot="3532202">
            <a:off x="1799356" y="3488253"/>
            <a:ext cx="246229" cy="176748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B5FEA1A8-A40C-4696-8D4F-774A618B2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04" y="5365070"/>
            <a:ext cx="396812" cy="3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D3402E3-D239-4C07-8E6F-8DFDD6BB5867}"/>
              </a:ext>
            </a:extLst>
          </p:cNvPr>
          <p:cNvCxnSpPr>
            <a:cxnSpLocks/>
            <a:stCxn id="12" idx="0"/>
          </p:cNvCxnSpPr>
          <p:nvPr/>
        </p:nvCxnSpPr>
        <p:spPr>
          <a:xfrm>
            <a:off x="1705483" y="2626957"/>
            <a:ext cx="345318" cy="46189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CA542BF-A16E-40ED-8512-C5387372227D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2141434" y="4525999"/>
            <a:ext cx="156437" cy="39618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9B9289D-1E2B-4076-B49C-F3554D9C81CF}"/>
              </a:ext>
            </a:extLst>
          </p:cNvPr>
          <p:cNvCxnSpPr>
            <a:cxnSpLocks/>
          </p:cNvCxnSpPr>
          <p:nvPr/>
        </p:nvCxnSpPr>
        <p:spPr>
          <a:xfrm flipV="1">
            <a:off x="1594813" y="5213072"/>
            <a:ext cx="622704" cy="342815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780E231-F3F2-4A78-83E3-85EF0D8F9359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2078719" y="3123929"/>
            <a:ext cx="62715" cy="56869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6087E7D4-7E02-450E-B48C-C540ED59C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39" y="3973118"/>
            <a:ext cx="486137" cy="833378"/>
          </a:xfrm>
          <a:prstGeom prst="rect">
            <a:avLst/>
          </a:prstGeom>
        </p:spPr>
      </p:pic>
      <p:pic>
        <p:nvPicPr>
          <p:cNvPr id="47" name="Picture 26" descr="C:\Users\ecoffey\AppData\Local\Temp\Rar$DRa0.572\30070_Device_satellite_unreachable_256.png">
            <a:extLst>
              <a:ext uri="{FF2B5EF4-FFF2-40B4-BE49-F238E27FC236}">
                <a16:creationId xmlns:a16="http://schemas.microsoft.com/office/drawing/2014/main" id="{9D95C281-F4A2-4E2F-BD37-B9532A2E9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370" y="3257965"/>
            <a:ext cx="790893" cy="55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Arrow: Striped Right 47">
            <a:extLst>
              <a:ext uri="{FF2B5EF4-FFF2-40B4-BE49-F238E27FC236}">
                <a16:creationId xmlns:a16="http://schemas.microsoft.com/office/drawing/2014/main" id="{28906306-C3D9-4274-804E-30782FE6D501}"/>
              </a:ext>
            </a:extLst>
          </p:cNvPr>
          <p:cNvSpPr/>
          <p:nvPr/>
        </p:nvSpPr>
        <p:spPr>
          <a:xfrm rot="8120420">
            <a:off x="2876062" y="3779307"/>
            <a:ext cx="246229" cy="176748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02B3E79-7E24-4CBF-981B-A8CA406D32B0}"/>
              </a:ext>
            </a:extLst>
          </p:cNvPr>
          <p:cNvCxnSpPr>
            <a:cxnSpLocks/>
          </p:cNvCxnSpPr>
          <p:nvPr/>
        </p:nvCxnSpPr>
        <p:spPr>
          <a:xfrm>
            <a:off x="2069198" y="3088850"/>
            <a:ext cx="648922" cy="86192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970BAC2-C814-465B-B0C2-1F193C3CBE46}"/>
              </a:ext>
            </a:extLst>
          </p:cNvPr>
          <p:cNvCxnSpPr>
            <a:cxnSpLocks/>
          </p:cNvCxnSpPr>
          <p:nvPr/>
        </p:nvCxnSpPr>
        <p:spPr>
          <a:xfrm flipH="1">
            <a:off x="2455639" y="4727574"/>
            <a:ext cx="259966" cy="28203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69008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97DB-854D-438A-87DB-F5985839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B00A0A"/>
                </a:solidFill>
              </a:rPr>
              <a:t>Overcoming the Challenges of Synch Distribution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C2472-5D83-4E4B-9018-A80A601D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E825-F558-C242-B2D7-2250194461E8}" type="datetime1">
              <a:rPr lang="en-GB" smtClean="0"/>
              <a:t>30/10/2021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C1D50-B92E-47EE-9F60-742B1585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C99B-4448-064C-ACFA-F39475122D2B}" type="slidenum">
              <a:rPr lang="en-GB" smtClean="0"/>
              <a:pPr/>
              <a:t>8</a:t>
            </a:fld>
            <a:endParaRPr lang="en-GB" sz="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F544F-BA1D-4030-85BA-4E408CDF09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025" y="1231159"/>
            <a:ext cx="10575618" cy="3919703"/>
          </a:xfrm>
        </p:spPr>
        <p:txBody>
          <a:bodyPr/>
          <a:lstStyle/>
          <a:p>
            <a:pPr marL="285750" indent="-285750"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number of inherent challenges within a modern network must be considered and overcome, especially to achieve a Time Error of 1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µs:</a:t>
            </a:r>
          </a:p>
          <a:p>
            <a:pPr marL="555750" lvl="1" indent="-285750">
              <a:spcBef>
                <a:spcPts val="0"/>
              </a:spcBef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Fibre Asymmetry:  </a:t>
            </a: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All bi-directional fibre connectivity is within the same cable and intra-site connectivity will follow tight guidelines to negate any asymmetry.</a:t>
            </a:r>
          </a:p>
          <a:p>
            <a:pPr marL="555750" lvl="1" indent="-285750">
              <a:spcBef>
                <a:spcPts val="0"/>
              </a:spcBef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Dispersion Compensation: </a:t>
            </a: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No dispersion compensation on the core or on new metro infrastructure; Bragg gratings mostly deployed on legacy.</a:t>
            </a:r>
          </a:p>
          <a:p>
            <a:pPr marL="555750" lvl="1" indent="-285750">
              <a:spcBef>
                <a:spcPts val="0"/>
              </a:spcBef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Coherent Optics:  </a:t>
            </a: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 is manageable within the deployed design to achieve current requirements.</a:t>
            </a:r>
          </a:p>
          <a:p>
            <a:pPr marL="555750" lvl="1" indent="-285750">
              <a:spcBef>
                <a:spcPts val="0"/>
              </a:spcBef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OTN Mapping:  </a:t>
            </a: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 OTN switching is deployed in the network and the minimal OTN mapping that we use has manageable TE characteristic.</a:t>
            </a:r>
          </a:p>
          <a:p>
            <a:pPr marL="555750" lvl="1" indent="-285750">
              <a:spcBef>
                <a:spcPts val="0"/>
              </a:spcBef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Photonic Components:  </a:t>
            </a: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ROADM’s, Amps and Filters are designed to meet stringent synchronisation requirements.</a:t>
            </a:r>
          </a:p>
          <a:p>
            <a:pPr marL="555750" lvl="1" indent="-285750"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IP Routing &amp; Switching:  </a:t>
            </a: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All routers and switches within the distribution infrastructure will meet T-BC Class C requirements.</a:t>
            </a:r>
          </a:p>
          <a:p>
            <a:pPr marL="285750" indent="-285750"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 distributed T-GMC is used to achieve TE requirements, the T-GMC’s being deployed at the Core/Metro Boundary</a:t>
            </a:r>
          </a:p>
          <a:p>
            <a:pPr marL="285750" indent="-285750"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Use of the Ethernet based, synch aware, high capacity core infrastructure rather than the Core IP/MPLS infrastructure</a:t>
            </a:r>
          </a:p>
          <a:p>
            <a:pPr marL="285750" indent="-285750"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Deployment of an Optical Timing Channel on new coherent-only metro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19895396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6CC7-04F5-4E57-91D1-6FFA8A5D6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98" y="110578"/>
            <a:ext cx="10582526" cy="498598"/>
          </a:xfrm>
        </p:spPr>
        <p:txBody>
          <a:bodyPr/>
          <a:lstStyle/>
          <a:p>
            <a:r>
              <a:rPr lang="en-GB" dirty="0">
                <a:solidFill>
                  <a:srgbClr val="B00A0A"/>
                </a:solidFill>
              </a:rPr>
              <a:t>Delivering the Synchronisation Services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3EAEFE-D2CC-4BE7-84AF-58A2BB05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E825-F558-C242-B2D7-2250194461E8}" type="datetime1">
              <a:rPr lang="en-GB" smtClean="0"/>
              <a:t>02/11/2021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29E48-D557-40BB-B6D1-2FE5946A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C99B-4448-064C-ACFA-F39475122D2B}" type="slidenum">
              <a:rPr lang="en-GB" smtClean="0"/>
              <a:pPr/>
              <a:t>9</a:t>
            </a:fld>
            <a:endParaRPr lang="en-GB" sz="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84C8E0-51BF-464D-96C2-0B40EB4932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9413" y="4139152"/>
            <a:ext cx="11087380" cy="1733407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T-GMC at core sites delivers synchronisation (all required profiles) into the CIN infrastructure</a:t>
            </a:r>
          </a:p>
          <a:p>
            <a:pPr marL="285750" indent="-285750">
              <a:spcBef>
                <a:spcPts val="0"/>
              </a:spcBef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Synchronisation of legacy SDH also delivered from T-GMCs on traditional 2Mbit/s / 2MHz feeds (may required expansion shelves to provide volumes of ports)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End services take required synchronisation profiles from the CIN devices:</a:t>
            </a:r>
          </a:p>
          <a:p>
            <a:pPr marL="555750" lvl="1" indent="-285750">
              <a:spcAft>
                <a:spcPts val="0"/>
              </a:spcAft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Remote PHY RPDs  and Cell Site Gateway (mobile RAN) connected via CIN (10GE)</a:t>
            </a:r>
          </a:p>
          <a:p>
            <a:pPr marL="555750" lvl="1" indent="-285750">
              <a:spcAft>
                <a:spcPts val="0"/>
              </a:spcAft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Synchronisation would be integral to any Ethernet based connectivity services</a:t>
            </a:r>
          </a:p>
          <a:p>
            <a:pPr marL="555750" lvl="1" indent="-285750">
              <a:spcAft>
                <a:spcPts val="0"/>
              </a:spcAft>
              <a:buClr>
                <a:srgbClr val="B00A0A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Compact NTU device to provide specific synchronisation (only) service, connected to CIN to derive the timing information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53D34D-456E-42DA-9CA4-7FCD04CC7299}"/>
              </a:ext>
            </a:extLst>
          </p:cNvPr>
          <p:cNvGrpSpPr/>
          <p:nvPr/>
        </p:nvGrpSpPr>
        <p:grpSpPr>
          <a:xfrm>
            <a:off x="207992" y="460069"/>
            <a:ext cx="11426297" cy="3827170"/>
            <a:chOff x="88901" y="422568"/>
            <a:chExt cx="11426297" cy="382717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88371A6-6122-40E3-9AE3-61953A2A8228}"/>
                </a:ext>
              </a:extLst>
            </p:cNvPr>
            <p:cNvGrpSpPr/>
            <p:nvPr/>
          </p:nvGrpSpPr>
          <p:grpSpPr>
            <a:xfrm>
              <a:off x="10145174" y="2311742"/>
              <a:ext cx="855662" cy="651425"/>
              <a:chOff x="5581651" y="4352926"/>
              <a:chExt cx="1685925" cy="1016000"/>
            </a:xfrm>
          </p:grpSpPr>
          <p:sp>
            <p:nvSpPr>
              <p:cNvPr id="243" name="Freeform 6">
                <a:extLst>
                  <a:ext uri="{FF2B5EF4-FFF2-40B4-BE49-F238E27FC236}">
                    <a16:creationId xmlns:a16="http://schemas.microsoft.com/office/drawing/2014/main" id="{43241297-1130-452D-89ED-B6AABAA96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1651" y="4352926"/>
                <a:ext cx="1685925" cy="1016000"/>
              </a:xfrm>
              <a:custGeom>
                <a:avLst/>
                <a:gdLst>
                  <a:gd name="T0" fmla="*/ 0 w 4816"/>
                  <a:gd name="T1" fmla="*/ 484 h 2904"/>
                  <a:gd name="T2" fmla="*/ 484 w 4816"/>
                  <a:gd name="T3" fmla="*/ 0 h 2904"/>
                  <a:gd name="T4" fmla="*/ 4332 w 4816"/>
                  <a:gd name="T5" fmla="*/ 0 h 2904"/>
                  <a:gd name="T6" fmla="*/ 4816 w 4816"/>
                  <a:gd name="T7" fmla="*/ 484 h 2904"/>
                  <a:gd name="T8" fmla="*/ 4816 w 4816"/>
                  <a:gd name="T9" fmla="*/ 2420 h 2904"/>
                  <a:gd name="T10" fmla="*/ 4332 w 4816"/>
                  <a:gd name="T11" fmla="*/ 2904 h 2904"/>
                  <a:gd name="T12" fmla="*/ 484 w 4816"/>
                  <a:gd name="T13" fmla="*/ 2904 h 2904"/>
                  <a:gd name="T14" fmla="*/ 0 w 4816"/>
                  <a:gd name="T15" fmla="*/ 2420 h 2904"/>
                  <a:gd name="T16" fmla="*/ 0 w 4816"/>
                  <a:gd name="T17" fmla="*/ 484 h 2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16" h="2904">
                    <a:moveTo>
                      <a:pt x="0" y="484"/>
                    </a:moveTo>
                    <a:cubicBezTo>
                      <a:pt x="0" y="217"/>
                      <a:pt x="217" y="0"/>
                      <a:pt x="484" y="0"/>
                    </a:cubicBezTo>
                    <a:lnTo>
                      <a:pt x="4332" y="0"/>
                    </a:lnTo>
                    <a:cubicBezTo>
                      <a:pt x="4600" y="0"/>
                      <a:pt x="4816" y="217"/>
                      <a:pt x="4816" y="484"/>
                    </a:cubicBezTo>
                    <a:lnTo>
                      <a:pt x="4816" y="2420"/>
                    </a:lnTo>
                    <a:cubicBezTo>
                      <a:pt x="4816" y="2688"/>
                      <a:pt x="4600" y="2904"/>
                      <a:pt x="4332" y="2904"/>
                    </a:cubicBezTo>
                    <a:lnTo>
                      <a:pt x="484" y="2904"/>
                    </a:lnTo>
                    <a:cubicBezTo>
                      <a:pt x="217" y="2904"/>
                      <a:pt x="0" y="2688"/>
                      <a:pt x="0" y="2420"/>
                    </a:cubicBezTo>
                    <a:lnTo>
                      <a:pt x="0" y="484"/>
                    </a:lnTo>
                    <a:close/>
                  </a:path>
                </a:pathLst>
              </a:custGeom>
              <a:solidFill>
                <a:srgbClr val="F2F2F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Rectangle 215">
                <a:extLst>
                  <a:ext uri="{FF2B5EF4-FFF2-40B4-BE49-F238E27FC236}">
                    <a16:creationId xmlns:a16="http://schemas.microsoft.com/office/drawing/2014/main" id="{1C3B5039-A140-4F51-8208-AE0EB7843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3807" y="4386264"/>
                <a:ext cx="1399183" cy="124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FABAB"/>
                    </a:solidFill>
                    <a:effectLst/>
                    <a:latin typeface="Calibri" panose="020F0502020204030204" pitchFamily="34" charset="0"/>
                  </a:rPr>
                  <a:t>Customer Premises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" name="Rectangle: Top Corners Snipped 9">
              <a:extLst>
                <a:ext uri="{FF2B5EF4-FFF2-40B4-BE49-F238E27FC236}">
                  <a16:creationId xmlns:a16="http://schemas.microsoft.com/office/drawing/2014/main" id="{E5163D11-F857-4AFE-A9E0-CC27905E70B1}"/>
                </a:ext>
              </a:extLst>
            </p:cNvPr>
            <p:cNvSpPr/>
            <p:nvPr/>
          </p:nvSpPr>
          <p:spPr>
            <a:xfrm>
              <a:off x="9202046" y="2826309"/>
              <a:ext cx="533029" cy="301465"/>
            </a:xfrm>
            <a:prstGeom prst="snip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A2D0C1B-3A6C-4759-9AB6-0216684D5A6E}"/>
                </a:ext>
              </a:extLst>
            </p:cNvPr>
            <p:cNvGrpSpPr/>
            <p:nvPr/>
          </p:nvGrpSpPr>
          <p:grpSpPr>
            <a:xfrm>
              <a:off x="4793038" y="3127774"/>
              <a:ext cx="1685925" cy="715563"/>
              <a:chOff x="5581651" y="4352926"/>
              <a:chExt cx="1685925" cy="1016000"/>
            </a:xfrm>
          </p:grpSpPr>
          <p:sp>
            <p:nvSpPr>
              <p:cNvPr id="241" name="Freeform 6">
                <a:extLst>
                  <a:ext uri="{FF2B5EF4-FFF2-40B4-BE49-F238E27FC236}">
                    <a16:creationId xmlns:a16="http://schemas.microsoft.com/office/drawing/2014/main" id="{21EEEA84-84C3-44C8-8D59-A69F0E3FC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1651" y="4352926"/>
                <a:ext cx="1685925" cy="1016000"/>
              </a:xfrm>
              <a:custGeom>
                <a:avLst/>
                <a:gdLst>
                  <a:gd name="T0" fmla="*/ 0 w 4816"/>
                  <a:gd name="T1" fmla="*/ 484 h 2904"/>
                  <a:gd name="T2" fmla="*/ 484 w 4816"/>
                  <a:gd name="T3" fmla="*/ 0 h 2904"/>
                  <a:gd name="T4" fmla="*/ 4332 w 4816"/>
                  <a:gd name="T5" fmla="*/ 0 h 2904"/>
                  <a:gd name="T6" fmla="*/ 4816 w 4816"/>
                  <a:gd name="T7" fmla="*/ 484 h 2904"/>
                  <a:gd name="T8" fmla="*/ 4816 w 4816"/>
                  <a:gd name="T9" fmla="*/ 2420 h 2904"/>
                  <a:gd name="T10" fmla="*/ 4332 w 4816"/>
                  <a:gd name="T11" fmla="*/ 2904 h 2904"/>
                  <a:gd name="T12" fmla="*/ 484 w 4816"/>
                  <a:gd name="T13" fmla="*/ 2904 h 2904"/>
                  <a:gd name="T14" fmla="*/ 0 w 4816"/>
                  <a:gd name="T15" fmla="*/ 2420 h 2904"/>
                  <a:gd name="T16" fmla="*/ 0 w 4816"/>
                  <a:gd name="T17" fmla="*/ 484 h 2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16" h="2904">
                    <a:moveTo>
                      <a:pt x="0" y="484"/>
                    </a:moveTo>
                    <a:cubicBezTo>
                      <a:pt x="0" y="217"/>
                      <a:pt x="217" y="0"/>
                      <a:pt x="484" y="0"/>
                    </a:cubicBezTo>
                    <a:lnTo>
                      <a:pt x="4332" y="0"/>
                    </a:lnTo>
                    <a:cubicBezTo>
                      <a:pt x="4600" y="0"/>
                      <a:pt x="4816" y="217"/>
                      <a:pt x="4816" y="484"/>
                    </a:cubicBezTo>
                    <a:lnTo>
                      <a:pt x="4816" y="2420"/>
                    </a:lnTo>
                    <a:cubicBezTo>
                      <a:pt x="4816" y="2688"/>
                      <a:pt x="4600" y="2904"/>
                      <a:pt x="4332" y="2904"/>
                    </a:cubicBezTo>
                    <a:lnTo>
                      <a:pt x="484" y="2904"/>
                    </a:lnTo>
                    <a:cubicBezTo>
                      <a:pt x="217" y="2904"/>
                      <a:pt x="0" y="2688"/>
                      <a:pt x="0" y="2420"/>
                    </a:cubicBezTo>
                    <a:lnTo>
                      <a:pt x="0" y="484"/>
                    </a:lnTo>
                    <a:close/>
                  </a:path>
                </a:pathLst>
              </a:custGeom>
              <a:solidFill>
                <a:srgbClr val="F2F2F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Rectangle 215">
                <a:extLst>
                  <a:ext uri="{FF2B5EF4-FFF2-40B4-BE49-F238E27FC236}">
                    <a16:creationId xmlns:a16="http://schemas.microsoft.com/office/drawing/2014/main" id="{0433B126-1C1E-41A4-AF1F-AE4499D18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1375" y="4386263"/>
                <a:ext cx="1189038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AFABAB"/>
                    </a:solidFill>
                    <a:effectLst/>
                    <a:latin typeface="Calibri" panose="020F0502020204030204" pitchFamily="34" charset="0"/>
                  </a:rPr>
                  <a:t>VM Access Hub Site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72AC3F8C-B8A6-4ED7-9F19-6F8A0AC38F48}"/>
                </a:ext>
              </a:extLst>
            </p:cNvPr>
            <p:cNvSpPr/>
            <p:nvPr/>
          </p:nvSpPr>
          <p:spPr>
            <a:xfrm>
              <a:off x="4717270" y="2425142"/>
              <a:ext cx="1506574" cy="769463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Metro/Access SDH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4737E5E-B52B-4FD5-8AE4-EF4DCC9E440E}"/>
                </a:ext>
              </a:extLst>
            </p:cNvPr>
            <p:cNvGrpSpPr/>
            <p:nvPr/>
          </p:nvGrpSpPr>
          <p:grpSpPr>
            <a:xfrm>
              <a:off x="7756678" y="1985125"/>
              <a:ext cx="855662" cy="875732"/>
              <a:chOff x="5581651" y="4352926"/>
              <a:chExt cx="1685925" cy="1016000"/>
            </a:xfrm>
          </p:grpSpPr>
          <p:sp>
            <p:nvSpPr>
              <p:cNvPr id="239" name="Freeform 6">
                <a:extLst>
                  <a:ext uri="{FF2B5EF4-FFF2-40B4-BE49-F238E27FC236}">
                    <a16:creationId xmlns:a16="http://schemas.microsoft.com/office/drawing/2014/main" id="{875A3595-6B94-4362-A31F-2FB0194E7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1651" y="4352926"/>
                <a:ext cx="1685925" cy="1016000"/>
              </a:xfrm>
              <a:custGeom>
                <a:avLst/>
                <a:gdLst>
                  <a:gd name="T0" fmla="*/ 0 w 4816"/>
                  <a:gd name="T1" fmla="*/ 484 h 2904"/>
                  <a:gd name="T2" fmla="*/ 484 w 4816"/>
                  <a:gd name="T3" fmla="*/ 0 h 2904"/>
                  <a:gd name="T4" fmla="*/ 4332 w 4816"/>
                  <a:gd name="T5" fmla="*/ 0 h 2904"/>
                  <a:gd name="T6" fmla="*/ 4816 w 4816"/>
                  <a:gd name="T7" fmla="*/ 484 h 2904"/>
                  <a:gd name="T8" fmla="*/ 4816 w 4816"/>
                  <a:gd name="T9" fmla="*/ 2420 h 2904"/>
                  <a:gd name="T10" fmla="*/ 4332 w 4816"/>
                  <a:gd name="T11" fmla="*/ 2904 h 2904"/>
                  <a:gd name="T12" fmla="*/ 484 w 4816"/>
                  <a:gd name="T13" fmla="*/ 2904 h 2904"/>
                  <a:gd name="T14" fmla="*/ 0 w 4816"/>
                  <a:gd name="T15" fmla="*/ 2420 h 2904"/>
                  <a:gd name="T16" fmla="*/ 0 w 4816"/>
                  <a:gd name="T17" fmla="*/ 484 h 2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16" h="2904">
                    <a:moveTo>
                      <a:pt x="0" y="484"/>
                    </a:moveTo>
                    <a:cubicBezTo>
                      <a:pt x="0" y="217"/>
                      <a:pt x="217" y="0"/>
                      <a:pt x="484" y="0"/>
                    </a:cubicBezTo>
                    <a:lnTo>
                      <a:pt x="4332" y="0"/>
                    </a:lnTo>
                    <a:cubicBezTo>
                      <a:pt x="4600" y="0"/>
                      <a:pt x="4816" y="217"/>
                      <a:pt x="4816" y="484"/>
                    </a:cubicBezTo>
                    <a:lnTo>
                      <a:pt x="4816" y="2420"/>
                    </a:lnTo>
                    <a:cubicBezTo>
                      <a:pt x="4816" y="2688"/>
                      <a:pt x="4600" y="2904"/>
                      <a:pt x="4332" y="2904"/>
                    </a:cubicBezTo>
                    <a:lnTo>
                      <a:pt x="484" y="2904"/>
                    </a:lnTo>
                    <a:cubicBezTo>
                      <a:pt x="217" y="2904"/>
                      <a:pt x="0" y="2688"/>
                      <a:pt x="0" y="2420"/>
                    </a:cubicBezTo>
                    <a:lnTo>
                      <a:pt x="0" y="484"/>
                    </a:lnTo>
                    <a:close/>
                  </a:path>
                </a:pathLst>
              </a:custGeom>
              <a:solidFill>
                <a:srgbClr val="F2F2F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Rectangle 215">
                <a:extLst>
                  <a:ext uri="{FF2B5EF4-FFF2-40B4-BE49-F238E27FC236}">
                    <a16:creationId xmlns:a16="http://schemas.microsoft.com/office/drawing/2014/main" id="{69492CEF-007E-49E0-95A0-A8E1E37E5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3807" y="4386264"/>
                <a:ext cx="1421289" cy="124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FABAB"/>
                    </a:solidFill>
                    <a:effectLst/>
                    <a:latin typeface="Calibri" panose="020F0502020204030204" pitchFamily="34" charset="0"/>
                  </a:rPr>
                  <a:t>VM Access Hub Site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088E1A9-BEE4-457F-B32B-7C92AABF0075}"/>
                </a:ext>
              </a:extLst>
            </p:cNvPr>
            <p:cNvGrpSpPr/>
            <p:nvPr/>
          </p:nvGrpSpPr>
          <p:grpSpPr>
            <a:xfrm>
              <a:off x="4793038" y="978405"/>
              <a:ext cx="1685925" cy="875732"/>
              <a:chOff x="5581651" y="4352926"/>
              <a:chExt cx="1685925" cy="1016000"/>
            </a:xfrm>
          </p:grpSpPr>
          <p:sp>
            <p:nvSpPr>
              <p:cNvPr id="237" name="Freeform 6">
                <a:extLst>
                  <a:ext uri="{FF2B5EF4-FFF2-40B4-BE49-F238E27FC236}">
                    <a16:creationId xmlns:a16="http://schemas.microsoft.com/office/drawing/2014/main" id="{2120580D-7D33-410C-9FAA-F1418A7EC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1651" y="4352926"/>
                <a:ext cx="1685925" cy="1016000"/>
              </a:xfrm>
              <a:custGeom>
                <a:avLst/>
                <a:gdLst>
                  <a:gd name="T0" fmla="*/ 0 w 4816"/>
                  <a:gd name="T1" fmla="*/ 484 h 2904"/>
                  <a:gd name="T2" fmla="*/ 484 w 4816"/>
                  <a:gd name="T3" fmla="*/ 0 h 2904"/>
                  <a:gd name="T4" fmla="*/ 4332 w 4816"/>
                  <a:gd name="T5" fmla="*/ 0 h 2904"/>
                  <a:gd name="T6" fmla="*/ 4816 w 4816"/>
                  <a:gd name="T7" fmla="*/ 484 h 2904"/>
                  <a:gd name="T8" fmla="*/ 4816 w 4816"/>
                  <a:gd name="T9" fmla="*/ 2420 h 2904"/>
                  <a:gd name="T10" fmla="*/ 4332 w 4816"/>
                  <a:gd name="T11" fmla="*/ 2904 h 2904"/>
                  <a:gd name="T12" fmla="*/ 484 w 4816"/>
                  <a:gd name="T13" fmla="*/ 2904 h 2904"/>
                  <a:gd name="T14" fmla="*/ 0 w 4816"/>
                  <a:gd name="T15" fmla="*/ 2420 h 2904"/>
                  <a:gd name="T16" fmla="*/ 0 w 4816"/>
                  <a:gd name="T17" fmla="*/ 484 h 2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16" h="2904">
                    <a:moveTo>
                      <a:pt x="0" y="484"/>
                    </a:moveTo>
                    <a:cubicBezTo>
                      <a:pt x="0" y="217"/>
                      <a:pt x="217" y="0"/>
                      <a:pt x="484" y="0"/>
                    </a:cubicBezTo>
                    <a:lnTo>
                      <a:pt x="4332" y="0"/>
                    </a:lnTo>
                    <a:cubicBezTo>
                      <a:pt x="4600" y="0"/>
                      <a:pt x="4816" y="217"/>
                      <a:pt x="4816" y="484"/>
                    </a:cubicBezTo>
                    <a:lnTo>
                      <a:pt x="4816" y="2420"/>
                    </a:lnTo>
                    <a:cubicBezTo>
                      <a:pt x="4816" y="2688"/>
                      <a:pt x="4600" y="2904"/>
                      <a:pt x="4332" y="2904"/>
                    </a:cubicBezTo>
                    <a:lnTo>
                      <a:pt x="484" y="2904"/>
                    </a:lnTo>
                    <a:cubicBezTo>
                      <a:pt x="217" y="2904"/>
                      <a:pt x="0" y="2688"/>
                      <a:pt x="0" y="2420"/>
                    </a:cubicBezTo>
                    <a:lnTo>
                      <a:pt x="0" y="484"/>
                    </a:lnTo>
                    <a:close/>
                  </a:path>
                </a:pathLst>
              </a:custGeom>
              <a:solidFill>
                <a:srgbClr val="F2F2F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" name="Rectangle 215">
                <a:extLst>
                  <a:ext uri="{FF2B5EF4-FFF2-40B4-BE49-F238E27FC236}">
                    <a16:creationId xmlns:a16="http://schemas.microsoft.com/office/drawing/2014/main" id="{0661B4C6-7C54-42AA-BEE5-089598B10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1375" y="4386263"/>
                <a:ext cx="1189038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AFABAB"/>
                    </a:solidFill>
                    <a:effectLst/>
                    <a:latin typeface="Calibri" panose="020F0502020204030204" pitchFamily="34" charset="0"/>
                  </a:rPr>
                  <a:t>VM Access Hub Site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FEFAE34-7F19-439D-A44A-002832285953}"/>
                </a:ext>
              </a:extLst>
            </p:cNvPr>
            <p:cNvGrpSpPr/>
            <p:nvPr/>
          </p:nvGrpSpPr>
          <p:grpSpPr>
            <a:xfrm>
              <a:off x="900113" y="985050"/>
              <a:ext cx="3271252" cy="1028529"/>
              <a:chOff x="900113" y="985051"/>
              <a:chExt cx="3271252" cy="865576"/>
            </a:xfrm>
          </p:grpSpPr>
          <p:sp>
            <p:nvSpPr>
              <p:cNvPr id="235" name="Freeform 7">
                <a:extLst>
                  <a:ext uri="{FF2B5EF4-FFF2-40B4-BE49-F238E27FC236}">
                    <a16:creationId xmlns:a16="http://schemas.microsoft.com/office/drawing/2014/main" id="{42092858-648A-483B-9B51-50D97DE47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113" y="986128"/>
                <a:ext cx="3271252" cy="864499"/>
              </a:xfrm>
              <a:custGeom>
                <a:avLst/>
                <a:gdLst>
                  <a:gd name="T0" fmla="*/ 0 w 22168"/>
                  <a:gd name="T1" fmla="*/ 1761 h 10560"/>
                  <a:gd name="T2" fmla="*/ 1761 w 22168"/>
                  <a:gd name="T3" fmla="*/ 0 h 10560"/>
                  <a:gd name="T4" fmla="*/ 20408 w 22168"/>
                  <a:gd name="T5" fmla="*/ 0 h 10560"/>
                  <a:gd name="T6" fmla="*/ 22168 w 22168"/>
                  <a:gd name="T7" fmla="*/ 1761 h 10560"/>
                  <a:gd name="T8" fmla="*/ 22168 w 22168"/>
                  <a:gd name="T9" fmla="*/ 8800 h 10560"/>
                  <a:gd name="T10" fmla="*/ 20408 w 22168"/>
                  <a:gd name="T11" fmla="*/ 10560 h 10560"/>
                  <a:gd name="T12" fmla="*/ 1761 w 22168"/>
                  <a:gd name="T13" fmla="*/ 10560 h 10560"/>
                  <a:gd name="T14" fmla="*/ 0 w 22168"/>
                  <a:gd name="T15" fmla="*/ 8800 h 10560"/>
                  <a:gd name="T16" fmla="*/ 0 w 22168"/>
                  <a:gd name="T17" fmla="*/ 1761 h 10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168" h="10560">
                    <a:moveTo>
                      <a:pt x="0" y="1761"/>
                    </a:moveTo>
                    <a:cubicBezTo>
                      <a:pt x="0" y="788"/>
                      <a:pt x="788" y="0"/>
                      <a:pt x="1761" y="0"/>
                    </a:cubicBezTo>
                    <a:lnTo>
                      <a:pt x="20408" y="0"/>
                    </a:lnTo>
                    <a:cubicBezTo>
                      <a:pt x="21380" y="0"/>
                      <a:pt x="22168" y="788"/>
                      <a:pt x="22168" y="1761"/>
                    </a:cubicBezTo>
                    <a:lnTo>
                      <a:pt x="22168" y="8800"/>
                    </a:lnTo>
                    <a:cubicBezTo>
                      <a:pt x="22168" y="9772"/>
                      <a:pt x="21380" y="10560"/>
                      <a:pt x="20408" y="10560"/>
                    </a:cubicBezTo>
                    <a:lnTo>
                      <a:pt x="1761" y="10560"/>
                    </a:lnTo>
                    <a:cubicBezTo>
                      <a:pt x="788" y="10560"/>
                      <a:pt x="0" y="9772"/>
                      <a:pt x="0" y="8800"/>
                    </a:cubicBezTo>
                    <a:lnTo>
                      <a:pt x="0" y="1761"/>
                    </a:lnTo>
                    <a:close/>
                  </a:path>
                </a:pathLst>
              </a:custGeom>
              <a:solidFill>
                <a:srgbClr val="F2F2F2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" name="Rectangle 214">
                <a:extLst>
                  <a:ext uri="{FF2B5EF4-FFF2-40B4-BE49-F238E27FC236}">
                    <a16:creationId xmlns:a16="http://schemas.microsoft.com/office/drawing/2014/main" id="{39B65E56-B82A-43C7-9DE9-2E349C982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5078" y="985051"/>
                <a:ext cx="811213" cy="209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AFABAB"/>
                    </a:solidFill>
                    <a:effectLst/>
                    <a:latin typeface="Calibri" panose="020F0502020204030204" pitchFamily="34" charset="0"/>
                  </a:rPr>
                  <a:t>VM Core Site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E3E6D13-7629-4E40-ACC1-B04131566A6C}"/>
                </a:ext>
              </a:extLst>
            </p:cNvPr>
            <p:cNvGrpSpPr/>
            <p:nvPr/>
          </p:nvGrpSpPr>
          <p:grpSpPr>
            <a:xfrm>
              <a:off x="913508" y="2357776"/>
              <a:ext cx="3271252" cy="1472861"/>
              <a:chOff x="900113" y="985051"/>
              <a:chExt cx="3271252" cy="865576"/>
            </a:xfrm>
          </p:grpSpPr>
          <p:sp>
            <p:nvSpPr>
              <p:cNvPr id="233" name="Freeform 7">
                <a:extLst>
                  <a:ext uri="{FF2B5EF4-FFF2-40B4-BE49-F238E27FC236}">
                    <a16:creationId xmlns:a16="http://schemas.microsoft.com/office/drawing/2014/main" id="{F0E0A710-39BA-4886-8550-EEE771001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113" y="986128"/>
                <a:ext cx="3271252" cy="864499"/>
              </a:xfrm>
              <a:custGeom>
                <a:avLst/>
                <a:gdLst>
                  <a:gd name="T0" fmla="*/ 0 w 22168"/>
                  <a:gd name="T1" fmla="*/ 1761 h 10560"/>
                  <a:gd name="T2" fmla="*/ 1761 w 22168"/>
                  <a:gd name="T3" fmla="*/ 0 h 10560"/>
                  <a:gd name="T4" fmla="*/ 20408 w 22168"/>
                  <a:gd name="T5" fmla="*/ 0 h 10560"/>
                  <a:gd name="T6" fmla="*/ 22168 w 22168"/>
                  <a:gd name="T7" fmla="*/ 1761 h 10560"/>
                  <a:gd name="T8" fmla="*/ 22168 w 22168"/>
                  <a:gd name="T9" fmla="*/ 8800 h 10560"/>
                  <a:gd name="T10" fmla="*/ 20408 w 22168"/>
                  <a:gd name="T11" fmla="*/ 10560 h 10560"/>
                  <a:gd name="T12" fmla="*/ 1761 w 22168"/>
                  <a:gd name="T13" fmla="*/ 10560 h 10560"/>
                  <a:gd name="T14" fmla="*/ 0 w 22168"/>
                  <a:gd name="T15" fmla="*/ 8800 h 10560"/>
                  <a:gd name="T16" fmla="*/ 0 w 22168"/>
                  <a:gd name="T17" fmla="*/ 1761 h 10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168" h="10560">
                    <a:moveTo>
                      <a:pt x="0" y="1761"/>
                    </a:moveTo>
                    <a:cubicBezTo>
                      <a:pt x="0" y="788"/>
                      <a:pt x="788" y="0"/>
                      <a:pt x="1761" y="0"/>
                    </a:cubicBezTo>
                    <a:lnTo>
                      <a:pt x="20408" y="0"/>
                    </a:lnTo>
                    <a:cubicBezTo>
                      <a:pt x="21380" y="0"/>
                      <a:pt x="22168" y="788"/>
                      <a:pt x="22168" y="1761"/>
                    </a:cubicBezTo>
                    <a:lnTo>
                      <a:pt x="22168" y="8800"/>
                    </a:lnTo>
                    <a:cubicBezTo>
                      <a:pt x="22168" y="9772"/>
                      <a:pt x="21380" y="10560"/>
                      <a:pt x="20408" y="10560"/>
                    </a:cubicBezTo>
                    <a:lnTo>
                      <a:pt x="1761" y="10560"/>
                    </a:lnTo>
                    <a:cubicBezTo>
                      <a:pt x="788" y="10560"/>
                      <a:pt x="0" y="9772"/>
                      <a:pt x="0" y="8800"/>
                    </a:cubicBezTo>
                    <a:lnTo>
                      <a:pt x="0" y="1761"/>
                    </a:lnTo>
                    <a:close/>
                  </a:path>
                </a:pathLst>
              </a:custGeom>
              <a:solidFill>
                <a:srgbClr val="F2F2F2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4" name="Rectangle 214">
                <a:extLst>
                  <a:ext uri="{FF2B5EF4-FFF2-40B4-BE49-F238E27FC236}">
                    <a16:creationId xmlns:a16="http://schemas.microsoft.com/office/drawing/2014/main" id="{141302E3-4721-4073-B8AA-3901DD2CE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5078" y="985051"/>
                <a:ext cx="811213" cy="209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AFABAB"/>
                    </a:solidFill>
                    <a:effectLst/>
                    <a:latin typeface="Calibri" panose="020F0502020204030204" pitchFamily="34" charset="0"/>
                  </a:rPr>
                  <a:t>VM Core Site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65C7A457-D6ED-4411-B52B-88100F42C36C}"/>
                </a:ext>
              </a:extLst>
            </p:cNvPr>
            <p:cNvCxnSpPr>
              <a:cxnSpLocks/>
              <a:stCxn id="141" idx="0"/>
              <a:endCxn id="18" idx="0"/>
            </p:cNvCxnSpPr>
            <p:nvPr/>
          </p:nvCxnSpPr>
          <p:spPr>
            <a:xfrm rot="16200000" flipH="1">
              <a:off x="2181643" y="537787"/>
              <a:ext cx="74723" cy="1481780"/>
            </a:xfrm>
            <a:prstGeom prst="bentConnector3">
              <a:avLst>
                <a:gd name="adj1" fmla="val -92028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65849C0-0391-4C1C-ABE6-436D48338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895" y="1316039"/>
              <a:ext cx="508000" cy="169863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AB4C0F7E-BB00-4BD8-8F03-38B6B46A5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612" y="1303676"/>
              <a:ext cx="504825" cy="168275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287F2504-B758-40D4-B47C-7E9BBF296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913" y="1303676"/>
              <a:ext cx="504825" cy="168275"/>
            </a:xfrm>
            <a:prstGeom prst="rect">
              <a:avLst/>
            </a:prstGeom>
            <a:noFill/>
            <a:ln w="4763" cap="flat">
              <a:solidFill>
                <a:srgbClr val="4454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F9CDF8C6-3971-4456-96D9-C37E0E761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476" y="1343364"/>
              <a:ext cx="192088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8180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792D1D3B-6CF7-48F8-AB34-5876795E1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865" y="3446644"/>
              <a:ext cx="506413" cy="169863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87D839C5-7AB3-46BB-9DBF-EEE11A03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865" y="3446644"/>
              <a:ext cx="506413" cy="169863"/>
            </a:xfrm>
            <a:prstGeom prst="rect">
              <a:avLst/>
            </a:prstGeom>
            <a:noFill/>
            <a:ln w="4763" cap="flat">
              <a:solidFill>
                <a:srgbClr val="4454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3">
              <a:extLst>
                <a:ext uri="{FF2B5EF4-FFF2-40B4-BE49-F238E27FC236}">
                  <a16:creationId xmlns:a16="http://schemas.microsoft.com/office/drawing/2014/main" id="{C616DB35-E3F6-4037-829E-5A638BA83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428" y="3486331"/>
              <a:ext cx="192088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8180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DD546225-C67B-4CBD-A106-14A97A1F4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895" y="1316039"/>
              <a:ext cx="508000" cy="169863"/>
            </a:xfrm>
            <a:prstGeom prst="rect">
              <a:avLst/>
            </a:prstGeom>
            <a:noFill/>
            <a:ln w="4763" cap="flat">
              <a:solidFill>
                <a:srgbClr val="4454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4184CC24-834D-4709-B30E-BA4116D38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045" y="1358901"/>
              <a:ext cx="192088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5170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DE3FC8F3-7307-4B84-AAAB-6AE14AF48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358" y="3418681"/>
              <a:ext cx="504825" cy="169863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BC072F38-B024-44ED-8566-53D1EE1C1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358" y="3418681"/>
              <a:ext cx="504825" cy="169863"/>
            </a:xfrm>
            <a:prstGeom prst="rect">
              <a:avLst/>
            </a:prstGeom>
            <a:noFill/>
            <a:ln w="4763" cap="flat">
              <a:solidFill>
                <a:srgbClr val="4454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19">
              <a:extLst>
                <a:ext uri="{FF2B5EF4-FFF2-40B4-BE49-F238E27FC236}">
                  <a16:creationId xmlns:a16="http://schemas.microsoft.com/office/drawing/2014/main" id="{92370D45-2E17-4759-88E5-69F09F3AC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921" y="3461544"/>
              <a:ext cx="192088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5170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Line 39">
              <a:extLst>
                <a:ext uri="{FF2B5EF4-FFF2-40B4-BE49-F238E27FC236}">
                  <a16:creationId xmlns:a16="http://schemas.microsoft.com/office/drawing/2014/main" id="{3E5071AB-4C57-4CF9-98A5-8C2116973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8086" y="1371938"/>
              <a:ext cx="434975" cy="0"/>
            </a:xfrm>
            <a:prstGeom prst="line">
              <a:avLst/>
            </a:prstGeom>
            <a:noFill/>
            <a:ln w="4763" cap="flat">
              <a:solidFill>
                <a:srgbClr val="4472C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0">
              <a:extLst>
                <a:ext uri="{FF2B5EF4-FFF2-40B4-BE49-F238E27FC236}">
                  <a16:creationId xmlns:a16="http://schemas.microsoft.com/office/drawing/2014/main" id="{31BF41A1-EAC8-4D27-BBC9-E605C04A4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025" y="1371938"/>
              <a:ext cx="1895042" cy="877888"/>
            </a:xfrm>
            <a:custGeom>
              <a:avLst/>
              <a:gdLst>
                <a:gd name="T0" fmla="*/ 0 w 1562"/>
                <a:gd name="T1" fmla="*/ 0 h 553"/>
                <a:gd name="T2" fmla="*/ 1562 w 1562"/>
                <a:gd name="T3" fmla="*/ 0 h 553"/>
                <a:gd name="T4" fmla="*/ 1562 w 1562"/>
                <a:gd name="T5" fmla="*/ 55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2" h="553">
                  <a:moveTo>
                    <a:pt x="0" y="0"/>
                  </a:moveTo>
                  <a:lnTo>
                    <a:pt x="1562" y="0"/>
                  </a:lnTo>
                  <a:lnTo>
                    <a:pt x="1562" y="553"/>
                  </a:lnTo>
                </a:path>
              </a:pathLst>
            </a:custGeom>
            <a:noFill/>
            <a:ln w="4763" cap="flat">
              <a:solidFill>
                <a:srgbClr val="4472C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41">
              <a:extLst>
                <a:ext uri="{FF2B5EF4-FFF2-40B4-BE49-F238E27FC236}">
                  <a16:creationId xmlns:a16="http://schemas.microsoft.com/office/drawing/2014/main" id="{0DEE5FB4-8D25-4464-9AAC-B5E573D6B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899" y="2718141"/>
              <a:ext cx="1883930" cy="809623"/>
            </a:xfrm>
            <a:custGeom>
              <a:avLst/>
              <a:gdLst>
                <a:gd name="T0" fmla="*/ 1552 w 1552"/>
                <a:gd name="T1" fmla="*/ 0 h 501"/>
                <a:gd name="T2" fmla="*/ 1552 w 1552"/>
                <a:gd name="T3" fmla="*/ 501 h 501"/>
                <a:gd name="T4" fmla="*/ 0 w 1552"/>
                <a:gd name="T5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2" h="501">
                  <a:moveTo>
                    <a:pt x="1552" y="0"/>
                  </a:moveTo>
                  <a:lnTo>
                    <a:pt x="1552" y="501"/>
                  </a:lnTo>
                  <a:lnTo>
                    <a:pt x="0" y="501"/>
                  </a:lnTo>
                </a:path>
              </a:pathLst>
            </a:custGeom>
            <a:noFill/>
            <a:ln w="4763" cap="flat">
              <a:solidFill>
                <a:srgbClr val="4472C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43">
              <a:extLst>
                <a:ext uri="{FF2B5EF4-FFF2-40B4-BE49-F238E27FC236}">
                  <a16:creationId xmlns:a16="http://schemas.microsoft.com/office/drawing/2014/main" id="{9F4A14A9-4F1B-4D42-9606-40CA05E02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4124" y="3527763"/>
              <a:ext cx="430213" cy="0"/>
            </a:xfrm>
            <a:custGeom>
              <a:avLst/>
              <a:gdLst>
                <a:gd name="T0" fmla="*/ 0 w 271"/>
                <a:gd name="T1" fmla="*/ 135 w 271"/>
                <a:gd name="T2" fmla="*/ 135 w 271"/>
                <a:gd name="T3" fmla="*/ 271 w 27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71">
                  <a:moveTo>
                    <a:pt x="0" y="0"/>
                  </a:moveTo>
                  <a:lnTo>
                    <a:pt x="135" y="0"/>
                  </a:lnTo>
                  <a:lnTo>
                    <a:pt x="135" y="0"/>
                  </a:lnTo>
                  <a:lnTo>
                    <a:pt x="271" y="0"/>
                  </a:lnTo>
                </a:path>
              </a:pathLst>
            </a:custGeom>
            <a:noFill/>
            <a:ln w="4763" cap="flat">
              <a:solidFill>
                <a:srgbClr val="4472C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Line 44">
              <a:extLst>
                <a:ext uri="{FF2B5EF4-FFF2-40B4-BE49-F238E27FC236}">
                  <a16:creationId xmlns:a16="http://schemas.microsoft.com/office/drawing/2014/main" id="{D30544E9-E55C-4F29-9560-5D073FF7F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6253" y="2389529"/>
              <a:ext cx="0" cy="171450"/>
            </a:xfrm>
            <a:prstGeom prst="line">
              <a:avLst/>
            </a:prstGeom>
            <a:noFill/>
            <a:ln w="4763" cap="flat">
              <a:solidFill>
                <a:srgbClr val="4472C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5" name="Picture 46">
              <a:extLst>
                <a:ext uri="{FF2B5EF4-FFF2-40B4-BE49-F238E27FC236}">
                  <a16:creationId xmlns:a16="http://schemas.microsoft.com/office/drawing/2014/main" id="{0F7C73D0-E6C1-4E18-9676-A66989800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1225237"/>
              <a:ext cx="765175" cy="233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47">
              <a:extLst>
                <a:ext uri="{FF2B5EF4-FFF2-40B4-BE49-F238E27FC236}">
                  <a16:creationId xmlns:a16="http://schemas.microsoft.com/office/drawing/2014/main" id="{3744D5AB-23A4-4AF2-812A-479307299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13" y="422568"/>
              <a:ext cx="7651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52">
              <a:extLst>
                <a:ext uri="{FF2B5EF4-FFF2-40B4-BE49-F238E27FC236}">
                  <a16:creationId xmlns:a16="http://schemas.microsoft.com/office/drawing/2014/main" id="{1D4AF45C-C132-4CDA-B5FB-483115BEA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0571" y="3193256"/>
              <a:ext cx="104775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53">
              <a:extLst>
                <a:ext uri="{FF2B5EF4-FFF2-40B4-BE49-F238E27FC236}">
                  <a16:creationId xmlns:a16="http://schemas.microsoft.com/office/drawing/2014/main" id="{62216FD0-C7A4-4291-BC95-D81F380BB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196" y="3193256"/>
              <a:ext cx="87313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54">
              <a:extLst>
                <a:ext uri="{FF2B5EF4-FFF2-40B4-BE49-F238E27FC236}">
                  <a16:creationId xmlns:a16="http://schemas.microsoft.com/office/drawing/2014/main" id="{D0D82A6B-D7AE-47DF-993D-A225D2C49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771" y="3193256"/>
              <a:ext cx="166688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55">
              <a:extLst>
                <a:ext uri="{FF2B5EF4-FFF2-40B4-BE49-F238E27FC236}">
                  <a16:creationId xmlns:a16="http://schemas.microsoft.com/office/drawing/2014/main" id="{0012FE1B-E960-4970-B708-2257E72B8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9720" y="1490664"/>
              <a:ext cx="104775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56">
              <a:extLst>
                <a:ext uri="{FF2B5EF4-FFF2-40B4-BE49-F238E27FC236}">
                  <a16:creationId xmlns:a16="http://schemas.microsoft.com/office/drawing/2014/main" id="{3B8CBDA5-A0C6-4B30-94AF-CB8AC1B1F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345" y="1490664"/>
              <a:ext cx="85725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57">
              <a:extLst>
                <a:ext uri="{FF2B5EF4-FFF2-40B4-BE49-F238E27FC236}">
                  <a16:creationId xmlns:a16="http://schemas.microsoft.com/office/drawing/2014/main" id="{A57A7A4E-3162-4A68-8E13-8DA8BBF09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920" y="1490664"/>
              <a:ext cx="165100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58">
              <a:extLst>
                <a:ext uri="{FF2B5EF4-FFF2-40B4-BE49-F238E27FC236}">
                  <a16:creationId xmlns:a16="http://schemas.microsoft.com/office/drawing/2014/main" id="{6C436D61-34F0-4E11-9E60-61C4D7520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861" y="3316626"/>
              <a:ext cx="106363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07238FA7-4FE0-4E4E-AA0C-03CD97D85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9486" y="3316626"/>
              <a:ext cx="87313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60">
              <a:extLst>
                <a:ext uri="{FF2B5EF4-FFF2-40B4-BE49-F238E27FC236}">
                  <a16:creationId xmlns:a16="http://schemas.microsoft.com/office/drawing/2014/main" id="{F54E03CC-5931-4392-BD84-9D5C74A4E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649" y="3316626"/>
              <a:ext cx="165100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61">
              <a:extLst>
                <a:ext uri="{FF2B5EF4-FFF2-40B4-BE49-F238E27FC236}">
                  <a16:creationId xmlns:a16="http://schemas.microsoft.com/office/drawing/2014/main" id="{4402C3BB-0647-4035-A651-EBBFE5B25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8636" y="3321388"/>
              <a:ext cx="104775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62">
              <a:extLst>
                <a:ext uri="{FF2B5EF4-FFF2-40B4-BE49-F238E27FC236}">
                  <a16:creationId xmlns:a16="http://schemas.microsoft.com/office/drawing/2014/main" id="{C65315F6-AEB4-4A77-909B-710D969B1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6261" y="3321388"/>
              <a:ext cx="87313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63">
              <a:extLst>
                <a:ext uri="{FF2B5EF4-FFF2-40B4-BE49-F238E27FC236}">
                  <a16:creationId xmlns:a16="http://schemas.microsoft.com/office/drawing/2014/main" id="{7520626E-5CFF-48EA-A177-115143882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836" y="3321388"/>
              <a:ext cx="166688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BB6795B1-5D41-44AA-B0AE-123BB1DB1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0315" y="2568916"/>
              <a:ext cx="106363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65">
              <a:extLst>
                <a:ext uri="{FF2B5EF4-FFF2-40B4-BE49-F238E27FC236}">
                  <a16:creationId xmlns:a16="http://schemas.microsoft.com/office/drawing/2014/main" id="{52FBA3A3-BED5-440B-ABB4-020E7EEC6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940" y="2568916"/>
              <a:ext cx="87313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726A56B0-06BA-4975-B2A2-6511E07FB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8103" y="2568916"/>
              <a:ext cx="165100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67">
              <a:extLst>
                <a:ext uri="{FF2B5EF4-FFF2-40B4-BE49-F238E27FC236}">
                  <a16:creationId xmlns:a16="http://schemas.microsoft.com/office/drawing/2014/main" id="{676F4869-343E-4D9E-9BA5-427B40842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0315" y="2248241"/>
              <a:ext cx="106363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68">
              <a:extLst>
                <a:ext uri="{FF2B5EF4-FFF2-40B4-BE49-F238E27FC236}">
                  <a16:creationId xmlns:a16="http://schemas.microsoft.com/office/drawing/2014/main" id="{865AD78A-DA99-486A-8BC6-E05AFA18C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940" y="2248241"/>
              <a:ext cx="87313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69">
              <a:extLst>
                <a:ext uri="{FF2B5EF4-FFF2-40B4-BE49-F238E27FC236}">
                  <a16:creationId xmlns:a16="http://schemas.microsoft.com/office/drawing/2014/main" id="{D86769A5-09D0-495E-8814-6D4C0D9DC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8103" y="2248241"/>
              <a:ext cx="165100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70">
              <a:extLst>
                <a:ext uri="{FF2B5EF4-FFF2-40B4-BE49-F238E27FC236}">
                  <a16:creationId xmlns:a16="http://schemas.microsoft.com/office/drawing/2014/main" id="{56C7F0B4-3138-44CC-963C-DC9265903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8049" y="1159213"/>
              <a:ext cx="104775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71">
              <a:extLst>
                <a:ext uri="{FF2B5EF4-FFF2-40B4-BE49-F238E27FC236}">
                  <a16:creationId xmlns:a16="http://schemas.microsoft.com/office/drawing/2014/main" id="{6FB74D07-F4A6-4F33-A8E9-68224FD20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674" y="1159213"/>
              <a:ext cx="87313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72">
              <a:extLst>
                <a:ext uri="{FF2B5EF4-FFF2-40B4-BE49-F238E27FC236}">
                  <a16:creationId xmlns:a16="http://schemas.microsoft.com/office/drawing/2014/main" id="{FD0D1760-42B6-4606-B58C-7D27B43A2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836" y="1159213"/>
              <a:ext cx="165100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73">
              <a:extLst>
                <a:ext uri="{FF2B5EF4-FFF2-40B4-BE49-F238E27FC236}">
                  <a16:creationId xmlns:a16="http://schemas.microsoft.com/office/drawing/2014/main" id="{2BD545AB-E21F-4A9A-9FB0-BDD65D4D8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7999" y="1159213"/>
              <a:ext cx="104775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74">
              <a:extLst>
                <a:ext uri="{FF2B5EF4-FFF2-40B4-BE49-F238E27FC236}">
                  <a16:creationId xmlns:a16="http://schemas.microsoft.com/office/drawing/2014/main" id="{E0E0C6AA-6C98-4357-805F-871C9EFB5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624" y="1159213"/>
              <a:ext cx="85725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75">
              <a:extLst>
                <a:ext uri="{FF2B5EF4-FFF2-40B4-BE49-F238E27FC236}">
                  <a16:creationId xmlns:a16="http://schemas.microsoft.com/office/drawing/2014/main" id="{C158A39C-CCC7-4A78-B291-77339A3CE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4199" y="1159213"/>
              <a:ext cx="165100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Freeform 77">
              <a:extLst>
                <a:ext uri="{FF2B5EF4-FFF2-40B4-BE49-F238E27FC236}">
                  <a16:creationId xmlns:a16="http://schemas.microsoft.com/office/drawing/2014/main" id="{A5BB2148-A0D5-451E-A139-27CEACFC2A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3600" y="2786402"/>
              <a:ext cx="1925416" cy="793750"/>
            </a:xfrm>
            <a:custGeom>
              <a:avLst/>
              <a:gdLst>
                <a:gd name="T0" fmla="*/ 0 w 1579"/>
                <a:gd name="T1" fmla="*/ 487 h 495"/>
                <a:gd name="T2" fmla="*/ 81 w 1579"/>
                <a:gd name="T3" fmla="*/ 487 h 495"/>
                <a:gd name="T4" fmla="*/ 133 w 1579"/>
                <a:gd name="T5" fmla="*/ 495 h 495"/>
                <a:gd name="T6" fmla="*/ 155 w 1579"/>
                <a:gd name="T7" fmla="*/ 495 h 495"/>
                <a:gd name="T8" fmla="*/ 155 w 1579"/>
                <a:gd name="T9" fmla="*/ 495 h 495"/>
                <a:gd name="T10" fmla="*/ 206 w 1579"/>
                <a:gd name="T11" fmla="*/ 487 h 495"/>
                <a:gd name="T12" fmla="*/ 287 w 1579"/>
                <a:gd name="T13" fmla="*/ 487 h 495"/>
                <a:gd name="T14" fmla="*/ 339 w 1579"/>
                <a:gd name="T15" fmla="*/ 495 h 495"/>
                <a:gd name="T16" fmla="*/ 361 w 1579"/>
                <a:gd name="T17" fmla="*/ 495 h 495"/>
                <a:gd name="T18" fmla="*/ 361 w 1579"/>
                <a:gd name="T19" fmla="*/ 495 h 495"/>
                <a:gd name="T20" fmla="*/ 412 w 1579"/>
                <a:gd name="T21" fmla="*/ 487 h 495"/>
                <a:gd name="T22" fmla="*/ 493 w 1579"/>
                <a:gd name="T23" fmla="*/ 487 h 495"/>
                <a:gd name="T24" fmla="*/ 544 w 1579"/>
                <a:gd name="T25" fmla="*/ 495 h 495"/>
                <a:gd name="T26" fmla="*/ 566 w 1579"/>
                <a:gd name="T27" fmla="*/ 495 h 495"/>
                <a:gd name="T28" fmla="*/ 566 w 1579"/>
                <a:gd name="T29" fmla="*/ 495 h 495"/>
                <a:gd name="T30" fmla="*/ 618 w 1579"/>
                <a:gd name="T31" fmla="*/ 487 h 495"/>
                <a:gd name="T32" fmla="*/ 699 w 1579"/>
                <a:gd name="T33" fmla="*/ 487 h 495"/>
                <a:gd name="T34" fmla="*/ 750 w 1579"/>
                <a:gd name="T35" fmla="*/ 495 h 495"/>
                <a:gd name="T36" fmla="*/ 772 w 1579"/>
                <a:gd name="T37" fmla="*/ 495 h 495"/>
                <a:gd name="T38" fmla="*/ 772 w 1579"/>
                <a:gd name="T39" fmla="*/ 495 h 495"/>
                <a:gd name="T40" fmla="*/ 824 w 1579"/>
                <a:gd name="T41" fmla="*/ 487 h 495"/>
                <a:gd name="T42" fmla="*/ 905 w 1579"/>
                <a:gd name="T43" fmla="*/ 487 h 495"/>
                <a:gd name="T44" fmla="*/ 956 w 1579"/>
                <a:gd name="T45" fmla="*/ 495 h 495"/>
                <a:gd name="T46" fmla="*/ 978 w 1579"/>
                <a:gd name="T47" fmla="*/ 495 h 495"/>
                <a:gd name="T48" fmla="*/ 978 w 1579"/>
                <a:gd name="T49" fmla="*/ 495 h 495"/>
                <a:gd name="T50" fmla="*/ 1030 w 1579"/>
                <a:gd name="T51" fmla="*/ 487 h 495"/>
                <a:gd name="T52" fmla="*/ 1111 w 1579"/>
                <a:gd name="T53" fmla="*/ 487 h 495"/>
                <a:gd name="T54" fmla="*/ 1162 w 1579"/>
                <a:gd name="T55" fmla="*/ 495 h 495"/>
                <a:gd name="T56" fmla="*/ 1184 w 1579"/>
                <a:gd name="T57" fmla="*/ 495 h 495"/>
                <a:gd name="T58" fmla="*/ 1184 w 1579"/>
                <a:gd name="T59" fmla="*/ 495 h 495"/>
                <a:gd name="T60" fmla="*/ 1236 w 1579"/>
                <a:gd name="T61" fmla="*/ 487 h 495"/>
                <a:gd name="T62" fmla="*/ 1316 w 1579"/>
                <a:gd name="T63" fmla="*/ 487 h 495"/>
                <a:gd name="T64" fmla="*/ 1368 w 1579"/>
                <a:gd name="T65" fmla="*/ 495 h 495"/>
                <a:gd name="T66" fmla="*/ 1390 w 1579"/>
                <a:gd name="T67" fmla="*/ 495 h 495"/>
                <a:gd name="T68" fmla="*/ 1390 w 1579"/>
                <a:gd name="T69" fmla="*/ 495 h 495"/>
                <a:gd name="T70" fmla="*/ 1442 w 1579"/>
                <a:gd name="T71" fmla="*/ 487 h 495"/>
                <a:gd name="T72" fmla="*/ 1522 w 1579"/>
                <a:gd name="T73" fmla="*/ 487 h 495"/>
                <a:gd name="T74" fmla="*/ 1568 w 1579"/>
                <a:gd name="T75" fmla="*/ 495 h 495"/>
                <a:gd name="T76" fmla="*/ 1565 w 1579"/>
                <a:gd name="T77" fmla="*/ 487 h 495"/>
                <a:gd name="T78" fmla="*/ 1568 w 1579"/>
                <a:gd name="T79" fmla="*/ 430 h 495"/>
                <a:gd name="T80" fmla="*/ 1568 w 1579"/>
                <a:gd name="T81" fmla="*/ 408 h 495"/>
                <a:gd name="T82" fmla="*/ 1568 w 1579"/>
                <a:gd name="T83" fmla="*/ 408 h 495"/>
                <a:gd name="T84" fmla="*/ 1561 w 1579"/>
                <a:gd name="T85" fmla="*/ 357 h 495"/>
                <a:gd name="T86" fmla="*/ 1561 w 1579"/>
                <a:gd name="T87" fmla="*/ 276 h 495"/>
                <a:gd name="T88" fmla="*/ 1569 w 1579"/>
                <a:gd name="T89" fmla="*/ 224 h 495"/>
                <a:gd name="T90" fmla="*/ 1569 w 1579"/>
                <a:gd name="T91" fmla="*/ 202 h 495"/>
                <a:gd name="T92" fmla="*/ 1569 w 1579"/>
                <a:gd name="T93" fmla="*/ 202 h 495"/>
                <a:gd name="T94" fmla="*/ 1561 w 1579"/>
                <a:gd name="T95" fmla="*/ 151 h 495"/>
                <a:gd name="T96" fmla="*/ 1561 w 1579"/>
                <a:gd name="T97" fmla="*/ 70 h 495"/>
                <a:gd name="T98" fmla="*/ 1569 w 1579"/>
                <a:gd name="T99" fmla="*/ 22 h 495"/>
                <a:gd name="T100" fmla="*/ 1579 w 1579"/>
                <a:gd name="T101" fmla="*/ 3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9" h="495">
                  <a:moveTo>
                    <a:pt x="0" y="495"/>
                  </a:moveTo>
                  <a:lnTo>
                    <a:pt x="30" y="495"/>
                  </a:lnTo>
                  <a:lnTo>
                    <a:pt x="30" y="487"/>
                  </a:lnTo>
                  <a:lnTo>
                    <a:pt x="0" y="487"/>
                  </a:lnTo>
                  <a:lnTo>
                    <a:pt x="0" y="495"/>
                  </a:lnTo>
                  <a:close/>
                  <a:moveTo>
                    <a:pt x="52" y="495"/>
                  </a:moveTo>
                  <a:lnTo>
                    <a:pt x="81" y="495"/>
                  </a:lnTo>
                  <a:lnTo>
                    <a:pt x="81" y="487"/>
                  </a:lnTo>
                  <a:lnTo>
                    <a:pt x="52" y="487"/>
                  </a:lnTo>
                  <a:lnTo>
                    <a:pt x="52" y="495"/>
                  </a:lnTo>
                  <a:close/>
                  <a:moveTo>
                    <a:pt x="103" y="495"/>
                  </a:moveTo>
                  <a:lnTo>
                    <a:pt x="133" y="495"/>
                  </a:lnTo>
                  <a:lnTo>
                    <a:pt x="133" y="487"/>
                  </a:lnTo>
                  <a:lnTo>
                    <a:pt x="103" y="487"/>
                  </a:lnTo>
                  <a:lnTo>
                    <a:pt x="103" y="495"/>
                  </a:lnTo>
                  <a:close/>
                  <a:moveTo>
                    <a:pt x="155" y="495"/>
                  </a:moveTo>
                  <a:lnTo>
                    <a:pt x="184" y="495"/>
                  </a:lnTo>
                  <a:lnTo>
                    <a:pt x="184" y="487"/>
                  </a:lnTo>
                  <a:lnTo>
                    <a:pt x="155" y="487"/>
                  </a:lnTo>
                  <a:lnTo>
                    <a:pt x="155" y="495"/>
                  </a:lnTo>
                  <a:close/>
                  <a:moveTo>
                    <a:pt x="206" y="495"/>
                  </a:moveTo>
                  <a:lnTo>
                    <a:pt x="236" y="495"/>
                  </a:lnTo>
                  <a:lnTo>
                    <a:pt x="236" y="487"/>
                  </a:lnTo>
                  <a:lnTo>
                    <a:pt x="206" y="487"/>
                  </a:lnTo>
                  <a:lnTo>
                    <a:pt x="206" y="495"/>
                  </a:lnTo>
                  <a:close/>
                  <a:moveTo>
                    <a:pt x="258" y="495"/>
                  </a:moveTo>
                  <a:lnTo>
                    <a:pt x="287" y="495"/>
                  </a:lnTo>
                  <a:lnTo>
                    <a:pt x="287" y="487"/>
                  </a:lnTo>
                  <a:lnTo>
                    <a:pt x="258" y="487"/>
                  </a:lnTo>
                  <a:lnTo>
                    <a:pt x="258" y="495"/>
                  </a:lnTo>
                  <a:close/>
                  <a:moveTo>
                    <a:pt x="309" y="495"/>
                  </a:moveTo>
                  <a:lnTo>
                    <a:pt x="339" y="495"/>
                  </a:lnTo>
                  <a:lnTo>
                    <a:pt x="339" y="487"/>
                  </a:lnTo>
                  <a:lnTo>
                    <a:pt x="309" y="487"/>
                  </a:lnTo>
                  <a:lnTo>
                    <a:pt x="309" y="495"/>
                  </a:lnTo>
                  <a:close/>
                  <a:moveTo>
                    <a:pt x="361" y="495"/>
                  </a:moveTo>
                  <a:lnTo>
                    <a:pt x="390" y="495"/>
                  </a:lnTo>
                  <a:lnTo>
                    <a:pt x="390" y="487"/>
                  </a:lnTo>
                  <a:lnTo>
                    <a:pt x="361" y="487"/>
                  </a:lnTo>
                  <a:lnTo>
                    <a:pt x="361" y="495"/>
                  </a:lnTo>
                  <a:close/>
                  <a:moveTo>
                    <a:pt x="412" y="495"/>
                  </a:moveTo>
                  <a:lnTo>
                    <a:pt x="441" y="495"/>
                  </a:lnTo>
                  <a:lnTo>
                    <a:pt x="441" y="487"/>
                  </a:lnTo>
                  <a:lnTo>
                    <a:pt x="412" y="487"/>
                  </a:lnTo>
                  <a:lnTo>
                    <a:pt x="412" y="495"/>
                  </a:lnTo>
                  <a:close/>
                  <a:moveTo>
                    <a:pt x="463" y="495"/>
                  </a:moveTo>
                  <a:lnTo>
                    <a:pt x="493" y="495"/>
                  </a:lnTo>
                  <a:lnTo>
                    <a:pt x="493" y="487"/>
                  </a:lnTo>
                  <a:lnTo>
                    <a:pt x="463" y="487"/>
                  </a:lnTo>
                  <a:lnTo>
                    <a:pt x="463" y="495"/>
                  </a:lnTo>
                  <a:close/>
                  <a:moveTo>
                    <a:pt x="515" y="495"/>
                  </a:moveTo>
                  <a:lnTo>
                    <a:pt x="544" y="495"/>
                  </a:lnTo>
                  <a:lnTo>
                    <a:pt x="544" y="487"/>
                  </a:lnTo>
                  <a:lnTo>
                    <a:pt x="515" y="487"/>
                  </a:lnTo>
                  <a:lnTo>
                    <a:pt x="515" y="495"/>
                  </a:lnTo>
                  <a:close/>
                  <a:moveTo>
                    <a:pt x="566" y="495"/>
                  </a:moveTo>
                  <a:lnTo>
                    <a:pt x="596" y="495"/>
                  </a:lnTo>
                  <a:lnTo>
                    <a:pt x="596" y="487"/>
                  </a:lnTo>
                  <a:lnTo>
                    <a:pt x="566" y="487"/>
                  </a:lnTo>
                  <a:lnTo>
                    <a:pt x="566" y="495"/>
                  </a:lnTo>
                  <a:close/>
                  <a:moveTo>
                    <a:pt x="618" y="495"/>
                  </a:moveTo>
                  <a:lnTo>
                    <a:pt x="647" y="495"/>
                  </a:lnTo>
                  <a:lnTo>
                    <a:pt x="647" y="487"/>
                  </a:lnTo>
                  <a:lnTo>
                    <a:pt x="618" y="487"/>
                  </a:lnTo>
                  <a:lnTo>
                    <a:pt x="618" y="495"/>
                  </a:lnTo>
                  <a:close/>
                  <a:moveTo>
                    <a:pt x="669" y="495"/>
                  </a:moveTo>
                  <a:lnTo>
                    <a:pt x="699" y="495"/>
                  </a:lnTo>
                  <a:lnTo>
                    <a:pt x="699" y="487"/>
                  </a:lnTo>
                  <a:lnTo>
                    <a:pt x="669" y="487"/>
                  </a:lnTo>
                  <a:lnTo>
                    <a:pt x="669" y="495"/>
                  </a:lnTo>
                  <a:close/>
                  <a:moveTo>
                    <a:pt x="721" y="495"/>
                  </a:moveTo>
                  <a:lnTo>
                    <a:pt x="750" y="495"/>
                  </a:lnTo>
                  <a:lnTo>
                    <a:pt x="750" y="487"/>
                  </a:lnTo>
                  <a:lnTo>
                    <a:pt x="721" y="487"/>
                  </a:lnTo>
                  <a:lnTo>
                    <a:pt x="721" y="495"/>
                  </a:lnTo>
                  <a:close/>
                  <a:moveTo>
                    <a:pt x="772" y="495"/>
                  </a:moveTo>
                  <a:lnTo>
                    <a:pt x="802" y="495"/>
                  </a:lnTo>
                  <a:lnTo>
                    <a:pt x="802" y="487"/>
                  </a:lnTo>
                  <a:lnTo>
                    <a:pt x="772" y="487"/>
                  </a:lnTo>
                  <a:lnTo>
                    <a:pt x="772" y="495"/>
                  </a:lnTo>
                  <a:close/>
                  <a:moveTo>
                    <a:pt x="824" y="495"/>
                  </a:moveTo>
                  <a:lnTo>
                    <a:pt x="853" y="495"/>
                  </a:lnTo>
                  <a:lnTo>
                    <a:pt x="853" y="487"/>
                  </a:lnTo>
                  <a:lnTo>
                    <a:pt x="824" y="487"/>
                  </a:lnTo>
                  <a:lnTo>
                    <a:pt x="824" y="495"/>
                  </a:lnTo>
                  <a:close/>
                  <a:moveTo>
                    <a:pt x="875" y="495"/>
                  </a:moveTo>
                  <a:lnTo>
                    <a:pt x="905" y="495"/>
                  </a:lnTo>
                  <a:lnTo>
                    <a:pt x="905" y="487"/>
                  </a:lnTo>
                  <a:lnTo>
                    <a:pt x="875" y="487"/>
                  </a:lnTo>
                  <a:lnTo>
                    <a:pt x="875" y="495"/>
                  </a:lnTo>
                  <a:close/>
                  <a:moveTo>
                    <a:pt x="927" y="495"/>
                  </a:moveTo>
                  <a:lnTo>
                    <a:pt x="956" y="495"/>
                  </a:lnTo>
                  <a:lnTo>
                    <a:pt x="956" y="487"/>
                  </a:lnTo>
                  <a:lnTo>
                    <a:pt x="927" y="487"/>
                  </a:lnTo>
                  <a:lnTo>
                    <a:pt x="927" y="495"/>
                  </a:lnTo>
                  <a:close/>
                  <a:moveTo>
                    <a:pt x="978" y="495"/>
                  </a:moveTo>
                  <a:lnTo>
                    <a:pt x="1008" y="495"/>
                  </a:lnTo>
                  <a:lnTo>
                    <a:pt x="1008" y="487"/>
                  </a:lnTo>
                  <a:lnTo>
                    <a:pt x="978" y="487"/>
                  </a:lnTo>
                  <a:lnTo>
                    <a:pt x="978" y="495"/>
                  </a:lnTo>
                  <a:close/>
                  <a:moveTo>
                    <a:pt x="1030" y="495"/>
                  </a:moveTo>
                  <a:lnTo>
                    <a:pt x="1059" y="495"/>
                  </a:lnTo>
                  <a:lnTo>
                    <a:pt x="1059" y="487"/>
                  </a:lnTo>
                  <a:lnTo>
                    <a:pt x="1030" y="487"/>
                  </a:lnTo>
                  <a:lnTo>
                    <a:pt x="1030" y="495"/>
                  </a:lnTo>
                  <a:close/>
                  <a:moveTo>
                    <a:pt x="1081" y="495"/>
                  </a:moveTo>
                  <a:lnTo>
                    <a:pt x="1111" y="495"/>
                  </a:lnTo>
                  <a:lnTo>
                    <a:pt x="1111" y="487"/>
                  </a:lnTo>
                  <a:lnTo>
                    <a:pt x="1081" y="487"/>
                  </a:lnTo>
                  <a:lnTo>
                    <a:pt x="1081" y="495"/>
                  </a:lnTo>
                  <a:close/>
                  <a:moveTo>
                    <a:pt x="1133" y="495"/>
                  </a:moveTo>
                  <a:lnTo>
                    <a:pt x="1162" y="495"/>
                  </a:lnTo>
                  <a:lnTo>
                    <a:pt x="1162" y="487"/>
                  </a:lnTo>
                  <a:lnTo>
                    <a:pt x="1133" y="487"/>
                  </a:lnTo>
                  <a:lnTo>
                    <a:pt x="1133" y="495"/>
                  </a:lnTo>
                  <a:close/>
                  <a:moveTo>
                    <a:pt x="1184" y="495"/>
                  </a:moveTo>
                  <a:lnTo>
                    <a:pt x="1213" y="495"/>
                  </a:lnTo>
                  <a:lnTo>
                    <a:pt x="1213" y="487"/>
                  </a:lnTo>
                  <a:lnTo>
                    <a:pt x="1184" y="487"/>
                  </a:lnTo>
                  <a:lnTo>
                    <a:pt x="1184" y="495"/>
                  </a:lnTo>
                  <a:close/>
                  <a:moveTo>
                    <a:pt x="1236" y="495"/>
                  </a:moveTo>
                  <a:lnTo>
                    <a:pt x="1265" y="495"/>
                  </a:lnTo>
                  <a:lnTo>
                    <a:pt x="1265" y="487"/>
                  </a:lnTo>
                  <a:lnTo>
                    <a:pt x="1236" y="487"/>
                  </a:lnTo>
                  <a:lnTo>
                    <a:pt x="1236" y="495"/>
                  </a:lnTo>
                  <a:close/>
                  <a:moveTo>
                    <a:pt x="1287" y="495"/>
                  </a:moveTo>
                  <a:lnTo>
                    <a:pt x="1316" y="495"/>
                  </a:lnTo>
                  <a:lnTo>
                    <a:pt x="1316" y="487"/>
                  </a:lnTo>
                  <a:lnTo>
                    <a:pt x="1287" y="487"/>
                  </a:lnTo>
                  <a:lnTo>
                    <a:pt x="1287" y="495"/>
                  </a:lnTo>
                  <a:close/>
                  <a:moveTo>
                    <a:pt x="1339" y="495"/>
                  </a:moveTo>
                  <a:lnTo>
                    <a:pt x="1368" y="495"/>
                  </a:lnTo>
                  <a:lnTo>
                    <a:pt x="1368" y="487"/>
                  </a:lnTo>
                  <a:lnTo>
                    <a:pt x="1339" y="487"/>
                  </a:lnTo>
                  <a:lnTo>
                    <a:pt x="1339" y="495"/>
                  </a:lnTo>
                  <a:close/>
                  <a:moveTo>
                    <a:pt x="1390" y="495"/>
                  </a:moveTo>
                  <a:lnTo>
                    <a:pt x="1419" y="495"/>
                  </a:lnTo>
                  <a:lnTo>
                    <a:pt x="1419" y="487"/>
                  </a:lnTo>
                  <a:lnTo>
                    <a:pt x="1390" y="487"/>
                  </a:lnTo>
                  <a:lnTo>
                    <a:pt x="1390" y="495"/>
                  </a:lnTo>
                  <a:close/>
                  <a:moveTo>
                    <a:pt x="1442" y="495"/>
                  </a:moveTo>
                  <a:lnTo>
                    <a:pt x="1471" y="495"/>
                  </a:lnTo>
                  <a:lnTo>
                    <a:pt x="1471" y="487"/>
                  </a:lnTo>
                  <a:lnTo>
                    <a:pt x="1442" y="487"/>
                  </a:lnTo>
                  <a:lnTo>
                    <a:pt x="1442" y="495"/>
                  </a:lnTo>
                  <a:close/>
                  <a:moveTo>
                    <a:pt x="1493" y="495"/>
                  </a:moveTo>
                  <a:lnTo>
                    <a:pt x="1522" y="495"/>
                  </a:lnTo>
                  <a:lnTo>
                    <a:pt x="1522" y="487"/>
                  </a:lnTo>
                  <a:lnTo>
                    <a:pt x="1493" y="487"/>
                  </a:lnTo>
                  <a:lnTo>
                    <a:pt x="1493" y="495"/>
                  </a:lnTo>
                  <a:close/>
                  <a:moveTo>
                    <a:pt x="1544" y="495"/>
                  </a:moveTo>
                  <a:lnTo>
                    <a:pt x="1568" y="495"/>
                  </a:lnTo>
                  <a:lnTo>
                    <a:pt x="1568" y="482"/>
                  </a:lnTo>
                  <a:lnTo>
                    <a:pt x="1561" y="482"/>
                  </a:lnTo>
                  <a:lnTo>
                    <a:pt x="1561" y="491"/>
                  </a:lnTo>
                  <a:lnTo>
                    <a:pt x="1565" y="487"/>
                  </a:lnTo>
                  <a:lnTo>
                    <a:pt x="1544" y="487"/>
                  </a:lnTo>
                  <a:lnTo>
                    <a:pt x="1544" y="495"/>
                  </a:lnTo>
                  <a:close/>
                  <a:moveTo>
                    <a:pt x="1568" y="460"/>
                  </a:moveTo>
                  <a:lnTo>
                    <a:pt x="1568" y="430"/>
                  </a:lnTo>
                  <a:lnTo>
                    <a:pt x="1561" y="430"/>
                  </a:lnTo>
                  <a:lnTo>
                    <a:pt x="1561" y="460"/>
                  </a:lnTo>
                  <a:lnTo>
                    <a:pt x="1568" y="460"/>
                  </a:lnTo>
                  <a:close/>
                  <a:moveTo>
                    <a:pt x="1568" y="408"/>
                  </a:moveTo>
                  <a:lnTo>
                    <a:pt x="1568" y="379"/>
                  </a:lnTo>
                  <a:lnTo>
                    <a:pt x="1561" y="379"/>
                  </a:lnTo>
                  <a:lnTo>
                    <a:pt x="1561" y="408"/>
                  </a:lnTo>
                  <a:lnTo>
                    <a:pt x="1568" y="408"/>
                  </a:lnTo>
                  <a:close/>
                  <a:moveTo>
                    <a:pt x="1568" y="357"/>
                  </a:moveTo>
                  <a:lnTo>
                    <a:pt x="1568" y="327"/>
                  </a:lnTo>
                  <a:lnTo>
                    <a:pt x="1561" y="327"/>
                  </a:lnTo>
                  <a:lnTo>
                    <a:pt x="1561" y="357"/>
                  </a:lnTo>
                  <a:lnTo>
                    <a:pt x="1568" y="357"/>
                  </a:lnTo>
                  <a:close/>
                  <a:moveTo>
                    <a:pt x="1568" y="305"/>
                  </a:moveTo>
                  <a:lnTo>
                    <a:pt x="1568" y="276"/>
                  </a:lnTo>
                  <a:lnTo>
                    <a:pt x="1561" y="276"/>
                  </a:lnTo>
                  <a:lnTo>
                    <a:pt x="1561" y="305"/>
                  </a:lnTo>
                  <a:lnTo>
                    <a:pt x="1568" y="305"/>
                  </a:lnTo>
                  <a:close/>
                  <a:moveTo>
                    <a:pt x="1569" y="254"/>
                  </a:moveTo>
                  <a:lnTo>
                    <a:pt x="1569" y="224"/>
                  </a:lnTo>
                  <a:lnTo>
                    <a:pt x="1561" y="224"/>
                  </a:lnTo>
                  <a:lnTo>
                    <a:pt x="1561" y="254"/>
                  </a:lnTo>
                  <a:lnTo>
                    <a:pt x="1569" y="254"/>
                  </a:lnTo>
                  <a:close/>
                  <a:moveTo>
                    <a:pt x="1569" y="202"/>
                  </a:moveTo>
                  <a:lnTo>
                    <a:pt x="1569" y="173"/>
                  </a:lnTo>
                  <a:lnTo>
                    <a:pt x="1561" y="173"/>
                  </a:lnTo>
                  <a:lnTo>
                    <a:pt x="1561" y="202"/>
                  </a:lnTo>
                  <a:lnTo>
                    <a:pt x="1569" y="202"/>
                  </a:lnTo>
                  <a:close/>
                  <a:moveTo>
                    <a:pt x="1569" y="151"/>
                  </a:moveTo>
                  <a:lnTo>
                    <a:pt x="1569" y="121"/>
                  </a:lnTo>
                  <a:lnTo>
                    <a:pt x="1561" y="121"/>
                  </a:lnTo>
                  <a:lnTo>
                    <a:pt x="1561" y="151"/>
                  </a:lnTo>
                  <a:lnTo>
                    <a:pt x="1569" y="151"/>
                  </a:lnTo>
                  <a:close/>
                  <a:moveTo>
                    <a:pt x="1569" y="99"/>
                  </a:moveTo>
                  <a:lnTo>
                    <a:pt x="1569" y="70"/>
                  </a:lnTo>
                  <a:lnTo>
                    <a:pt x="1561" y="70"/>
                  </a:lnTo>
                  <a:lnTo>
                    <a:pt x="1561" y="99"/>
                  </a:lnTo>
                  <a:lnTo>
                    <a:pt x="1569" y="99"/>
                  </a:lnTo>
                  <a:close/>
                  <a:moveTo>
                    <a:pt x="1569" y="48"/>
                  </a:moveTo>
                  <a:lnTo>
                    <a:pt x="1569" y="22"/>
                  </a:lnTo>
                  <a:lnTo>
                    <a:pt x="1561" y="22"/>
                  </a:lnTo>
                  <a:lnTo>
                    <a:pt x="1561" y="48"/>
                  </a:lnTo>
                  <a:lnTo>
                    <a:pt x="1569" y="48"/>
                  </a:lnTo>
                  <a:close/>
                  <a:moveTo>
                    <a:pt x="1579" y="30"/>
                  </a:moveTo>
                  <a:lnTo>
                    <a:pt x="1567" y="0"/>
                  </a:lnTo>
                  <a:lnTo>
                    <a:pt x="1550" y="28"/>
                  </a:lnTo>
                  <a:lnTo>
                    <a:pt x="1579" y="30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78">
              <a:extLst>
                <a:ext uri="{FF2B5EF4-FFF2-40B4-BE49-F238E27FC236}">
                  <a16:creationId xmlns:a16="http://schemas.microsoft.com/office/drawing/2014/main" id="{6938C6E0-98FC-4D8E-9CFB-5354E41907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4761" y="3549988"/>
              <a:ext cx="368300" cy="47625"/>
            </a:xfrm>
            <a:custGeom>
              <a:avLst/>
              <a:gdLst>
                <a:gd name="T0" fmla="*/ 0 w 232"/>
                <a:gd name="T1" fmla="*/ 11 h 30"/>
                <a:gd name="T2" fmla="*/ 30 w 232"/>
                <a:gd name="T3" fmla="*/ 11 h 30"/>
                <a:gd name="T4" fmla="*/ 30 w 232"/>
                <a:gd name="T5" fmla="*/ 18 h 30"/>
                <a:gd name="T6" fmla="*/ 0 w 232"/>
                <a:gd name="T7" fmla="*/ 18 h 30"/>
                <a:gd name="T8" fmla="*/ 0 w 232"/>
                <a:gd name="T9" fmla="*/ 11 h 30"/>
                <a:gd name="T10" fmla="*/ 52 w 232"/>
                <a:gd name="T11" fmla="*/ 11 h 30"/>
                <a:gd name="T12" fmla="*/ 81 w 232"/>
                <a:gd name="T13" fmla="*/ 11 h 30"/>
                <a:gd name="T14" fmla="*/ 81 w 232"/>
                <a:gd name="T15" fmla="*/ 18 h 30"/>
                <a:gd name="T16" fmla="*/ 52 w 232"/>
                <a:gd name="T17" fmla="*/ 18 h 30"/>
                <a:gd name="T18" fmla="*/ 52 w 232"/>
                <a:gd name="T19" fmla="*/ 11 h 30"/>
                <a:gd name="T20" fmla="*/ 103 w 232"/>
                <a:gd name="T21" fmla="*/ 11 h 30"/>
                <a:gd name="T22" fmla="*/ 133 w 232"/>
                <a:gd name="T23" fmla="*/ 11 h 30"/>
                <a:gd name="T24" fmla="*/ 133 w 232"/>
                <a:gd name="T25" fmla="*/ 18 h 30"/>
                <a:gd name="T26" fmla="*/ 103 w 232"/>
                <a:gd name="T27" fmla="*/ 18 h 30"/>
                <a:gd name="T28" fmla="*/ 103 w 232"/>
                <a:gd name="T29" fmla="*/ 11 h 30"/>
                <a:gd name="T30" fmla="*/ 155 w 232"/>
                <a:gd name="T31" fmla="*/ 11 h 30"/>
                <a:gd name="T32" fmla="*/ 184 w 232"/>
                <a:gd name="T33" fmla="*/ 11 h 30"/>
                <a:gd name="T34" fmla="*/ 184 w 232"/>
                <a:gd name="T35" fmla="*/ 18 h 30"/>
                <a:gd name="T36" fmla="*/ 155 w 232"/>
                <a:gd name="T37" fmla="*/ 18 h 30"/>
                <a:gd name="T38" fmla="*/ 155 w 232"/>
                <a:gd name="T39" fmla="*/ 11 h 30"/>
                <a:gd name="T40" fmla="*/ 206 w 232"/>
                <a:gd name="T41" fmla="*/ 11 h 30"/>
                <a:gd name="T42" fmla="*/ 210 w 232"/>
                <a:gd name="T43" fmla="*/ 11 h 30"/>
                <a:gd name="T44" fmla="*/ 210 w 232"/>
                <a:gd name="T45" fmla="*/ 18 h 30"/>
                <a:gd name="T46" fmla="*/ 206 w 232"/>
                <a:gd name="T47" fmla="*/ 18 h 30"/>
                <a:gd name="T48" fmla="*/ 206 w 232"/>
                <a:gd name="T49" fmla="*/ 11 h 30"/>
                <a:gd name="T50" fmla="*/ 203 w 232"/>
                <a:gd name="T51" fmla="*/ 0 h 30"/>
                <a:gd name="T52" fmla="*/ 232 w 232"/>
                <a:gd name="T53" fmla="*/ 15 h 30"/>
                <a:gd name="T54" fmla="*/ 203 w 232"/>
                <a:gd name="T55" fmla="*/ 30 h 30"/>
                <a:gd name="T56" fmla="*/ 203 w 232"/>
                <a:gd name="T5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30">
                  <a:moveTo>
                    <a:pt x="0" y="11"/>
                  </a:moveTo>
                  <a:lnTo>
                    <a:pt x="30" y="11"/>
                  </a:lnTo>
                  <a:lnTo>
                    <a:pt x="30" y="18"/>
                  </a:lnTo>
                  <a:lnTo>
                    <a:pt x="0" y="18"/>
                  </a:lnTo>
                  <a:lnTo>
                    <a:pt x="0" y="11"/>
                  </a:lnTo>
                  <a:close/>
                  <a:moveTo>
                    <a:pt x="52" y="11"/>
                  </a:moveTo>
                  <a:lnTo>
                    <a:pt x="81" y="11"/>
                  </a:lnTo>
                  <a:lnTo>
                    <a:pt x="81" y="18"/>
                  </a:lnTo>
                  <a:lnTo>
                    <a:pt x="52" y="18"/>
                  </a:lnTo>
                  <a:lnTo>
                    <a:pt x="52" y="11"/>
                  </a:lnTo>
                  <a:close/>
                  <a:moveTo>
                    <a:pt x="103" y="11"/>
                  </a:moveTo>
                  <a:lnTo>
                    <a:pt x="133" y="11"/>
                  </a:lnTo>
                  <a:lnTo>
                    <a:pt x="133" y="18"/>
                  </a:lnTo>
                  <a:lnTo>
                    <a:pt x="103" y="18"/>
                  </a:lnTo>
                  <a:lnTo>
                    <a:pt x="103" y="11"/>
                  </a:lnTo>
                  <a:close/>
                  <a:moveTo>
                    <a:pt x="155" y="11"/>
                  </a:moveTo>
                  <a:lnTo>
                    <a:pt x="184" y="11"/>
                  </a:lnTo>
                  <a:lnTo>
                    <a:pt x="184" y="18"/>
                  </a:lnTo>
                  <a:lnTo>
                    <a:pt x="155" y="18"/>
                  </a:lnTo>
                  <a:lnTo>
                    <a:pt x="155" y="11"/>
                  </a:lnTo>
                  <a:close/>
                  <a:moveTo>
                    <a:pt x="206" y="11"/>
                  </a:moveTo>
                  <a:lnTo>
                    <a:pt x="210" y="11"/>
                  </a:lnTo>
                  <a:lnTo>
                    <a:pt x="210" y="18"/>
                  </a:lnTo>
                  <a:lnTo>
                    <a:pt x="206" y="18"/>
                  </a:lnTo>
                  <a:lnTo>
                    <a:pt x="206" y="11"/>
                  </a:lnTo>
                  <a:close/>
                  <a:moveTo>
                    <a:pt x="203" y="0"/>
                  </a:moveTo>
                  <a:lnTo>
                    <a:pt x="232" y="15"/>
                  </a:lnTo>
                  <a:lnTo>
                    <a:pt x="203" y="3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79">
              <a:extLst>
                <a:ext uri="{FF2B5EF4-FFF2-40B4-BE49-F238E27FC236}">
                  <a16:creationId xmlns:a16="http://schemas.microsoft.com/office/drawing/2014/main" id="{A1686FB9-A792-4C94-BFF9-E2215FF136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7299" y="1300501"/>
              <a:ext cx="366713" cy="47625"/>
            </a:xfrm>
            <a:custGeom>
              <a:avLst/>
              <a:gdLst>
                <a:gd name="T0" fmla="*/ 0 w 231"/>
                <a:gd name="T1" fmla="*/ 12 h 30"/>
                <a:gd name="T2" fmla="*/ 29 w 231"/>
                <a:gd name="T3" fmla="*/ 12 h 30"/>
                <a:gd name="T4" fmla="*/ 29 w 231"/>
                <a:gd name="T5" fmla="*/ 19 h 30"/>
                <a:gd name="T6" fmla="*/ 0 w 231"/>
                <a:gd name="T7" fmla="*/ 19 h 30"/>
                <a:gd name="T8" fmla="*/ 0 w 231"/>
                <a:gd name="T9" fmla="*/ 12 h 30"/>
                <a:gd name="T10" fmla="*/ 51 w 231"/>
                <a:gd name="T11" fmla="*/ 12 h 30"/>
                <a:gd name="T12" fmla="*/ 81 w 231"/>
                <a:gd name="T13" fmla="*/ 12 h 30"/>
                <a:gd name="T14" fmla="*/ 81 w 231"/>
                <a:gd name="T15" fmla="*/ 19 h 30"/>
                <a:gd name="T16" fmla="*/ 51 w 231"/>
                <a:gd name="T17" fmla="*/ 19 h 30"/>
                <a:gd name="T18" fmla="*/ 51 w 231"/>
                <a:gd name="T19" fmla="*/ 12 h 30"/>
                <a:gd name="T20" fmla="*/ 103 w 231"/>
                <a:gd name="T21" fmla="*/ 12 h 30"/>
                <a:gd name="T22" fmla="*/ 132 w 231"/>
                <a:gd name="T23" fmla="*/ 12 h 30"/>
                <a:gd name="T24" fmla="*/ 132 w 231"/>
                <a:gd name="T25" fmla="*/ 19 h 30"/>
                <a:gd name="T26" fmla="*/ 103 w 231"/>
                <a:gd name="T27" fmla="*/ 19 h 30"/>
                <a:gd name="T28" fmla="*/ 103 w 231"/>
                <a:gd name="T29" fmla="*/ 12 h 30"/>
                <a:gd name="T30" fmla="*/ 154 w 231"/>
                <a:gd name="T31" fmla="*/ 12 h 30"/>
                <a:gd name="T32" fmla="*/ 184 w 231"/>
                <a:gd name="T33" fmla="*/ 12 h 30"/>
                <a:gd name="T34" fmla="*/ 184 w 231"/>
                <a:gd name="T35" fmla="*/ 19 h 30"/>
                <a:gd name="T36" fmla="*/ 154 w 231"/>
                <a:gd name="T37" fmla="*/ 19 h 30"/>
                <a:gd name="T38" fmla="*/ 154 w 231"/>
                <a:gd name="T39" fmla="*/ 12 h 30"/>
                <a:gd name="T40" fmla="*/ 206 w 231"/>
                <a:gd name="T41" fmla="*/ 12 h 30"/>
                <a:gd name="T42" fmla="*/ 209 w 231"/>
                <a:gd name="T43" fmla="*/ 12 h 30"/>
                <a:gd name="T44" fmla="*/ 209 w 231"/>
                <a:gd name="T45" fmla="*/ 19 h 30"/>
                <a:gd name="T46" fmla="*/ 206 w 231"/>
                <a:gd name="T47" fmla="*/ 19 h 30"/>
                <a:gd name="T48" fmla="*/ 206 w 231"/>
                <a:gd name="T49" fmla="*/ 12 h 30"/>
                <a:gd name="T50" fmla="*/ 202 w 231"/>
                <a:gd name="T51" fmla="*/ 0 h 30"/>
                <a:gd name="T52" fmla="*/ 231 w 231"/>
                <a:gd name="T53" fmla="*/ 15 h 30"/>
                <a:gd name="T54" fmla="*/ 202 w 231"/>
                <a:gd name="T55" fmla="*/ 30 h 30"/>
                <a:gd name="T56" fmla="*/ 202 w 231"/>
                <a:gd name="T5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1" h="30">
                  <a:moveTo>
                    <a:pt x="0" y="12"/>
                  </a:moveTo>
                  <a:lnTo>
                    <a:pt x="29" y="12"/>
                  </a:lnTo>
                  <a:lnTo>
                    <a:pt x="29" y="19"/>
                  </a:lnTo>
                  <a:lnTo>
                    <a:pt x="0" y="19"/>
                  </a:lnTo>
                  <a:lnTo>
                    <a:pt x="0" y="12"/>
                  </a:lnTo>
                  <a:close/>
                  <a:moveTo>
                    <a:pt x="51" y="12"/>
                  </a:moveTo>
                  <a:lnTo>
                    <a:pt x="81" y="12"/>
                  </a:lnTo>
                  <a:lnTo>
                    <a:pt x="81" y="19"/>
                  </a:lnTo>
                  <a:lnTo>
                    <a:pt x="51" y="19"/>
                  </a:lnTo>
                  <a:lnTo>
                    <a:pt x="51" y="12"/>
                  </a:lnTo>
                  <a:close/>
                  <a:moveTo>
                    <a:pt x="103" y="12"/>
                  </a:moveTo>
                  <a:lnTo>
                    <a:pt x="132" y="12"/>
                  </a:lnTo>
                  <a:lnTo>
                    <a:pt x="132" y="19"/>
                  </a:lnTo>
                  <a:lnTo>
                    <a:pt x="103" y="19"/>
                  </a:lnTo>
                  <a:lnTo>
                    <a:pt x="103" y="12"/>
                  </a:lnTo>
                  <a:close/>
                  <a:moveTo>
                    <a:pt x="154" y="12"/>
                  </a:moveTo>
                  <a:lnTo>
                    <a:pt x="184" y="12"/>
                  </a:lnTo>
                  <a:lnTo>
                    <a:pt x="184" y="19"/>
                  </a:lnTo>
                  <a:lnTo>
                    <a:pt x="154" y="19"/>
                  </a:lnTo>
                  <a:lnTo>
                    <a:pt x="154" y="12"/>
                  </a:lnTo>
                  <a:close/>
                  <a:moveTo>
                    <a:pt x="206" y="12"/>
                  </a:moveTo>
                  <a:lnTo>
                    <a:pt x="209" y="12"/>
                  </a:lnTo>
                  <a:lnTo>
                    <a:pt x="209" y="19"/>
                  </a:lnTo>
                  <a:lnTo>
                    <a:pt x="206" y="19"/>
                  </a:lnTo>
                  <a:lnTo>
                    <a:pt x="206" y="12"/>
                  </a:lnTo>
                  <a:close/>
                  <a:moveTo>
                    <a:pt x="202" y="0"/>
                  </a:moveTo>
                  <a:lnTo>
                    <a:pt x="231" y="15"/>
                  </a:lnTo>
                  <a:lnTo>
                    <a:pt x="202" y="3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80">
              <a:extLst>
                <a:ext uri="{FF2B5EF4-FFF2-40B4-BE49-F238E27FC236}">
                  <a16:creationId xmlns:a16="http://schemas.microsoft.com/office/drawing/2014/main" id="{5EBBC680-773C-4F31-AC2D-3DB15F0C6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8836" y="1314788"/>
              <a:ext cx="1951831" cy="893764"/>
            </a:xfrm>
            <a:custGeom>
              <a:avLst/>
              <a:gdLst>
                <a:gd name="T0" fmla="*/ 0 w 1583"/>
                <a:gd name="T1" fmla="*/ 7 h 526"/>
                <a:gd name="T2" fmla="*/ 81 w 1583"/>
                <a:gd name="T3" fmla="*/ 7 h 526"/>
                <a:gd name="T4" fmla="*/ 132 w 1583"/>
                <a:gd name="T5" fmla="*/ 0 h 526"/>
                <a:gd name="T6" fmla="*/ 154 w 1583"/>
                <a:gd name="T7" fmla="*/ 0 h 526"/>
                <a:gd name="T8" fmla="*/ 154 w 1583"/>
                <a:gd name="T9" fmla="*/ 0 h 526"/>
                <a:gd name="T10" fmla="*/ 206 w 1583"/>
                <a:gd name="T11" fmla="*/ 7 h 526"/>
                <a:gd name="T12" fmla="*/ 286 w 1583"/>
                <a:gd name="T13" fmla="*/ 7 h 526"/>
                <a:gd name="T14" fmla="*/ 338 w 1583"/>
                <a:gd name="T15" fmla="*/ 0 h 526"/>
                <a:gd name="T16" fmla="*/ 360 w 1583"/>
                <a:gd name="T17" fmla="*/ 0 h 526"/>
                <a:gd name="T18" fmla="*/ 360 w 1583"/>
                <a:gd name="T19" fmla="*/ 0 h 526"/>
                <a:gd name="T20" fmla="*/ 412 w 1583"/>
                <a:gd name="T21" fmla="*/ 7 h 526"/>
                <a:gd name="T22" fmla="*/ 492 w 1583"/>
                <a:gd name="T23" fmla="*/ 7 h 526"/>
                <a:gd name="T24" fmla="*/ 544 w 1583"/>
                <a:gd name="T25" fmla="*/ 0 h 526"/>
                <a:gd name="T26" fmla="*/ 566 w 1583"/>
                <a:gd name="T27" fmla="*/ 0 h 526"/>
                <a:gd name="T28" fmla="*/ 566 w 1583"/>
                <a:gd name="T29" fmla="*/ 0 h 526"/>
                <a:gd name="T30" fmla="*/ 617 w 1583"/>
                <a:gd name="T31" fmla="*/ 7 h 526"/>
                <a:gd name="T32" fmla="*/ 698 w 1583"/>
                <a:gd name="T33" fmla="*/ 7 h 526"/>
                <a:gd name="T34" fmla="*/ 750 w 1583"/>
                <a:gd name="T35" fmla="*/ 0 h 526"/>
                <a:gd name="T36" fmla="*/ 772 w 1583"/>
                <a:gd name="T37" fmla="*/ 0 h 526"/>
                <a:gd name="T38" fmla="*/ 772 w 1583"/>
                <a:gd name="T39" fmla="*/ 0 h 526"/>
                <a:gd name="T40" fmla="*/ 823 w 1583"/>
                <a:gd name="T41" fmla="*/ 7 h 526"/>
                <a:gd name="T42" fmla="*/ 904 w 1583"/>
                <a:gd name="T43" fmla="*/ 7 h 526"/>
                <a:gd name="T44" fmla="*/ 956 w 1583"/>
                <a:gd name="T45" fmla="*/ 0 h 526"/>
                <a:gd name="T46" fmla="*/ 978 w 1583"/>
                <a:gd name="T47" fmla="*/ 0 h 526"/>
                <a:gd name="T48" fmla="*/ 978 w 1583"/>
                <a:gd name="T49" fmla="*/ 0 h 526"/>
                <a:gd name="T50" fmla="*/ 1029 w 1583"/>
                <a:gd name="T51" fmla="*/ 7 h 526"/>
                <a:gd name="T52" fmla="*/ 1110 w 1583"/>
                <a:gd name="T53" fmla="*/ 7 h 526"/>
                <a:gd name="T54" fmla="*/ 1162 w 1583"/>
                <a:gd name="T55" fmla="*/ 0 h 526"/>
                <a:gd name="T56" fmla="*/ 1184 w 1583"/>
                <a:gd name="T57" fmla="*/ 0 h 526"/>
                <a:gd name="T58" fmla="*/ 1184 w 1583"/>
                <a:gd name="T59" fmla="*/ 0 h 526"/>
                <a:gd name="T60" fmla="*/ 1235 w 1583"/>
                <a:gd name="T61" fmla="*/ 7 h 526"/>
                <a:gd name="T62" fmla="*/ 1316 w 1583"/>
                <a:gd name="T63" fmla="*/ 7 h 526"/>
                <a:gd name="T64" fmla="*/ 1367 w 1583"/>
                <a:gd name="T65" fmla="*/ 0 h 526"/>
                <a:gd name="T66" fmla="*/ 1389 w 1583"/>
                <a:gd name="T67" fmla="*/ 0 h 526"/>
                <a:gd name="T68" fmla="*/ 1389 w 1583"/>
                <a:gd name="T69" fmla="*/ 0 h 526"/>
                <a:gd name="T70" fmla="*/ 1441 w 1583"/>
                <a:gd name="T71" fmla="*/ 7 h 526"/>
                <a:gd name="T72" fmla="*/ 1522 w 1583"/>
                <a:gd name="T73" fmla="*/ 7 h 526"/>
                <a:gd name="T74" fmla="*/ 1572 w 1583"/>
                <a:gd name="T75" fmla="*/ 0 h 526"/>
                <a:gd name="T76" fmla="*/ 1568 w 1583"/>
                <a:gd name="T77" fmla="*/ 7 h 526"/>
                <a:gd name="T78" fmla="*/ 1572 w 1583"/>
                <a:gd name="T79" fmla="*/ 60 h 526"/>
                <a:gd name="T80" fmla="*/ 1572 w 1583"/>
                <a:gd name="T81" fmla="*/ 82 h 526"/>
                <a:gd name="T82" fmla="*/ 1572 w 1583"/>
                <a:gd name="T83" fmla="*/ 82 h 526"/>
                <a:gd name="T84" fmla="*/ 1565 w 1583"/>
                <a:gd name="T85" fmla="*/ 134 h 526"/>
                <a:gd name="T86" fmla="*/ 1565 w 1583"/>
                <a:gd name="T87" fmla="*/ 215 h 526"/>
                <a:gd name="T88" fmla="*/ 1572 w 1583"/>
                <a:gd name="T89" fmla="*/ 266 h 526"/>
                <a:gd name="T90" fmla="*/ 1572 w 1583"/>
                <a:gd name="T91" fmla="*/ 288 h 526"/>
                <a:gd name="T92" fmla="*/ 1572 w 1583"/>
                <a:gd name="T93" fmla="*/ 288 h 526"/>
                <a:gd name="T94" fmla="*/ 1565 w 1583"/>
                <a:gd name="T95" fmla="*/ 340 h 526"/>
                <a:gd name="T96" fmla="*/ 1565 w 1583"/>
                <a:gd name="T97" fmla="*/ 421 h 526"/>
                <a:gd name="T98" fmla="*/ 1572 w 1583"/>
                <a:gd name="T99" fmla="*/ 472 h 526"/>
                <a:gd name="T100" fmla="*/ 1572 w 1583"/>
                <a:gd name="T101" fmla="*/ 494 h 526"/>
                <a:gd name="T102" fmla="*/ 1572 w 1583"/>
                <a:gd name="T103" fmla="*/ 494 h 526"/>
                <a:gd name="T104" fmla="*/ 1583 w 1583"/>
                <a:gd name="T105" fmla="*/ 49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3" h="526">
                  <a:moveTo>
                    <a:pt x="0" y="0"/>
                  </a:moveTo>
                  <a:lnTo>
                    <a:pt x="29" y="0"/>
                  </a:lnTo>
                  <a:lnTo>
                    <a:pt x="29" y="7"/>
                  </a:lnTo>
                  <a:lnTo>
                    <a:pt x="0" y="7"/>
                  </a:lnTo>
                  <a:lnTo>
                    <a:pt x="0" y="0"/>
                  </a:lnTo>
                  <a:close/>
                  <a:moveTo>
                    <a:pt x="51" y="0"/>
                  </a:moveTo>
                  <a:lnTo>
                    <a:pt x="81" y="0"/>
                  </a:lnTo>
                  <a:lnTo>
                    <a:pt x="81" y="7"/>
                  </a:lnTo>
                  <a:lnTo>
                    <a:pt x="51" y="7"/>
                  </a:lnTo>
                  <a:lnTo>
                    <a:pt x="51" y="0"/>
                  </a:lnTo>
                  <a:close/>
                  <a:moveTo>
                    <a:pt x="103" y="0"/>
                  </a:moveTo>
                  <a:lnTo>
                    <a:pt x="132" y="0"/>
                  </a:lnTo>
                  <a:lnTo>
                    <a:pt x="132" y="7"/>
                  </a:lnTo>
                  <a:lnTo>
                    <a:pt x="103" y="7"/>
                  </a:lnTo>
                  <a:lnTo>
                    <a:pt x="103" y="0"/>
                  </a:lnTo>
                  <a:close/>
                  <a:moveTo>
                    <a:pt x="154" y="0"/>
                  </a:moveTo>
                  <a:lnTo>
                    <a:pt x="184" y="0"/>
                  </a:lnTo>
                  <a:lnTo>
                    <a:pt x="184" y="7"/>
                  </a:lnTo>
                  <a:lnTo>
                    <a:pt x="154" y="7"/>
                  </a:lnTo>
                  <a:lnTo>
                    <a:pt x="154" y="0"/>
                  </a:lnTo>
                  <a:close/>
                  <a:moveTo>
                    <a:pt x="206" y="0"/>
                  </a:moveTo>
                  <a:lnTo>
                    <a:pt x="235" y="0"/>
                  </a:lnTo>
                  <a:lnTo>
                    <a:pt x="235" y="7"/>
                  </a:lnTo>
                  <a:lnTo>
                    <a:pt x="206" y="7"/>
                  </a:lnTo>
                  <a:lnTo>
                    <a:pt x="206" y="0"/>
                  </a:lnTo>
                  <a:close/>
                  <a:moveTo>
                    <a:pt x="257" y="0"/>
                  </a:moveTo>
                  <a:lnTo>
                    <a:pt x="286" y="0"/>
                  </a:lnTo>
                  <a:lnTo>
                    <a:pt x="286" y="7"/>
                  </a:lnTo>
                  <a:lnTo>
                    <a:pt x="257" y="7"/>
                  </a:lnTo>
                  <a:lnTo>
                    <a:pt x="257" y="0"/>
                  </a:lnTo>
                  <a:close/>
                  <a:moveTo>
                    <a:pt x="309" y="0"/>
                  </a:moveTo>
                  <a:lnTo>
                    <a:pt x="338" y="0"/>
                  </a:lnTo>
                  <a:lnTo>
                    <a:pt x="338" y="7"/>
                  </a:lnTo>
                  <a:lnTo>
                    <a:pt x="309" y="7"/>
                  </a:lnTo>
                  <a:lnTo>
                    <a:pt x="309" y="0"/>
                  </a:lnTo>
                  <a:close/>
                  <a:moveTo>
                    <a:pt x="360" y="0"/>
                  </a:moveTo>
                  <a:lnTo>
                    <a:pt x="389" y="0"/>
                  </a:lnTo>
                  <a:lnTo>
                    <a:pt x="389" y="7"/>
                  </a:lnTo>
                  <a:lnTo>
                    <a:pt x="360" y="7"/>
                  </a:lnTo>
                  <a:lnTo>
                    <a:pt x="360" y="0"/>
                  </a:lnTo>
                  <a:close/>
                  <a:moveTo>
                    <a:pt x="412" y="0"/>
                  </a:moveTo>
                  <a:lnTo>
                    <a:pt x="441" y="0"/>
                  </a:lnTo>
                  <a:lnTo>
                    <a:pt x="441" y="7"/>
                  </a:lnTo>
                  <a:lnTo>
                    <a:pt x="412" y="7"/>
                  </a:lnTo>
                  <a:lnTo>
                    <a:pt x="412" y="0"/>
                  </a:lnTo>
                  <a:close/>
                  <a:moveTo>
                    <a:pt x="463" y="0"/>
                  </a:moveTo>
                  <a:lnTo>
                    <a:pt x="492" y="0"/>
                  </a:lnTo>
                  <a:lnTo>
                    <a:pt x="492" y="7"/>
                  </a:lnTo>
                  <a:lnTo>
                    <a:pt x="463" y="7"/>
                  </a:lnTo>
                  <a:lnTo>
                    <a:pt x="463" y="0"/>
                  </a:lnTo>
                  <a:close/>
                  <a:moveTo>
                    <a:pt x="515" y="0"/>
                  </a:moveTo>
                  <a:lnTo>
                    <a:pt x="544" y="0"/>
                  </a:lnTo>
                  <a:lnTo>
                    <a:pt x="544" y="7"/>
                  </a:lnTo>
                  <a:lnTo>
                    <a:pt x="515" y="7"/>
                  </a:lnTo>
                  <a:lnTo>
                    <a:pt x="515" y="0"/>
                  </a:lnTo>
                  <a:close/>
                  <a:moveTo>
                    <a:pt x="566" y="0"/>
                  </a:moveTo>
                  <a:lnTo>
                    <a:pt x="595" y="0"/>
                  </a:lnTo>
                  <a:lnTo>
                    <a:pt x="595" y="7"/>
                  </a:lnTo>
                  <a:lnTo>
                    <a:pt x="566" y="7"/>
                  </a:lnTo>
                  <a:lnTo>
                    <a:pt x="566" y="0"/>
                  </a:lnTo>
                  <a:close/>
                  <a:moveTo>
                    <a:pt x="617" y="0"/>
                  </a:moveTo>
                  <a:lnTo>
                    <a:pt x="647" y="0"/>
                  </a:lnTo>
                  <a:lnTo>
                    <a:pt x="647" y="7"/>
                  </a:lnTo>
                  <a:lnTo>
                    <a:pt x="617" y="7"/>
                  </a:lnTo>
                  <a:lnTo>
                    <a:pt x="617" y="0"/>
                  </a:lnTo>
                  <a:close/>
                  <a:moveTo>
                    <a:pt x="669" y="0"/>
                  </a:moveTo>
                  <a:lnTo>
                    <a:pt x="698" y="0"/>
                  </a:lnTo>
                  <a:lnTo>
                    <a:pt x="698" y="7"/>
                  </a:lnTo>
                  <a:lnTo>
                    <a:pt x="669" y="7"/>
                  </a:lnTo>
                  <a:lnTo>
                    <a:pt x="669" y="0"/>
                  </a:lnTo>
                  <a:close/>
                  <a:moveTo>
                    <a:pt x="720" y="0"/>
                  </a:moveTo>
                  <a:lnTo>
                    <a:pt x="750" y="0"/>
                  </a:lnTo>
                  <a:lnTo>
                    <a:pt x="750" y="7"/>
                  </a:lnTo>
                  <a:lnTo>
                    <a:pt x="720" y="7"/>
                  </a:lnTo>
                  <a:lnTo>
                    <a:pt x="720" y="0"/>
                  </a:lnTo>
                  <a:close/>
                  <a:moveTo>
                    <a:pt x="772" y="0"/>
                  </a:moveTo>
                  <a:lnTo>
                    <a:pt x="801" y="0"/>
                  </a:lnTo>
                  <a:lnTo>
                    <a:pt x="801" y="7"/>
                  </a:lnTo>
                  <a:lnTo>
                    <a:pt x="772" y="7"/>
                  </a:lnTo>
                  <a:lnTo>
                    <a:pt x="772" y="0"/>
                  </a:lnTo>
                  <a:close/>
                  <a:moveTo>
                    <a:pt x="823" y="0"/>
                  </a:moveTo>
                  <a:lnTo>
                    <a:pt x="853" y="0"/>
                  </a:lnTo>
                  <a:lnTo>
                    <a:pt x="853" y="7"/>
                  </a:lnTo>
                  <a:lnTo>
                    <a:pt x="823" y="7"/>
                  </a:lnTo>
                  <a:lnTo>
                    <a:pt x="823" y="0"/>
                  </a:lnTo>
                  <a:close/>
                  <a:moveTo>
                    <a:pt x="875" y="0"/>
                  </a:moveTo>
                  <a:lnTo>
                    <a:pt x="904" y="0"/>
                  </a:lnTo>
                  <a:lnTo>
                    <a:pt x="904" y="7"/>
                  </a:lnTo>
                  <a:lnTo>
                    <a:pt x="875" y="7"/>
                  </a:lnTo>
                  <a:lnTo>
                    <a:pt x="875" y="0"/>
                  </a:lnTo>
                  <a:close/>
                  <a:moveTo>
                    <a:pt x="926" y="0"/>
                  </a:moveTo>
                  <a:lnTo>
                    <a:pt x="956" y="0"/>
                  </a:lnTo>
                  <a:lnTo>
                    <a:pt x="956" y="7"/>
                  </a:lnTo>
                  <a:lnTo>
                    <a:pt x="926" y="7"/>
                  </a:lnTo>
                  <a:lnTo>
                    <a:pt x="926" y="0"/>
                  </a:lnTo>
                  <a:close/>
                  <a:moveTo>
                    <a:pt x="978" y="0"/>
                  </a:moveTo>
                  <a:lnTo>
                    <a:pt x="1007" y="0"/>
                  </a:lnTo>
                  <a:lnTo>
                    <a:pt x="1007" y="7"/>
                  </a:lnTo>
                  <a:lnTo>
                    <a:pt x="978" y="7"/>
                  </a:lnTo>
                  <a:lnTo>
                    <a:pt x="978" y="0"/>
                  </a:lnTo>
                  <a:close/>
                  <a:moveTo>
                    <a:pt x="1029" y="0"/>
                  </a:moveTo>
                  <a:lnTo>
                    <a:pt x="1059" y="0"/>
                  </a:lnTo>
                  <a:lnTo>
                    <a:pt x="1059" y="7"/>
                  </a:lnTo>
                  <a:lnTo>
                    <a:pt x="1029" y="7"/>
                  </a:lnTo>
                  <a:lnTo>
                    <a:pt x="1029" y="0"/>
                  </a:lnTo>
                  <a:close/>
                  <a:moveTo>
                    <a:pt x="1081" y="0"/>
                  </a:moveTo>
                  <a:lnTo>
                    <a:pt x="1110" y="0"/>
                  </a:lnTo>
                  <a:lnTo>
                    <a:pt x="1110" y="7"/>
                  </a:lnTo>
                  <a:lnTo>
                    <a:pt x="1081" y="7"/>
                  </a:lnTo>
                  <a:lnTo>
                    <a:pt x="1081" y="0"/>
                  </a:lnTo>
                  <a:close/>
                  <a:moveTo>
                    <a:pt x="1132" y="0"/>
                  </a:moveTo>
                  <a:lnTo>
                    <a:pt x="1162" y="0"/>
                  </a:lnTo>
                  <a:lnTo>
                    <a:pt x="1162" y="7"/>
                  </a:lnTo>
                  <a:lnTo>
                    <a:pt x="1132" y="7"/>
                  </a:lnTo>
                  <a:lnTo>
                    <a:pt x="1132" y="0"/>
                  </a:lnTo>
                  <a:close/>
                  <a:moveTo>
                    <a:pt x="1184" y="0"/>
                  </a:moveTo>
                  <a:lnTo>
                    <a:pt x="1213" y="0"/>
                  </a:lnTo>
                  <a:lnTo>
                    <a:pt x="1213" y="7"/>
                  </a:lnTo>
                  <a:lnTo>
                    <a:pt x="1184" y="7"/>
                  </a:lnTo>
                  <a:lnTo>
                    <a:pt x="1184" y="0"/>
                  </a:lnTo>
                  <a:close/>
                  <a:moveTo>
                    <a:pt x="1235" y="0"/>
                  </a:moveTo>
                  <a:lnTo>
                    <a:pt x="1265" y="0"/>
                  </a:lnTo>
                  <a:lnTo>
                    <a:pt x="1265" y="7"/>
                  </a:lnTo>
                  <a:lnTo>
                    <a:pt x="1235" y="7"/>
                  </a:lnTo>
                  <a:lnTo>
                    <a:pt x="1235" y="0"/>
                  </a:lnTo>
                  <a:close/>
                  <a:moveTo>
                    <a:pt x="1287" y="0"/>
                  </a:moveTo>
                  <a:lnTo>
                    <a:pt x="1316" y="0"/>
                  </a:lnTo>
                  <a:lnTo>
                    <a:pt x="1316" y="7"/>
                  </a:lnTo>
                  <a:lnTo>
                    <a:pt x="1287" y="7"/>
                  </a:lnTo>
                  <a:lnTo>
                    <a:pt x="1287" y="0"/>
                  </a:lnTo>
                  <a:close/>
                  <a:moveTo>
                    <a:pt x="1338" y="0"/>
                  </a:moveTo>
                  <a:lnTo>
                    <a:pt x="1367" y="0"/>
                  </a:lnTo>
                  <a:lnTo>
                    <a:pt x="1367" y="7"/>
                  </a:lnTo>
                  <a:lnTo>
                    <a:pt x="1338" y="7"/>
                  </a:lnTo>
                  <a:lnTo>
                    <a:pt x="1338" y="0"/>
                  </a:lnTo>
                  <a:close/>
                  <a:moveTo>
                    <a:pt x="1389" y="0"/>
                  </a:moveTo>
                  <a:lnTo>
                    <a:pt x="1419" y="0"/>
                  </a:lnTo>
                  <a:lnTo>
                    <a:pt x="1419" y="7"/>
                  </a:lnTo>
                  <a:lnTo>
                    <a:pt x="1389" y="7"/>
                  </a:lnTo>
                  <a:lnTo>
                    <a:pt x="1389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7"/>
                  </a:lnTo>
                  <a:lnTo>
                    <a:pt x="1441" y="7"/>
                  </a:lnTo>
                  <a:lnTo>
                    <a:pt x="1441" y="0"/>
                  </a:lnTo>
                  <a:close/>
                  <a:moveTo>
                    <a:pt x="1492" y="0"/>
                  </a:moveTo>
                  <a:lnTo>
                    <a:pt x="1522" y="0"/>
                  </a:lnTo>
                  <a:lnTo>
                    <a:pt x="1522" y="7"/>
                  </a:lnTo>
                  <a:lnTo>
                    <a:pt x="1492" y="7"/>
                  </a:lnTo>
                  <a:lnTo>
                    <a:pt x="1492" y="0"/>
                  </a:lnTo>
                  <a:close/>
                  <a:moveTo>
                    <a:pt x="1544" y="0"/>
                  </a:moveTo>
                  <a:lnTo>
                    <a:pt x="1572" y="0"/>
                  </a:lnTo>
                  <a:lnTo>
                    <a:pt x="1572" y="9"/>
                  </a:lnTo>
                  <a:lnTo>
                    <a:pt x="1565" y="9"/>
                  </a:lnTo>
                  <a:lnTo>
                    <a:pt x="1565" y="4"/>
                  </a:lnTo>
                  <a:lnTo>
                    <a:pt x="1568" y="7"/>
                  </a:lnTo>
                  <a:lnTo>
                    <a:pt x="1544" y="7"/>
                  </a:lnTo>
                  <a:lnTo>
                    <a:pt x="1544" y="0"/>
                  </a:lnTo>
                  <a:close/>
                  <a:moveTo>
                    <a:pt x="1572" y="31"/>
                  </a:moveTo>
                  <a:lnTo>
                    <a:pt x="1572" y="60"/>
                  </a:lnTo>
                  <a:lnTo>
                    <a:pt x="1565" y="60"/>
                  </a:lnTo>
                  <a:lnTo>
                    <a:pt x="1565" y="31"/>
                  </a:lnTo>
                  <a:lnTo>
                    <a:pt x="1572" y="31"/>
                  </a:lnTo>
                  <a:close/>
                  <a:moveTo>
                    <a:pt x="1572" y="82"/>
                  </a:moveTo>
                  <a:lnTo>
                    <a:pt x="1572" y="112"/>
                  </a:lnTo>
                  <a:lnTo>
                    <a:pt x="1565" y="112"/>
                  </a:lnTo>
                  <a:lnTo>
                    <a:pt x="1565" y="82"/>
                  </a:lnTo>
                  <a:lnTo>
                    <a:pt x="1572" y="82"/>
                  </a:lnTo>
                  <a:close/>
                  <a:moveTo>
                    <a:pt x="1572" y="134"/>
                  </a:moveTo>
                  <a:lnTo>
                    <a:pt x="1572" y="163"/>
                  </a:lnTo>
                  <a:lnTo>
                    <a:pt x="1565" y="163"/>
                  </a:lnTo>
                  <a:lnTo>
                    <a:pt x="1565" y="134"/>
                  </a:lnTo>
                  <a:lnTo>
                    <a:pt x="1572" y="134"/>
                  </a:lnTo>
                  <a:close/>
                  <a:moveTo>
                    <a:pt x="1572" y="185"/>
                  </a:moveTo>
                  <a:lnTo>
                    <a:pt x="1572" y="215"/>
                  </a:lnTo>
                  <a:lnTo>
                    <a:pt x="1565" y="215"/>
                  </a:lnTo>
                  <a:lnTo>
                    <a:pt x="1565" y="185"/>
                  </a:lnTo>
                  <a:lnTo>
                    <a:pt x="1572" y="185"/>
                  </a:lnTo>
                  <a:close/>
                  <a:moveTo>
                    <a:pt x="1572" y="237"/>
                  </a:moveTo>
                  <a:lnTo>
                    <a:pt x="1572" y="266"/>
                  </a:lnTo>
                  <a:lnTo>
                    <a:pt x="1565" y="266"/>
                  </a:lnTo>
                  <a:lnTo>
                    <a:pt x="1565" y="237"/>
                  </a:lnTo>
                  <a:lnTo>
                    <a:pt x="1572" y="237"/>
                  </a:lnTo>
                  <a:close/>
                  <a:moveTo>
                    <a:pt x="1572" y="288"/>
                  </a:moveTo>
                  <a:lnTo>
                    <a:pt x="1572" y="318"/>
                  </a:lnTo>
                  <a:lnTo>
                    <a:pt x="1565" y="318"/>
                  </a:lnTo>
                  <a:lnTo>
                    <a:pt x="1565" y="288"/>
                  </a:lnTo>
                  <a:lnTo>
                    <a:pt x="1572" y="288"/>
                  </a:lnTo>
                  <a:close/>
                  <a:moveTo>
                    <a:pt x="1572" y="340"/>
                  </a:moveTo>
                  <a:lnTo>
                    <a:pt x="1572" y="369"/>
                  </a:lnTo>
                  <a:lnTo>
                    <a:pt x="1565" y="369"/>
                  </a:lnTo>
                  <a:lnTo>
                    <a:pt x="1565" y="340"/>
                  </a:lnTo>
                  <a:lnTo>
                    <a:pt x="1572" y="340"/>
                  </a:lnTo>
                  <a:close/>
                  <a:moveTo>
                    <a:pt x="1572" y="391"/>
                  </a:moveTo>
                  <a:lnTo>
                    <a:pt x="1572" y="421"/>
                  </a:lnTo>
                  <a:lnTo>
                    <a:pt x="1565" y="421"/>
                  </a:lnTo>
                  <a:lnTo>
                    <a:pt x="1565" y="391"/>
                  </a:lnTo>
                  <a:lnTo>
                    <a:pt x="1572" y="391"/>
                  </a:lnTo>
                  <a:close/>
                  <a:moveTo>
                    <a:pt x="1572" y="443"/>
                  </a:moveTo>
                  <a:lnTo>
                    <a:pt x="1572" y="472"/>
                  </a:lnTo>
                  <a:lnTo>
                    <a:pt x="1565" y="472"/>
                  </a:lnTo>
                  <a:lnTo>
                    <a:pt x="1565" y="443"/>
                  </a:lnTo>
                  <a:lnTo>
                    <a:pt x="1572" y="443"/>
                  </a:lnTo>
                  <a:close/>
                  <a:moveTo>
                    <a:pt x="1572" y="494"/>
                  </a:moveTo>
                  <a:lnTo>
                    <a:pt x="1572" y="504"/>
                  </a:lnTo>
                  <a:lnTo>
                    <a:pt x="1565" y="504"/>
                  </a:lnTo>
                  <a:lnTo>
                    <a:pt x="1565" y="494"/>
                  </a:lnTo>
                  <a:lnTo>
                    <a:pt x="1572" y="494"/>
                  </a:lnTo>
                  <a:close/>
                  <a:moveTo>
                    <a:pt x="1583" y="496"/>
                  </a:moveTo>
                  <a:lnTo>
                    <a:pt x="1570" y="526"/>
                  </a:lnTo>
                  <a:lnTo>
                    <a:pt x="1554" y="498"/>
                  </a:lnTo>
                  <a:lnTo>
                    <a:pt x="1583" y="496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81">
              <a:extLst>
                <a:ext uri="{FF2B5EF4-FFF2-40B4-BE49-F238E27FC236}">
                  <a16:creationId xmlns:a16="http://schemas.microsoft.com/office/drawing/2014/main" id="{CB1FADDD-6918-4AC4-B2FC-E4DC5BEBE4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2928" y="2392704"/>
              <a:ext cx="47625" cy="179388"/>
            </a:xfrm>
            <a:custGeom>
              <a:avLst/>
              <a:gdLst>
                <a:gd name="T0" fmla="*/ 17 w 30"/>
                <a:gd name="T1" fmla="*/ 22 h 113"/>
                <a:gd name="T2" fmla="*/ 17 w 30"/>
                <a:gd name="T3" fmla="*/ 37 h 113"/>
                <a:gd name="T4" fmla="*/ 13 w 30"/>
                <a:gd name="T5" fmla="*/ 37 h 113"/>
                <a:gd name="T6" fmla="*/ 13 w 30"/>
                <a:gd name="T7" fmla="*/ 22 h 113"/>
                <a:gd name="T8" fmla="*/ 17 w 30"/>
                <a:gd name="T9" fmla="*/ 22 h 113"/>
                <a:gd name="T10" fmla="*/ 17 w 30"/>
                <a:gd name="T11" fmla="*/ 48 h 113"/>
                <a:gd name="T12" fmla="*/ 17 w 30"/>
                <a:gd name="T13" fmla="*/ 63 h 113"/>
                <a:gd name="T14" fmla="*/ 13 w 30"/>
                <a:gd name="T15" fmla="*/ 63 h 113"/>
                <a:gd name="T16" fmla="*/ 13 w 30"/>
                <a:gd name="T17" fmla="*/ 48 h 113"/>
                <a:gd name="T18" fmla="*/ 17 w 30"/>
                <a:gd name="T19" fmla="*/ 48 h 113"/>
                <a:gd name="T20" fmla="*/ 17 w 30"/>
                <a:gd name="T21" fmla="*/ 74 h 113"/>
                <a:gd name="T22" fmla="*/ 17 w 30"/>
                <a:gd name="T23" fmla="*/ 89 h 113"/>
                <a:gd name="T24" fmla="*/ 13 w 30"/>
                <a:gd name="T25" fmla="*/ 89 h 113"/>
                <a:gd name="T26" fmla="*/ 13 w 30"/>
                <a:gd name="T27" fmla="*/ 74 h 113"/>
                <a:gd name="T28" fmla="*/ 17 w 30"/>
                <a:gd name="T29" fmla="*/ 74 h 113"/>
                <a:gd name="T30" fmla="*/ 0 w 30"/>
                <a:gd name="T31" fmla="*/ 30 h 113"/>
                <a:gd name="T32" fmla="*/ 15 w 30"/>
                <a:gd name="T33" fmla="*/ 0 h 113"/>
                <a:gd name="T34" fmla="*/ 30 w 30"/>
                <a:gd name="T35" fmla="*/ 30 h 113"/>
                <a:gd name="T36" fmla="*/ 0 w 30"/>
                <a:gd name="T37" fmla="*/ 30 h 113"/>
                <a:gd name="T38" fmla="*/ 30 w 30"/>
                <a:gd name="T39" fmla="*/ 83 h 113"/>
                <a:gd name="T40" fmla="*/ 15 w 30"/>
                <a:gd name="T41" fmla="*/ 113 h 113"/>
                <a:gd name="T42" fmla="*/ 0 w 30"/>
                <a:gd name="T43" fmla="*/ 83 h 113"/>
                <a:gd name="T44" fmla="*/ 30 w 30"/>
                <a:gd name="T45" fmla="*/ 8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113">
                  <a:moveTo>
                    <a:pt x="17" y="22"/>
                  </a:moveTo>
                  <a:lnTo>
                    <a:pt x="17" y="37"/>
                  </a:lnTo>
                  <a:lnTo>
                    <a:pt x="13" y="37"/>
                  </a:lnTo>
                  <a:lnTo>
                    <a:pt x="13" y="22"/>
                  </a:lnTo>
                  <a:lnTo>
                    <a:pt x="17" y="22"/>
                  </a:lnTo>
                  <a:close/>
                  <a:moveTo>
                    <a:pt x="17" y="48"/>
                  </a:moveTo>
                  <a:lnTo>
                    <a:pt x="17" y="63"/>
                  </a:lnTo>
                  <a:lnTo>
                    <a:pt x="13" y="63"/>
                  </a:lnTo>
                  <a:lnTo>
                    <a:pt x="13" y="48"/>
                  </a:lnTo>
                  <a:lnTo>
                    <a:pt x="17" y="48"/>
                  </a:lnTo>
                  <a:close/>
                  <a:moveTo>
                    <a:pt x="17" y="74"/>
                  </a:moveTo>
                  <a:lnTo>
                    <a:pt x="17" y="89"/>
                  </a:lnTo>
                  <a:lnTo>
                    <a:pt x="13" y="89"/>
                  </a:lnTo>
                  <a:lnTo>
                    <a:pt x="13" y="74"/>
                  </a:lnTo>
                  <a:lnTo>
                    <a:pt x="17" y="74"/>
                  </a:lnTo>
                  <a:close/>
                  <a:moveTo>
                    <a:pt x="0" y="30"/>
                  </a:moveTo>
                  <a:lnTo>
                    <a:pt x="15" y="0"/>
                  </a:lnTo>
                  <a:lnTo>
                    <a:pt x="30" y="30"/>
                  </a:lnTo>
                  <a:lnTo>
                    <a:pt x="0" y="30"/>
                  </a:lnTo>
                  <a:close/>
                  <a:moveTo>
                    <a:pt x="30" y="83"/>
                  </a:moveTo>
                  <a:lnTo>
                    <a:pt x="15" y="113"/>
                  </a:lnTo>
                  <a:lnTo>
                    <a:pt x="0" y="83"/>
                  </a:lnTo>
                  <a:lnTo>
                    <a:pt x="30" y="83"/>
                  </a:lnTo>
                  <a:close/>
                </a:path>
              </a:pathLst>
            </a:custGeom>
            <a:solidFill>
              <a:srgbClr val="00B050"/>
            </a:solidFill>
            <a:ln w="0" cap="flat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82">
              <a:extLst>
                <a:ext uri="{FF2B5EF4-FFF2-40B4-BE49-F238E27FC236}">
                  <a16:creationId xmlns:a16="http://schemas.microsoft.com/office/drawing/2014/main" id="{6D0C9FF7-95D2-4AEF-9451-8A511E64B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4561" y="2776876"/>
              <a:ext cx="1913415" cy="869950"/>
            </a:xfrm>
            <a:custGeom>
              <a:avLst/>
              <a:gdLst>
                <a:gd name="T0" fmla="*/ 1549 w 1557"/>
                <a:gd name="T1" fmla="*/ 28 h 548"/>
                <a:gd name="T2" fmla="*/ 1548 w 1557"/>
                <a:gd name="T3" fmla="*/ 7 h 548"/>
                <a:gd name="T4" fmla="*/ 1557 w 1557"/>
                <a:gd name="T5" fmla="*/ 50 h 548"/>
                <a:gd name="T6" fmla="*/ 1557 w 1557"/>
                <a:gd name="T7" fmla="*/ 131 h 548"/>
                <a:gd name="T8" fmla="*/ 1549 w 1557"/>
                <a:gd name="T9" fmla="*/ 182 h 548"/>
                <a:gd name="T10" fmla="*/ 1549 w 1557"/>
                <a:gd name="T11" fmla="*/ 204 h 548"/>
                <a:gd name="T12" fmla="*/ 1549 w 1557"/>
                <a:gd name="T13" fmla="*/ 204 h 548"/>
                <a:gd name="T14" fmla="*/ 1557 w 1557"/>
                <a:gd name="T15" fmla="*/ 256 h 548"/>
                <a:gd name="T16" fmla="*/ 1557 w 1557"/>
                <a:gd name="T17" fmla="*/ 337 h 548"/>
                <a:gd name="T18" fmla="*/ 1549 w 1557"/>
                <a:gd name="T19" fmla="*/ 388 h 548"/>
                <a:gd name="T20" fmla="*/ 1549 w 1557"/>
                <a:gd name="T21" fmla="*/ 410 h 548"/>
                <a:gd name="T22" fmla="*/ 1549 w 1557"/>
                <a:gd name="T23" fmla="*/ 410 h 548"/>
                <a:gd name="T24" fmla="*/ 1557 w 1557"/>
                <a:gd name="T25" fmla="*/ 462 h 548"/>
                <a:gd name="T26" fmla="*/ 1553 w 1557"/>
                <a:gd name="T27" fmla="*/ 529 h 548"/>
                <a:gd name="T28" fmla="*/ 1557 w 1557"/>
                <a:gd name="T29" fmla="*/ 513 h 548"/>
                <a:gd name="T30" fmla="*/ 1492 w 1557"/>
                <a:gd name="T31" fmla="*/ 537 h 548"/>
                <a:gd name="T32" fmla="*/ 1440 w 1557"/>
                <a:gd name="T33" fmla="*/ 529 h 548"/>
                <a:gd name="T34" fmla="*/ 1418 w 1557"/>
                <a:gd name="T35" fmla="*/ 529 h 548"/>
                <a:gd name="T36" fmla="*/ 1418 w 1557"/>
                <a:gd name="T37" fmla="*/ 529 h 548"/>
                <a:gd name="T38" fmla="*/ 1367 w 1557"/>
                <a:gd name="T39" fmla="*/ 537 h 548"/>
                <a:gd name="T40" fmla="*/ 1286 w 1557"/>
                <a:gd name="T41" fmla="*/ 537 h 548"/>
                <a:gd name="T42" fmla="*/ 1234 w 1557"/>
                <a:gd name="T43" fmla="*/ 529 h 548"/>
                <a:gd name="T44" fmla="*/ 1212 w 1557"/>
                <a:gd name="T45" fmla="*/ 529 h 548"/>
                <a:gd name="T46" fmla="*/ 1212 w 1557"/>
                <a:gd name="T47" fmla="*/ 529 h 548"/>
                <a:gd name="T48" fmla="*/ 1161 w 1557"/>
                <a:gd name="T49" fmla="*/ 537 h 548"/>
                <a:gd name="T50" fmla="*/ 1080 w 1557"/>
                <a:gd name="T51" fmla="*/ 537 h 548"/>
                <a:gd name="T52" fmla="*/ 1029 w 1557"/>
                <a:gd name="T53" fmla="*/ 529 h 548"/>
                <a:gd name="T54" fmla="*/ 1007 w 1557"/>
                <a:gd name="T55" fmla="*/ 529 h 548"/>
                <a:gd name="T56" fmla="*/ 1007 w 1557"/>
                <a:gd name="T57" fmla="*/ 529 h 548"/>
                <a:gd name="T58" fmla="*/ 955 w 1557"/>
                <a:gd name="T59" fmla="*/ 537 h 548"/>
                <a:gd name="T60" fmla="*/ 874 w 1557"/>
                <a:gd name="T61" fmla="*/ 537 h 548"/>
                <a:gd name="T62" fmla="*/ 823 w 1557"/>
                <a:gd name="T63" fmla="*/ 529 h 548"/>
                <a:gd name="T64" fmla="*/ 801 w 1557"/>
                <a:gd name="T65" fmla="*/ 529 h 548"/>
                <a:gd name="T66" fmla="*/ 801 w 1557"/>
                <a:gd name="T67" fmla="*/ 529 h 548"/>
                <a:gd name="T68" fmla="*/ 749 w 1557"/>
                <a:gd name="T69" fmla="*/ 537 h 548"/>
                <a:gd name="T70" fmla="*/ 668 w 1557"/>
                <a:gd name="T71" fmla="*/ 537 h 548"/>
                <a:gd name="T72" fmla="*/ 617 w 1557"/>
                <a:gd name="T73" fmla="*/ 529 h 548"/>
                <a:gd name="T74" fmla="*/ 595 w 1557"/>
                <a:gd name="T75" fmla="*/ 529 h 548"/>
                <a:gd name="T76" fmla="*/ 595 w 1557"/>
                <a:gd name="T77" fmla="*/ 529 h 548"/>
                <a:gd name="T78" fmla="*/ 543 w 1557"/>
                <a:gd name="T79" fmla="*/ 537 h 548"/>
                <a:gd name="T80" fmla="*/ 462 w 1557"/>
                <a:gd name="T81" fmla="*/ 537 h 548"/>
                <a:gd name="T82" fmla="*/ 411 w 1557"/>
                <a:gd name="T83" fmla="*/ 529 h 548"/>
                <a:gd name="T84" fmla="*/ 389 w 1557"/>
                <a:gd name="T85" fmla="*/ 529 h 548"/>
                <a:gd name="T86" fmla="*/ 389 w 1557"/>
                <a:gd name="T87" fmla="*/ 529 h 548"/>
                <a:gd name="T88" fmla="*/ 337 w 1557"/>
                <a:gd name="T89" fmla="*/ 537 h 548"/>
                <a:gd name="T90" fmla="*/ 257 w 1557"/>
                <a:gd name="T91" fmla="*/ 537 h 548"/>
                <a:gd name="T92" fmla="*/ 205 w 1557"/>
                <a:gd name="T93" fmla="*/ 529 h 548"/>
                <a:gd name="T94" fmla="*/ 183 w 1557"/>
                <a:gd name="T95" fmla="*/ 529 h 548"/>
                <a:gd name="T96" fmla="*/ 183 w 1557"/>
                <a:gd name="T97" fmla="*/ 529 h 548"/>
                <a:gd name="T98" fmla="*/ 131 w 1557"/>
                <a:gd name="T99" fmla="*/ 537 h 548"/>
                <a:gd name="T100" fmla="*/ 51 w 1557"/>
                <a:gd name="T101" fmla="*/ 537 h 548"/>
                <a:gd name="T102" fmla="*/ 22 w 1557"/>
                <a:gd name="T103" fmla="*/ 529 h 548"/>
                <a:gd name="T104" fmla="*/ 30 w 1557"/>
                <a:gd name="T105" fmla="*/ 51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7" h="548">
                  <a:moveTo>
                    <a:pt x="1548" y="7"/>
                  </a:moveTo>
                  <a:lnTo>
                    <a:pt x="1553" y="7"/>
                  </a:lnTo>
                  <a:lnTo>
                    <a:pt x="1549" y="3"/>
                  </a:lnTo>
                  <a:lnTo>
                    <a:pt x="1549" y="28"/>
                  </a:lnTo>
                  <a:lnTo>
                    <a:pt x="1557" y="28"/>
                  </a:lnTo>
                  <a:lnTo>
                    <a:pt x="1557" y="0"/>
                  </a:lnTo>
                  <a:lnTo>
                    <a:pt x="1548" y="0"/>
                  </a:lnTo>
                  <a:lnTo>
                    <a:pt x="1548" y="7"/>
                  </a:lnTo>
                  <a:close/>
                  <a:moveTo>
                    <a:pt x="1549" y="50"/>
                  </a:moveTo>
                  <a:lnTo>
                    <a:pt x="1549" y="79"/>
                  </a:lnTo>
                  <a:lnTo>
                    <a:pt x="1557" y="79"/>
                  </a:lnTo>
                  <a:lnTo>
                    <a:pt x="1557" y="50"/>
                  </a:lnTo>
                  <a:lnTo>
                    <a:pt x="1549" y="50"/>
                  </a:lnTo>
                  <a:close/>
                  <a:moveTo>
                    <a:pt x="1549" y="101"/>
                  </a:moveTo>
                  <a:lnTo>
                    <a:pt x="1549" y="131"/>
                  </a:lnTo>
                  <a:lnTo>
                    <a:pt x="1557" y="131"/>
                  </a:lnTo>
                  <a:lnTo>
                    <a:pt x="1557" y="101"/>
                  </a:lnTo>
                  <a:lnTo>
                    <a:pt x="1549" y="101"/>
                  </a:lnTo>
                  <a:close/>
                  <a:moveTo>
                    <a:pt x="1549" y="153"/>
                  </a:moveTo>
                  <a:lnTo>
                    <a:pt x="1549" y="182"/>
                  </a:lnTo>
                  <a:lnTo>
                    <a:pt x="1557" y="182"/>
                  </a:lnTo>
                  <a:lnTo>
                    <a:pt x="1557" y="153"/>
                  </a:lnTo>
                  <a:lnTo>
                    <a:pt x="1549" y="153"/>
                  </a:lnTo>
                  <a:close/>
                  <a:moveTo>
                    <a:pt x="1549" y="204"/>
                  </a:moveTo>
                  <a:lnTo>
                    <a:pt x="1549" y="234"/>
                  </a:lnTo>
                  <a:lnTo>
                    <a:pt x="1557" y="234"/>
                  </a:lnTo>
                  <a:lnTo>
                    <a:pt x="1557" y="204"/>
                  </a:lnTo>
                  <a:lnTo>
                    <a:pt x="1549" y="204"/>
                  </a:lnTo>
                  <a:close/>
                  <a:moveTo>
                    <a:pt x="1549" y="256"/>
                  </a:moveTo>
                  <a:lnTo>
                    <a:pt x="1549" y="285"/>
                  </a:lnTo>
                  <a:lnTo>
                    <a:pt x="1557" y="285"/>
                  </a:lnTo>
                  <a:lnTo>
                    <a:pt x="1557" y="256"/>
                  </a:lnTo>
                  <a:lnTo>
                    <a:pt x="1549" y="256"/>
                  </a:lnTo>
                  <a:close/>
                  <a:moveTo>
                    <a:pt x="1549" y="307"/>
                  </a:moveTo>
                  <a:lnTo>
                    <a:pt x="1549" y="337"/>
                  </a:lnTo>
                  <a:lnTo>
                    <a:pt x="1557" y="337"/>
                  </a:lnTo>
                  <a:lnTo>
                    <a:pt x="1557" y="307"/>
                  </a:lnTo>
                  <a:lnTo>
                    <a:pt x="1549" y="307"/>
                  </a:lnTo>
                  <a:close/>
                  <a:moveTo>
                    <a:pt x="1549" y="359"/>
                  </a:moveTo>
                  <a:lnTo>
                    <a:pt x="1549" y="388"/>
                  </a:lnTo>
                  <a:lnTo>
                    <a:pt x="1557" y="388"/>
                  </a:lnTo>
                  <a:lnTo>
                    <a:pt x="1557" y="359"/>
                  </a:lnTo>
                  <a:lnTo>
                    <a:pt x="1549" y="359"/>
                  </a:lnTo>
                  <a:close/>
                  <a:moveTo>
                    <a:pt x="1549" y="410"/>
                  </a:moveTo>
                  <a:lnTo>
                    <a:pt x="1549" y="439"/>
                  </a:lnTo>
                  <a:lnTo>
                    <a:pt x="1557" y="439"/>
                  </a:lnTo>
                  <a:lnTo>
                    <a:pt x="1557" y="410"/>
                  </a:lnTo>
                  <a:lnTo>
                    <a:pt x="1549" y="410"/>
                  </a:lnTo>
                  <a:close/>
                  <a:moveTo>
                    <a:pt x="1549" y="462"/>
                  </a:moveTo>
                  <a:lnTo>
                    <a:pt x="1549" y="491"/>
                  </a:lnTo>
                  <a:lnTo>
                    <a:pt x="1557" y="491"/>
                  </a:lnTo>
                  <a:lnTo>
                    <a:pt x="1557" y="462"/>
                  </a:lnTo>
                  <a:lnTo>
                    <a:pt x="1549" y="462"/>
                  </a:lnTo>
                  <a:close/>
                  <a:moveTo>
                    <a:pt x="1549" y="513"/>
                  </a:moveTo>
                  <a:lnTo>
                    <a:pt x="1549" y="533"/>
                  </a:lnTo>
                  <a:lnTo>
                    <a:pt x="1553" y="529"/>
                  </a:lnTo>
                  <a:lnTo>
                    <a:pt x="1543" y="529"/>
                  </a:lnTo>
                  <a:lnTo>
                    <a:pt x="1543" y="537"/>
                  </a:lnTo>
                  <a:lnTo>
                    <a:pt x="1557" y="537"/>
                  </a:lnTo>
                  <a:lnTo>
                    <a:pt x="1557" y="513"/>
                  </a:lnTo>
                  <a:lnTo>
                    <a:pt x="1549" y="513"/>
                  </a:lnTo>
                  <a:close/>
                  <a:moveTo>
                    <a:pt x="1521" y="529"/>
                  </a:moveTo>
                  <a:lnTo>
                    <a:pt x="1492" y="529"/>
                  </a:lnTo>
                  <a:lnTo>
                    <a:pt x="1492" y="537"/>
                  </a:lnTo>
                  <a:lnTo>
                    <a:pt x="1521" y="537"/>
                  </a:lnTo>
                  <a:lnTo>
                    <a:pt x="1521" y="529"/>
                  </a:lnTo>
                  <a:close/>
                  <a:moveTo>
                    <a:pt x="1470" y="529"/>
                  </a:moveTo>
                  <a:lnTo>
                    <a:pt x="1440" y="529"/>
                  </a:lnTo>
                  <a:lnTo>
                    <a:pt x="1440" y="537"/>
                  </a:lnTo>
                  <a:lnTo>
                    <a:pt x="1470" y="537"/>
                  </a:lnTo>
                  <a:lnTo>
                    <a:pt x="1470" y="529"/>
                  </a:lnTo>
                  <a:close/>
                  <a:moveTo>
                    <a:pt x="1418" y="529"/>
                  </a:moveTo>
                  <a:lnTo>
                    <a:pt x="1389" y="529"/>
                  </a:lnTo>
                  <a:lnTo>
                    <a:pt x="1389" y="537"/>
                  </a:lnTo>
                  <a:lnTo>
                    <a:pt x="1418" y="537"/>
                  </a:lnTo>
                  <a:lnTo>
                    <a:pt x="1418" y="529"/>
                  </a:lnTo>
                  <a:close/>
                  <a:moveTo>
                    <a:pt x="1367" y="529"/>
                  </a:moveTo>
                  <a:lnTo>
                    <a:pt x="1337" y="529"/>
                  </a:lnTo>
                  <a:lnTo>
                    <a:pt x="1337" y="537"/>
                  </a:lnTo>
                  <a:lnTo>
                    <a:pt x="1367" y="537"/>
                  </a:lnTo>
                  <a:lnTo>
                    <a:pt x="1367" y="529"/>
                  </a:lnTo>
                  <a:close/>
                  <a:moveTo>
                    <a:pt x="1315" y="529"/>
                  </a:moveTo>
                  <a:lnTo>
                    <a:pt x="1286" y="529"/>
                  </a:lnTo>
                  <a:lnTo>
                    <a:pt x="1286" y="537"/>
                  </a:lnTo>
                  <a:lnTo>
                    <a:pt x="1315" y="537"/>
                  </a:lnTo>
                  <a:lnTo>
                    <a:pt x="1315" y="529"/>
                  </a:lnTo>
                  <a:close/>
                  <a:moveTo>
                    <a:pt x="1264" y="529"/>
                  </a:moveTo>
                  <a:lnTo>
                    <a:pt x="1234" y="529"/>
                  </a:lnTo>
                  <a:lnTo>
                    <a:pt x="1234" y="537"/>
                  </a:lnTo>
                  <a:lnTo>
                    <a:pt x="1264" y="537"/>
                  </a:lnTo>
                  <a:lnTo>
                    <a:pt x="1264" y="529"/>
                  </a:lnTo>
                  <a:close/>
                  <a:moveTo>
                    <a:pt x="1212" y="529"/>
                  </a:moveTo>
                  <a:lnTo>
                    <a:pt x="1183" y="529"/>
                  </a:lnTo>
                  <a:lnTo>
                    <a:pt x="1183" y="537"/>
                  </a:lnTo>
                  <a:lnTo>
                    <a:pt x="1212" y="537"/>
                  </a:lnTo>
                  <a:lnTo>
                    <a:pt x="1212" y="529"/>
                  </a:lnTo>
                  <a:close/>
                  <a:moveTo>
                    <a:pt x="1161" y="529"/>
                  </a:moveTo>
                  <a:lnTo>
                    <a:pt x="1132" y="529"/>
                  </a:lnTo>
                  <a:lnTo>
                    <a:pt x="1132" y="537"/>
                  </a:lnTo>
                  <a:lnTo>
                    <a:pt x="1161" y="537"/>
                  </a:lnTo>
                  <a:lnTo>
                    <a:pt x="1161" y="529"/>
                  </a:lnTo>
                  <a:close/>
                  <a:moveTo>
                    <a:pt x="1110" y="529"/>
                  </a:moveTo>
                  <a:lnTo>
                    <a:pt x="1080" y="529"/>
                  </a:lnTo>
                  <a:lnTo>
                    <a:pt x="1080" y="537"/>
                  </a:lnTo>
                  <a:lnTo>
                    <a:pt x="1110" y="537"/>
                  </a:lnTo>
                  <a:lnTo>
                    <a:pt x="1110" y="529"/>
                  </a:lnTo>
                  <a:close/>
                  <a:moveTo>
                    <a:pt x="1058" y="529"/>
                  </a:moveTo>
                  <a:lnTo>
                    <a:pt x="1029" y="529"/>
                  </a:lnTo>
                  <a:lnTo>
                    <a:pt x="1029" y="537"/>
                  </a:lnTo>
                  <a:lnTo>
                    <a:pt x="1058" y="537"/>
                  </a:lnTo>
                  <a:lnTo>
                    <a:pt x="1058" y="529"/>
                  </a:lnTo>
                  <a:close/>
                  <a:moveTo>
                    <a:pt x="1007" y="529"/>
                  </a:moveTo>
                  <a:lnTo>
                    <a:pt x="977" y="529"/>
                  </a:lnTo>
                  <a:lnTo>
                    <a:pt x="977" y="537"/>
                  </a:lnTo>
                  <a:lnTo>
                    <a:pt x="1007" y="537"/>
                  </a:lnTo>
                  <a:lnTo>
                    <a:pt x="1007" y="529"/>
                  </a:lnTo>
                  <a:close/>
                  <a:moveTo>
                    <a:pt x="955" y="529"/>
                  </a:moveTo>
                  <a:lnTo>
                    <a:pt x="926" y="529"/>
                  </a:lnTo>
                  <a:lnTo>
                    <a:pt x="926" y="537"/>
                  </a:lnTo>
                  <a:lnTo>
                    <a:pt x="955" y="537"/>
                  </a:lnTo>
                  <a:lnTo>
                    <a:pt x="955" y="529"/>
                  </a:lnTo>
                  <a:close/>
                  <a:moveTo>
                    <a:pt x="903" y="529"/>
                  </a:moveTo>
                  <a:lnTo>
                    <a:pt x="874" y="529"/>
                  </a:lnTo>
                  <a:lnTo>
                    <a:pt x="874" y="537"/>
                  </a:lnTo>
                  <a:lnTo>
                    <a:pt x="903" y="537"/>
                  </a:lnTo>
                  <a:lnTo>
                    <a:pt x="903" y="529"/>
                  </a:lnTo>
                  <a:close/>
                  <a:moveTo>
                    <a:pt x="852" y="529"/>
                  </a:moveTo>
                  <a:lnTo>
                    <a:pt x="823" y="529"/>
                  </a:lnTo>
                  <a:lnTo>
                    <a:pt x="823" y="537"/>
                  </a:lnTo>
                  <a:lnTo>
                    <a:pt x="852" y="537"/>
                  </a:lnTo>
                  <a:lnTo>
                    <a:pt x="852" y="529"/>
                  </a:lnTo>
                  <a:close/>
                  <a:moveTo>
                    <a:pt x="801" y="529"/>
                  </a:moveTo>
                  <a:lnTo>
                    <a:pt x="771" y="529"/>
                  </a:lnTo>
                  <a:lnTo>
                    <a:pt x="771" y="537"/>
                  </a:lnTo>
                  <a:lnTo>
                    <a:pt x="801" y="537"/>
                  </a:lnTo>
                  <a:lnTo>
                    <a:pt x="801" y="529"/>
                  </a:lnTo>
                  <a:close/>
                  <a:moveTo>
                    <a:pt x="749" y="529"/>
                  </a:moveTo>
                  <a:lnTo>
                    <a:pt x="720" y="529"/>
                  </a:lnTo>
                  <a:lnTo>
                    <a:pt x="720" y="537"/>
                  </a:lnTo>
                  <a:lnTo>
                    <a:pt x="749" y="537"/>
                  </a:lnTo>
                  <a:lnTo>
                    <a:pt x="749" y="529"/>
                  </a:lnTo>
                  <a:close/>
                  <a:moveTo>
                    <a:pt x="698" y="529"/>
                  </a:moveTo>
                  <a:lnTo>
                    <a:pt x="668" y="529"/>
                  </a:lnTo>
                  <a:lnTo>
                    <a:pt x="668" y="537"/>
                  </a:lnTo>
                  <a:lnTo>
                    <a:pt x="698" y="537"/>
                  </a:lnTo>
                  <a:lnTo>
                    <a:pt x="698" y="529"/>
                  </a:lnTo>
                  <a:close/>
                  <a:moveTo>
                    <a:pt x="646" y="529"/>
                  </a:moveTo>
                  <a:lnTo>
                    <a:pt x="617" y="529"/>
                  </a:lnTo>
                  <a:lnTo>
                    <a:pt x="617" y="537"/>
                  </a:lnTo>
                  <a:lnTo>
                    <a:pt x="646" y="537"/>
                  </a:lnTo>
                  <a:lnTo>
                    <a:pt x="646" y="529"/>
                  </a:lnTo>
                  <a:close/>
                  <a:moveTo>
                    <a:pt x="595" y="529"/>
                  </a:moveTo>
                  <a:lnTo>
                    <a:pt x="565" y="529"/>
                  </a:lnTo>
                  <a:lnTo>
                    <a:pt x="565" y="537"/>
                  </a:lnTo>
                  <a:lnTo>
                    <a:pt x="595" y="537"/>
                  </a:lnTo>
                  <a:lnTo>
                    <a:pt x="595" y="529"/>
                  </a:lnTo>
                  <a:close/>
                  <a:moveTo>
                    <a:pt x="543" y="529"/>
                  </a:moveTo>
                  <a:lnTo>
                    <a:pt x="514" y="529"/>
                  </a:lnTo>
                  <a:lnTo>
                    <a:pt x="514" y="537"/>
                  </a:lnTo>
                  <a:lnTo>
                    <a:pt x="543" y="537"/>
                  </a:lnTo>
                  <a:lnTo>
                    <a:pt x="543" y="529"/>
                  </a:lnTo>
                  <a:close/>
                  <a:moveTo>
                    <a:pt x="492" y="529"/>
                  </a:moveTo>
                  <a:lnTo>
                    <a:pt x="462" y="529"/>
                  </a:lnTo>
                  <a:lnTo>
                    <a:pt x="462" y="537"/>
                  </a:lnTo>
                  <a:lnTo>
                    <a:pt x="492" y="537"/>
                  </a:lnTo>
                  <a:lnTo>
                    <a:pt x="492" y="529"/>
                  </a:lnTo>
                  <a:close/>
                  <a:moveTo>
                    <a:pt x="440" y="529"/>
                  </a:moveTo>
                  <a:lnTo>
                    <a:pt x="411" y="529"/>
                  </a:lnTo>
                  <a:lnTo>
                    <a:pt x="411" y="537"/>
                  </a:lnTo>
                  <a:lnTo>
                    <a:pt x="440" y="537"/>
                  </a:lnTo>
                  <a:lnTo>
                    <a:pt x="440" y="529"/>
                  </a:lnTo>
                  <a:close/>
                  <a:moveTo>
                    <a:pt x="389" y="529"/>
                  </a:moveTo>
                  <a:lnTo>
                    <a:pt x="360" y="529"/>
                  </a:lnTo>
                  <a:lnTo>
                    <a:pt x="360" y="537"/>
                  </a:lnTo>
                  <a:lnTo>
                    <a:pt x="389" y="537"/>
                  </a:lnTo>
                  <a:lnTo>
                    <a:pt x="389" y="529"/>
                  </a:lnTo>
                  <a:close/>
                  <a:moveTo>
                    <a:pt x="337" y="529"/>
                  </a:moveTo>
                  <a:lnTo>
                    <a:pt x="308" y="529"/>
                  </a:lnTo>
                  <a:lnTo>
                    <a:pt x="308" y="537"/>
                  </a:lnTo>
                  <a:lnTo>
                    <a:pt x="337" y="537"/>
                  </a:lnTo>
                  <a:lnTo>
                    <a:pt x="337" y="529"/>
                  </a:lnTo>
                  <a:close/>
                  <a:moveTo>
                    <a:pt x="286" y="529"/>
                  </a:moveTo>
                  <a:lnTo>
                    <a:pt x="257" y="529"/>
                  </a:lnTo>
                  <a:lnTo>
                    <a:pt x="257" y="537"/>
                  </a:lnTo>
                  <a:lnTo>
                    <a:pt x="286" y="537"/>
                  </a:lnTo>
                  <a:lnTo>
                    <a:pt x="286" y="529"/>
                  </a:lnTo>
                  <a:close/>
                  <a:moveTo>
                    <a:pt x="234" y="529"/>
                  </a:moveTo>
                  <a:lnTo>
                    <a:pt x="205" y="529"/>
                  </a:lnTo>
                  <a:lnTo>
                    <a:pt x="205" y="537"/>
                  </a:lnTo>
                  <a:lnTo>
                    <a:pt x="234" y="537"/>
                  </a:lnTo>
                  <a:lnTo>
                    <a:pt x="234" y="529"/>
                  </a:lnTo>
                  <a:close/>
                  <a:moveTo>
                    <a:pt x="183" y="529"/>
                  </a:moveTo>
                  <a:lnTo>
                    <a:pt x="153" y="529"/>
                  </a:lnTo>
                  <a:lnTo>
                    <a:pt x="153" y="537"/>
                  </a:lnTo>
                  <a:lnTo>
                    <a:pt x="183" y="537"/>
                  </a:lnTo>
                  <a:lnTo>
                    <a:pt x="183" y="529"/>
                  </a:lnTo>
                  <a:close/>
                  <a:moveTo>
                    <a:pt x="131" y="529"/>
                  </a:moveTo>
                  <a:lnTo>
                    <a:pt x="102" y="529"/>
                  </a:lnTo>
                  <a:lnTo>
                    <a:pt x="102" y="537"/>
                  </a:lnTo>
                  <a:lnTo>
                    <a:pt x="131" y="537"/>
                  </a:lnTo>
                  <a:lnTo>
                    <a:pt x="131" y="529"/>
                  </a:lnTo>
                  <a:close/>
                  <a:moveTo>
                    <a:pt x="80" y="529"/>
                  </a:moveTo>
                  <a:lnTo>
                    <a:pt x="51" y="529"/>
                  </a:lnTo>
                  <a:lnTo>
                    <a:pt x="51" y="537"/>
                  </a:lnTo>
                  <a:lnTo>
                    <a:pt x="80" y="537"/>
                  </a:lnTo>
                  <a:lnTo>
                    <a:pt x="80" y="529"/>
                  </a:lnTo>
                  <a:close/>
                  <a:moveTo>
                    <a:pt x="29" y="529"/>
                  </a:moveTo>
                  <a:lnTo>
                    <a:pt x="22" y="529"/>
                  </a:lnTo>
                  <a:lnTo>
                    <a:pt x="22" y="537"/>
                  </a:lnTo>
                  <a:lnTo>
                    <a:pt x="29" y="537"/>
                  </a:lnTo>
                  <a:lnTo>
                    <a:pt x="29" y="529"/>
                  </a:lnTo>
                  <a:close/>
                  <a:moveTo>
                    <a:pt x="30" y="518"/>
                  </a:moveTo>
                  <a:lnTo>
                    <a:pt x="0" y="533"/>
                  </a:lnTo>
                  <a:lnTo>
                    <a:pt x="30" y="548"/>
                  </a:lnTo>
                  <a:lnTo>
                    <a:pt x="30" y="518"/>
                  </a:lnTo>
                  <a:close/>
                </a:path>
              </a:pathLst>
            </a:custGeom>
            <a:solidFill>
              <a:srgbClr val="00B050"/>
            </a:solidFill>
            <a:ln w="0" cap="flat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83">
              <a:extLst>
                <a:ext uri="{FF2B5EF4-FFF2-40B4-BE49-F238E27FC236}">
                  <a16:creationId xmlns:a16="http://schemas.microsoft.com/office/drawing/2014/main" id="{73F79CBA-7753-4198-90DC-AC8ABD9A43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6149" y="1233826"/>
              <a:ext cx="1911827" cy="938213"/>
            </a:xfrm>
            <a:custGeom>
              <a:avLst/>
              <a:gdLst>
                <a:gd name="T0" fmla="*/ 1549 w 1549"/>
                <a:gd name="T1" fmla="*/ 560 h 591"/>
                <a:gd name="T2" fmla="*/ 1547 w 1549"/>
                <a:gd name="T3" fmla="*/ 591 h 591"/>
                <a:gd name="T4" fmla="*/ 1549 w 1549"/>
                <a:gd name="T5" fmla="*/ 538 h 591"/>
                <a:gd name="T6" fmla="*/ 1549 w 1549"/>
                <a:gd name="T7" fmla="*/ 457 h 591"/>
                <a:gd name="T8" fmla="*/ 1542 w 1549"/>
                <a:gd name="T9" fmla="*/ 405 h 591"/>
                <a:gd name="T10" fmla="*/ 1542 w 1549"/>
                <a:gd name="T11" fmla="*/ 383 h 591"/>
                <a:gd name="T12" fmla="*/ 1542 w 1549"/>
                <a:gd name="T13" fmla="*/ 383 h 591"/>
                <a:gd name="T14" fmla="*/ 1549 w 1549"/>
                <a:gd name="T15" fmla="*/ 331 h 591"/>
                <a:gd name="T16" fmla="*/ 1549 w 1549"/>
                <a:gd name="T17" fmla="*/ 251 h 591"/>
                <a:gd name="T18" fmla="*/ 1542 w 1549"/>
                <a:gd name="T19" fmla="*/ 199 h 591"/>
                <a:gd name="T20" fmla="*/ 1542 w 1549"/>
                <a:gd name="T21" fmla="*/ 177 h 591"/>
                <a:gd name="T22" fmla="*/ 1542 w 1549"/>
                <a:gd name="T23" fmla="*/ 177 h 591"/>
                <a:gd name="T24" fmla="*/ 1549 w 1549"/>
                <a:gd name="T25" fmla="*/ 126 h 591"/>
                <a:gd name="T26" fmla="*/ 1549 w 1549"/>
                <a:gd name="T27" fmla="*/ 45 h 591"/>
                <a:gd name="T28" fmla="*/ 1542 w 1549"/>
                <a:gd name="T29" fmla="*/ 15 h 591"/>
                <a:gd name="T30" fmla="*/ 1549 w 1549"/>
                <a:gd name="T31" fmla="*/ 11 h 591"/>
                <a:gd name="T32" fmla="*/ 1472 w 1549"/>
                <a:gd name="T33" fmla="*/ 19 h 591"/>
                <a:gd name="T34" fmla="*/ 1450 w 1549"/>
                <a:gd name="T35" fmla="*/ 19 h 591"/>
                <a:gd name="T36" fmla="*/ 1450 w 1549"/>
                <a:gd name="T37" fmla="*/ 19 h 591"/>
                <a:gd name="T38" fmla="*/ 1399 w 1549"/>
                <a:gd name="T39" fmla="*/ 11 h 591"/>
                <a:gd name="T40" fmla="*/ 1318 w 1549"/>
                <a:gd name="T41" fmla="*/ 11 h 591"/>
                <a:gd name="T42" fmla="*/ 1266 w 1549"/>
                <a:gd name="T43" fmla="*/ 19 h 591"/>
                <a:gd name="T44" fmla="*/ 1244 w 1549"/>
                <a:gd name="T45" fmla="*/ 19 h 591"/>
                <a:gd name="T46" fmla="*/ 1244 w 1549"/>
                <a:gd name="T47" fmla="*/ 19 h 591"/>
                <a:gd name="T48" fmla="*/ 1193 w 1549"/>
                <a:gd name="T49" fmla="*/ 11 h 591"/>
                <a:gd name="T50" fmla="*/ 1112 w 1549"/>
                <a:gd name="T51" fmla="*/ 11 h 591"/>
                <a:gd name="T52" fmla="*/ 1060 w 1549"/>
                <a:gd name="T53" fmla="*/ 19 h 591"/>
                <a:gd name="T54" fmla="*/ 1038 w 1549"/>
                <a:gd name="T55" fmla="*/ 19 h 591"/>
                <a:gd name="T56" fmla="*/ 1038 w 1549"/>
                <a:gd name="T57" fmla="*/ 19 h 591"/>
                <a:gd name="T58" fmla="*/ 987 w 1549"/>
                <a:gd name="T59" fmla="*/ 11 h 591"/>
                <a:gd name="T60" fmla="*/ 906 w 1549"/>
                <a:gd name="T61" fmla="*/ 11 h 591"/>
                <a:gd name="T62" fmla="*/ 854 w 1549"/>
                <a:gd name="T63" fmla="*/ 19 h 591"/>
                <a:gd name="T64" fmla="*/ 832 w 1549"/>
                <a:gd name="T65" fmla="*/ 19 h 591"/>
                <a:gd name="T66" fmla="*/ 832 w 1549"/>
                <a:gd name="T67" fmla="*/ 19 h 591"/>
                <a:gd name="T68" fmla="*/ 781 w 1549"/>
                <a:gd name="T69" fmla="*/ 11 h 591"/>
                <a:gd name="T70" fmla="*/ 700 w 1549"/>
                <a:gd name="T71" fmla="*/ 11 h 591"/>
                <a:gd name="T72" fmla="*/ 649 w 1549"/>
                <a:gd name="T73" fmla="*/ 19 h 591"/>
                <a:gd name="T74" fmla="*/ 627 w 1549"/>
                <a:gd name="T75" fmla="*/ 19 h 591"/>
                <a:gd name="T76" fmla="*/ 627 w 1549"/>
                <a:gd name="T77" fmla="*/ 19 h 591"/>
                <a:gd name="T78" fmla="*/ 575 w 1549"/>
                <a:gd name="T79" fmla="*/ 11 h 591"/>
                <a:gd name="T80" fmla="*/ 494 w 1549"/>
                <a:gd name="T81" fmla="*/ 11 h 591"/>
                <a:gd name="T82" fmla="*/ 443 w 1549"/>
                <a:gd name="T83" fmla="*/ 19 h 591"/>
                <a:gd name="T84" fmla="*/ 421 w 1549"/>
                <a:gd name="T85" fmla="*/ 19 h 591"/>
                <a:gd name="T86" fmla="*/ 421 w 1549"/>
                <a:gd name="T87" fmla="*/ 19 h 591"/>
                <a:gd name="T88" fmla="*/ 369 w 1549"/>
                <a:gd name="T89" fmla="*/ 11 h 591"/>
                <a:gd name="T90" fmla="*/ 288 w 1549"/>
                <a:gd name="T91" fmla="*/ 11 h 591"/>
                <a:gd name="T92" fmla="*/ 237 w 1549"/>
                <a:gd name="T93" fmla="*/ 19 h 591"/>
                <a:gd name="T94" fmla="*/ 215 w 1549"/>
                <a:gd name="T95" fmla="*/ 19 h 591"/>
                <a:gd name="T96" fmla="*/ 215 w 1549"/>
                <a:gd name="T97" fmla="*/ 19 h 591"/>
                <a:gd name="T98" fmla="*/ 163 w 1549"/>
                <a:gd name="T99" fmla="*/ 11 h 591"/>
                <a:gd name="T100" fmla="*/ 82 w 1549"/>
                <a:gd name="T101" fmla="*/ 11 h 591"/>
                <a:gd name="T102" fmla="*/ 31 w 1549"/>
                <a:gd name="T103" fmla="*/ 19 h 591"/>
                <a:gd name="T104" fmla="*/ 30 w 1549"/>
                <a:gd name="T105" fmla="*/ 3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591">
                  <a:moveTo>
                    <a:pt x="1547" y="591"/>
                  </a:moveTo>
                  <a:lnTo>
                    <a:pt x="1542" y="591"/>
                  </a:lnTo>
                  <a:lnTo>
                    <a:pt x="1542" y="560"/>
                  </a:lnTo>
                  <a:lnTo>
                    <a:pt x="1549" y="560"/>
                  </a:lnTo>
                  <a:lnTo>
                    <a:pt x="1549" y="587"/>
                  </a:lnTo>
                  <a:lnTo>
                    <a:pt x="1545" y="584"/>
                  </a:lnTo>
                  <a:lnTo>
                    <a:pt x="1547" y="584"/>
                  </a:lnTo>
                  <a:lnTo>
                    <a:pt x="1547" y="591"/>
                  </a:lnTo>
                  <a:close/>
                  <a:moveTo>
                    <a:pt x="1542" y="538"/>
                  </a:moveTo>
                  <a:lnTo>
                    <a:pt x="1542" y="508"/>
                  </a:lnTo>
                  <a:lnTo>
                    <a:pt x="1549" y="508"/>
                  </a:lnTo>
                  <a:lnTo>
                    <a:pt x="1549" y="538"/>
                  </a:lnTo>
                  <a:lnTo>
                    <a:pt x="1542" y="538"/>
                  </a:lnTo>
                  <a:close/>
                  <a:moveTo>
                    <a:pt x="1542" y="486"/>
                  </a:moveTo>
                  <a:lnTo>
                    <a:pt x="1542" y="457"/>
                  </a:lnTo>
                  <a:lnTo>
                    <a:pt x="1549" y="457"/>
                  </a:lnTo>
                  <a:lnTo>
                    <a:pt x="1549" y="486"/>
                  </a:lnTo>
                  <a:lnTo>
                    <a:pt x="1542" y="486"/>
                  </a:lnTo>
                  <a:close/>
                  <a:moveTo>
                    <a:pt x="1542" y="434"/>
                  </a:moveTo>
                  <a:lnTo>
                    <a:pt x="1542" y="405"/>
                  </a:lnTo>
                  <a:lnTo>
                    <a:pt x="1549" y="405"/>
                  </a:lnTo>
                  <a:lnTo>
                    <a:pt x="1549" y="434"/>
                  </a:lnTo>
                  <a:lnTo>
                    <a:pt x="1542" y="434"/>
                  </a:lnTo>
                  <a:close/>
                  <a:moveTo>
                    <a:pt x="1542" y="383"/>
                  </a:moveTo>
                  <a:lnTo>
                    <a:pt x="1542" y="353"/>
                  </a:lnTo>
                  <a:lnTo>
                    <a:pt x="1549" y="353"/>
                  </a:lnTo>
                  <a:lnTo>
                    <a:pt x="1549" y="383"/>
                  </a:lnTo>
                  <a:lnTo>
                    <a:pt x="1542" y="383"/>
                  </a:lnTo>
                  <a:close/>
                  <a:moveTo>
                    <a:pt x="1542" y="331"/>
                  </a:moveTo>
                  <a:lnTo>
                    <a:pt x="1542" y="302"/>
                  </a:lnTo>
                  <a:lnTo>
                    <a:pt x="1549" y="302"/>
                  </a:lnTo>
                  <a:lnTo>
                    <a:pt x="1549" y="331"/>
                  </a:lnTo>
                  <a:lnTo>
                    <a:pt x="1542" y="331"/>
                  </a:lnTo>
                  <a:close/>
                  <a:moveTo>
                    <a:pt x="1542" y="280"/>
                  </a:moveTo>
                  <a:lnTo>
                    <a:pt x="1542" y="251"/>
                  </a:lnTo>
                  <a:lnTo>
                    <a:pt x="1549" y="251"/>
                  </a:lnTo>
                  <a:lnTo>
                    <a:pt x="1549" y="280"/>
                  </a:lnTo>
                  <a:lnTo>
                    <a:pt x="1542" y="280"/>
                  </a:lnTo>
                  <a:close/>
                  <a:moveTo>
                    <a:pt x="1542" y="229"/>
                  </a:moveTo>
                  <a:lnTo>
                    <a:pt x="1542" y="199"/>
                  </a:lnTo>
                  <a:lnTo>
                    <a:pt x="1549" y="199"/>
                  </a:lnTo>
                  <a:lnTo>
                    <a:pt x="1549" y="229"/>
                  </a:lnTo>
                  <a:lnTo>
                    <a:pt x="1542" y="229"/>
                  </a:lnTo>
                  <a:close/>
                  <a:moveTo>
                    <a:pt x="1542" y="177"/>
                  </a:moveTo>
                  <a:lnTo>
                    <a:pt x="1542" y="148"/>
                  </a:lnTo>
                  <a:lnTo>
                    <a:pt x="1549" y="148"/>
                  </a:lnTo>
                  <a:lnTo>
                    <a:pt x="1549" y="177"/>
                  </a:lnTo>
                  <a:lnTo>
                    <a:pt x="1542" y="177"/>
                  </a:lnTo>
                  <a:close/>
                  <a:moveTo>
                    <a:pt x="1542" y="126"/>
                  </a:moveTo>
                  <a:lnTo>
                    <a:pt x="1542" y="96"/>
                  </a:lnTo>
                  <a:lnTo>
                    <a:pt x="1549" y="96"/>
                  </a:lnTo>
                  <a:lnTo>
                    <a:pt x="1549" y="126"/>
                  </a:lnTo>
                  <a:lnTo>
                    <a:pt x="1542" y="126"/>
                  </a:lnTo>
                  <a:close/>
                  <a:moveTo>
                    <a:pt x="1542" y="74"/>
                  </a:moveTo>
                  <a:lnTo>
                    <a:pt x="1542" y="45"/>
                  </a:lnTo>
                  <a:lnTo>
                    <a:pt x="1549" y="45"/>
                  </a:lnTo>
                  <a:lnTo>
                    <a:pt x="1549" y="74"/>
                  </a:lnTo>
                  <a:lnTo>
                    <a:pt x="1542" y="74"/>
                  </a:lnTo>
                  <a:close/>
                  <a:moveTo>
                    <a:pt x="1542" y="23"/>
                  </a:moveTo>
                  <a:lnTo>
                    <a:pt x="1542" y="15"/>
                  </a:lnTo>
                  <a:lnTo>
                    <a:pt x="1545" y="19"/>
                  </a:lnTo>
                  <a:lnTo>
                    <a:pt x="1523" y="19"/>
                  </a:lnTo>
                  <a:lnTo>
                    <a:pt x="1523" y="11"/>
                  </a:lnTo>
                  <a:lnTo>
                    <a:pt x="1549" y="11"/>
                  </a:lnTo>
                  <a:lnTo>
                    <a:pt x="1549" y="23"/>
                  </a:lnTo>
                  <a:lnTo>
                    <a:pt x="1542" y="23"/>
                  </a:lnTo>
                  <a:close/>
                  <a:moveTo>
                    <a:pt x="1501" y="19"/>
                  </a:moveTo>
                  <a:lnTo>
                    <a:pt x="1472" y="19"/>
                  </a:lnTo>
                  <a:lnTo>
                    <a:pt x="1472" y="11"/>
                  </a:lnTo>
                  <a:lnTo>
                    <a:pt x="1501" y="11"/>
                  </a:lnTo>
                  <a:lnTo>
                    <a:pt x="1501" y="19"/>
                  </a:lnTo>
                  <a:close/>
                  <a:moveTo>
                    <a:pt x="1450" y="19"/>
                  </a:moveTo>
                  <a:lnTo>
                    <a:pt x="1421" y="19"/>
                  </a:lnTo>
                  <a:lnTo>
                    <a:pt x="1421" y="11"/>
                  </a:lnTo>
                  <a:lnTo>
                    <a:pt x="1450" y="11"/>
                  </a:lnTo>
                  <a:lnTo>
                    <a:pt x="1450" y="19"/>
                  </a:lnTo>
                  <a:close/>
                  <a:moveTo>
                    <a:pt x="1399" y="19"/>
                  </a:moveTo>
                  <a:lnTo>
                    <a:pt x="1369" y="19"/>
                  </a:lnTo>
                  <a:lnTo>
                    <a:pt x="1369" y="11"/>
                  </a:lnTo>
                  <a:lnTo>
                    <a:pt x="1399" y="11"/>
                  </a:lnTo>
                  <a:lnTo>
                    <a:pt x="1399" y="19"/>
                  </a:lnTo>
                  <a:close/>
                  <a:moveTo>
                    <a:pt x="1347" y="19"/>
                  </a:moveTo>
                  <a:lnTo>
                    <a:pt x="1318" y="19"/>
                  </a:lnTo>
                  <a:lnTo>
                    <a:pt x="1318" y="11"/>
                  </a:lnTo>
                  <a:lnTo>
                    <a:pt x="1347" y="11"/>
                  </a:lnTo>
                  <a:lnTo>
                    <a:pt x="1347" y="19"/>
                  </a:lnTo>
                  <a:close/>
                  <a:moveTo>
                    <a:pt x="1296" y="19"/>
                  </a:moveTo>
                  <a:lnTo>
                    <a:pt x="1266" y="19"/>
                  </a:lnTo>
                  <a:lnTo>
                    <a:pt x="1266" y="11"/>
                  </a:lnTo>
                  <a:lnTo>
                    <a:pt x="1296" y="11"/>
                  </a:lnTo>
                  <a:lnTo>
                    <a:pt x="1296" y="19"/>
                  </a:lnTo>
                  <a:close/>
                  <a:moveTo>
                    <a:pt x="1244" y="19"/>
                  </a:moveTo>
                  <a:lnTo>
                    <a:pt x="1215" y="19"/>
                  </a:lnTo>
                  <a:lnTo>
                    <a:pt x="1215" y="11"/>
                  </a:lnTo>
                  <a:lnTo>
                    <a:pt x="1244" y="11"/>
                  </a:lnTo>
                  <a:lnTo>
                    <a:pt x="1244" y="19"/>
                  </a:lnTo>
                  <a:close/>
                  <a:moveTo>
                    <a:pt x="1193" y="19"/>
                  </a:moveTo>
                  <a:lnTo>
                    <a:pt x="1163" y="19"/>
                  </a:lnTo>
                  <a:lnTo>
                    <a:pt x="1163" y="11"/>
                  </a:lnTo>
                  <a:lnTo>
                    <a:pt x="1193" y="11"/>
                  </a:lnTo>
                  <a:lnTo>
                    <a:pt x="1193" y="19"/>
                  </a:lnTo>
                  <a:close/>
                  <a:moveTo>
                    <a:pt x="1141" y="19"/>
                  </a:moveTo>
                  <a:lnTo>
                    <a:pt x="1112" y="19"/>
                  </a:lnTo>
                  <a:lnTo>
                    <a:pt x="1112" y="11"/>
                  </a:lnTo>
                  <a:lnTo>
                    <a:pt x="1141" y="11"/>
                  </a:lnTo>
                  <a:lnTo>
                    <a:pt x="1141" y="19"/>
                  </a:lnTo>
                  <a:close/>
                  <a:moveTo>
                    <a:pt x="1090" y="19"/>
                  </a:moveTo>
                  <a:lnTo>
                    <a:pt x="1060" y="19"/>
                  </a:lnTo>
                  <a:lnTo>
                    <a:pt x="1060" y="11"/>
                  </a:lnTo>
                  <a:lnTo>
                    <a:pt x="1090" y="11"/>
                  </a:lnTo>
                  <a:lnTo>
                    <a:pt x="1090" y="19"/>
                  </a:lnTo>
                  <a:close/>
                  <a:moveTo>
                    <a:pt x="1038" y="19"/>
                  </a:moveTo>
                  <a:lnTo>
                    <a:pt x="1009" y="19"/>
                  </a:lnTo>
                  <a:lnTo>
                    <a:pt x="1009" y="11"/>
                  </a:lnTo>
                  <a:lnTo>
                    <a:pt x="1038" y="11"/>
                  </a:lnTo>
                  <a:lnTo>
                    <a:pt x="1038" y="19"/>
                  </a:lnTo>
                  <a:close/>
                  <a:moveTo>
                    <a:pt x="987" y="19"/>
                  </a:moveTo>
                  <a:lnTo>
                    <a:pt x="957" y="19"/>
                  </a:lnTo>
                  <a:lnTo>
                    <a:pt x="957" y="11"/>
                  </a:lnTo>
                  <a:lnTo>
                    <a:pt x="987" y="11"/>
                  </a:lnTo>
                  <a:lnTo>
                    <a:pt x="987" y="19"/>
                  </a:lnTo>
                  <a:close/>
                  <a:moveTo>
                    <a:pt x="935" y="19"/>
                  </a:moveTo>
                  <a:lnTo>
                    <a:pt x="906" y="19"/>
                  </a:lnTo>
                  <a:lnTo>
                    <a:pt x="906" y="11"/>
                  </a:lnTo>
                  <a:lnTo>
                    <a:pt x="935" y="11"/>
                  </a:lnTo>
                  <a:lnTo>
                    <a:pt x="935" y="19"/>
                  </a:lnTo>
                  <a:close/>
                  <a:moveTo>
                    <a:pt x="884" y="19"/>
                  </a:moveTo>
                  <a:lnTo>
                    <a:pt x="854" y="19"/>
                  </a:lnTo>
                  <a:lnTo>
                    <a:pt x="854" y="11"/>
                  </a:lnTo>
                  <a:lnTo>
                    <a:pt x="884" y="11"/>
                  </a:lnTo>
                  <a:lnTo>
                    <a:pt x="884" y="19"/>
                  </a:lnTo>
                  <a:close/>
                  <a:moveTo>
                    <a:pt x="832" y="19"/>
                  </a:moveTo>
                  <a:lnTo>
                    <a:pt x="803" y="19"/>
                  </a:lnTo>
                  <a:lnTo>
                    <a:pt x="803" y="11"/>
                  </a:lnTo>
                  <a:lnTo>
                    <a:pt x="832" y="11"/>
                  </a:lnTo>
                  <a:lnTo>
                    <a:pt x="832" y="19"/>
                  </a:lnTo>
                  <a:close/>
                  <a:moveTo>
                    <a:pt x="781" y="19"/>
                  </a:moveTo>
                  <a:lnTo>
                    <a:pt x="751" y="19"/>
                  </a:lnTo>
                  <a:lnTo>
                    <a:pt x="751" y="11"/>
                  </a:lnTo>
                  <a:lnTo>
                    <a:pt x="781" y="11"/>
                  </a:lnTo>
                  <a:lnTo>
                    <a:pt x="781" y="19"/>
                  </a:lnTo>
                  <a:close/>
                  <a:moveTo>
                    <a:pt x="729" y="19"/>
                  </a:moveTo>
                  <a:lnTo>
                    <a:pt x="700" y="19"/>
                  </a:lnTo>
                  <a:lnTo>
                    <a:pt x="700" y="11"/>
                  </a:lnTo>
                  <a:lnTo>
                    <a:pt x="729" y="11"/>
                  </a:lnTo>
                  <a:lnTo>
                    <a:pt x="729" y="19"/>
                  </a:lnTo>
                  <a:close/>
                  <a:moveTo>
                    <a:pt x="678" y="19"/>
                  </a:moveTo>
                  <a:lnTo>
                    <a:pt x="649" y="19"/>
                  </a:lnTo>
                  <a:lnTo>
                    <a:pt x="649" y="11"/>
                  </a:lnTo>
                  <a:lnTo>
                    <a:pt x="678" y="11"/>
                  </a:lnTo>
                  <a:lnTo>
                    <a:pt x="678" y="19"/>
                  </a:lnTo>
                  <a:close/>
                  <a:moveTo>
                    <a:pt x="627" y="19"/>
                  </a:moveTo>
                  <a:lnTo>
                    <a:pt x="597" y="19"/>
                  </a:lnTo>
                  <a:lnTo>
                    <a:pt x="597" y="11"/>
                  </a:lnTo>
                  <a:lnTo>
                    <a:pt x="627" y="11"/>
                  </a:lnTo>
                  <a:lnTo>
                    <a:pt x="627" y="19"/>
                  </a:lnTo>
                  <a:close/>
                  <a:moveTo>
                    <a:pt x="575" y="19"/>
                  </a:moveTo>
                  <a:lnTo>
                    <a:pt x="546" y="19"/>
                  </a:lnTo>
                  <a:lnTo>
                    <a:pt x="546" y="11"/>
                  </a:lnTo>
                  <a:lnTo>
                    <a:pt x="575" y="11"/>
                  </a:lnTo>
                  <a:lnTo>
                    <a:pt x="575" y="19"/>
                  </a:lnTo>
                  <a:close/>
                  <a:moveTo>
                    <a:pt x="524" y="19"/>
                  </a:moveTo>
                  <a:lnTo>
                    <a:pt x="494" y="19"/>
                  </a:lnTo>
                  <a:lnTo>
                    <a:pt x="494" y="11"/>
                  </a:lnTo>
                  <a:lnTo>
                    <a:pt x="524" y="11"/>
                  </a:lnTo>
                  <a:lnTo>
                    <a:pt x="524" y="19"/>
                  </a:lnTo>
                  <a:close/>
                  <a:moveTo>
                    <a:pt x="472" y="19"/>
                  </a:moveTo>
                  <a:lnTo>
                    <a:pt x="443" y="19"/>
                  </a:lnTo>
                  <a:lnTo>
                    <a:pt x="443" y="11"/>
                  </a:lnTo>
                  <a:lnTo>
                    <a:pt x="472" y="11"/>
                  </a:lnTo>
                  <a:lnTo>
                    <a:pt x="472" y="19"/>
                  </a:lnTo>
                  <a:close/>
                  <a:moveTo>
                    <a:pt x="421" y="19"/>
                  </a:moveTo>
                  <a:lnTo>
                    <a:pt x="391" y="19"/>
                  </a:lnTo>
                  <a:lnTo>
                    <a:pt x="391" y="11"/>
                  </a:lnTo>
                  <a:lnTo>
                    <a:pt x="421" y="11"/>
                  </a:lnTo>
                  <a:lnTo>
                    <a:pt x="421" y="19"/>
                  </a:lnTo>
                  <a:close/>
                  <a:moveTo>
                    <a:pt x="369" y="19"/>
                  </a:moveTo>
                  <a:lnTo>
                    <a:pt x="340" y="19"/>
                  </a:lnTo>
                  <a:lnTo>
                    <a:pt x="340" y="11"/>
                  </a:lnTo>
                  <a:lnTo>
                    <a:pt x="369" y="11"/>
                  </a:lnTo>
                  <a:lnTo>
                    <a:pt x="369" y="19"/>
                  </a:lnTo>
                  <a:close/>
                  <a:moveTo>
                    <a:pt x="318" y="19"/>
                  </a:moveTo>
                  <a:lnTo>
                    <a:pt x="288" y="19"/>
                  </a:lnTo>
                  <a:lnTo>
                    <a:pt x="288" y="11"/>
                  </a:lnTo>
                  <a:lnTo>
                    <a:pt x="318" y="11"/>
                  </a:lnTo>
                  <a:lnTo>
                    <a:pt x="318" y="19"/>
                  </a:lnTo>
                  <a:close/>
                  <a:moveTo>
                    <a:pt x="266" y="19"/>
                  </a:moveTo>
                  <a:lnTo>
                    <a:pt x="237" y="19"/>
                  </a:lnTo>
                  <a:lnTo>
                    <a:pt x="237" y="11"/>
                  </a:lnTo>
                  <a:lnTo>
                    <a:pt x="266" y="11"/>
                  </a:lnTo>
                  <a:lnTo>
                    <a:pt x="266" y="19"/>
                  </a:lnTo>
                  <a:close/>
                  <a:moveTo>
                    <a:pt x="215" y="19"/>
                  </a:moveTo>
                  <a:lnTo>
                    <a:pt x="185" y="19"/>
                  </a:lnTo>
                  <a:lnTo>
                    <a:pt x="185" y="11"/>
                  </a:lnTo>
                  <a:lnTo>
                    <a:pt x="215" y="11"/>
                  </a:lnTo>
                  <a:lnTo>
                    <a:pt x="215" y="19"/>
                  </a:lnTo>
                  <a:close/>
                  <a:moveTo>
                    <a:pt x="163" y="19"/>
                  </a:moveTo>
                  <a:lnTo>
                    <a:pt x="134" y="19"/>
                  </a:lnTo>
                  <a:lnTo>
                    <a:pt x="134" y="11"/>
                  </a:lnTo>
                  <a:lnTo>
                    <a:pt x="163" y="11"/>
                  </a:lnTo>
                  <a:lnTo>
                    <a:pt x="163" y="19"/>
                  </a:lnTo>
                  <a:close/>
                  <a:moveTo>
                    <a:pt x="112" y="19"/>
                  </a:moveTo>
                  <a:lnTo>
                    <a:pt x="82" y="19"/>
                  </a:lnTo>
                  <a:lnTo>
                    <a:pt x="82" y="11"/>
                  </a:lnTo>
                  <a:lnTo>
                    <a:pt x="112" y="11"/>
                  </a:lnTo>
                  <a:lnTo>
                    <a:pt x="112" y="19"/>
                  </a:lnTo>
                  <a:close/>
                  <a:moveTo>
                    <a:pt x="60" y="19"/>
                  </a:moveTo>
                  <a:lnTo>
                    <a:pt x="31" y="19"/>
                  </a:lnTo>
                  <a:lnTo>
                    <a:pt x="31" y="11"/>
                  </a:lnTo>
                  <a:lnTo>
                    <a:pt x="60" y="11"/>
                  </a:lnTo>
                  <a:lnTo>
                    <a:pt x="60" y="19"/>
                  </a:lnTo>
                  <a:close/>
                  <a:moveTo>
                    <a:pt x="30" y="30"/>
                  </a:moveTo>
                  <a:lnTo>
                    <a:pt x="0" y="15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B050"/>
            </a:solidFill>
            <a:ln w="0" cap="flat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84">
              <a:extLst>
                <a:ext uri="{FF2B5EF4-FFF2-40B4-BE49-F238E27FC236}">
                  <a16:creationId xmlns:a16="http://schemas.microsoft.com/office/drawing/2014/main" id="{33851507-8777-4359-A4E0-FBE5E678B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1424" y="3599201"/>
              <a:ext cx="433388" cy="46038"/>
            </a:xfrm>
            <a:custGeom>
              <a:avLst/>
              <a:gdLst>
                <a:gd name="T0" fmla="*/ 273 w 273"/>
                <a:gd name="T1" fmla="*/ 11 h 29"/>
                <a:gd name="T2" fmla="*/ 243 w 273"/>
                <a:gd name="T3" fmla="*/ 11 h 29"/>
                <a:gd name="T4" fmla="*/ 243 w 273"/>
                <a:gd name="T5" fmla="*/ 18 h 29"/>
                <a:gd name="T6" fmla="*/ 273 w 273"/>
                <a:gd name="T7" fmla="*/ 18 h 29"/>
                <a:gd name="T8" fmla="*/ 273 w 273"/>
                <a:gd name="T9" fmla="*/ 11 h 29"/>
                <a:gd name="T10" fmla="*/ 221 w 273"/>
                <a:gd name="T11" fmla="*/ 11 h 29"/>
                <a:gd name="T12" fmla="*/ 192 w 273"/>
                <a:gd name="T13" fmla="*/ 11 h 29"/>
                <a:gd name="T14" fmla="*/ 192 w 273"/>
                <a:gd name="T15" fmla="*/ 18 h 29"/>
                <a:gd name="T16" fmla="*/ 221 w 273"/>
                <a:gd name="T17" fmla="*/ 18 h 29"/>
                <a:gd name="T18" fmla="*/ 221 w 273"/>
                <a:gd name="T19" fmla="*/ 11 h 29"/>
                <a:gd name="T20" fmla="*/ 170 w 273"/>
                <a:gd name="T21" fmla="*/ 11 h 29"/>
                <a:gd name="T22" fmla="*/ 140 w 273"/>
                <a:gd name="T23" fmla="*/ 11 h 29"/>
                <a:gd name="T24" fmla="*/ 140 w 273"/>
                <a:gd name="T25" fmla="*/ 18 h 29"/>
                <a:gd name="T26" fmla="*/ 170 w 273"/>
                <a:gd name="T27" fmla="*/ 18 h 29"/>
                <a:gd name="T28" fmla="*/ 170 w 273"/>
                <a:gd name="T29" fmla="*/ 11 h 29"/>
                <a:gd name="T30" fmla="*/ 118 w 273"/>
                <a:gd name="T31" fmla="*/ 11 h 29"/>
                <a:gd name="T32" fmla="*/ 89 w 273"/>
                <a:gd name="T33" fmla="*/ 11 h 29"/>
                <a:gd name="T34" fmla="*/ 89 w 273"/>
                <a:gd name="T35" fmla="*/ 18 h 29"/>
                <a:gd name="T36" fmla="*/ 118 w 273"/>
                <a:gd name="T37" fmla="*/ 18 h 29"/>
                <a:gd name="T38" fmla="*/ 118 w 273"/>
                <a:gd name="T39" fmla="*/ 11 h 29"/>
                <a:gd name="T40" fmla="*/ 67 w 273"/>
                <a:gd name="T41" fmla="*/ 11 h 29"/>
                <a:gd name="T42" fmla="*/ 37 w 273"/>
                <a:gd name="T43" fmla="*/ 11 h 29"/>
                <a:gd name="T44" fmla="*/ 37 w 273"/>
                <a:gd name="T45" fmla="*/ 18 h 29"/>
                <a:gd name="T46" fmla="*/ 67 w 273"/>
                <a:gd name="T47" fmla="*/ 18 h 29"/>
                <a:gd name="T48" fmla="*/ 67 w 273"/>
                <a:gd name="T49" fmla="*/ 11 h 29"/>
                <a:gd name="T50" fmla="*/ 30 w 273"/>
                <a:gd name="T51" fmla="*/ 0 h 29"/>
                <a:gd name="T52" fmla="*/ 0 w 273"/>
                <a:gd name="T53" fmla="*/ 15 h 29"/>
                <a:gd name="T54" fmla="*/ 30 w 273"/>
                <a:gd name="T55" fmla="*/ 29 h 29"/>
                <a:gd name="T56" fmla="*/ 30 w 273"/>
                <a:gd name="T5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29">
                  <a:moveTo>
                    <a:pt x="273" y="11"/>
                  </a:moveTo>
                  <a:lnTo>
                    <a:pt x="243" y="11"/>
                  </a:lnTo>
                  <a:lnTo>
                    <a:pt x="243" y="18"/>
                  </a:lnTo>
                  <a:lnTo>
                    <a:pt x="273" y="18"/>
                  </a:lnTo>
                  <a:lnTo>
                    <a:pt x="273" y="11"/>
                  </a:lnTo>
                  <a:close/>
                  <a:moveTo>
                    <a:pt x="221" y="11"/>
                  </a:moveTo>
                  <a:lnTo>
                    <a:pt x="192" y="11"/>
                  </a:lnTo>
                  <a:lnTo>
                    <a:pt x="192" y="18"/>
                  </a:lnTo>
                  <a:lnTo>
                    <a:pt x="221" y="18"/>
                  </a:lnTo>
                  <a:lnTo>
                    <a:pt x="221" y="11"/>
                  </a:lnTo>
                  <a:close/>
                  <a:moveTo>
                    <a:pt x="170" y="11"/>
                  </a:moveTo>
                  <a:lnTo>
                    <a:pt x="140" y="11"/>
                  </a:lnTo>
                  <a:lnTo>
                    <a:pt x="140" y="18"/>
                  </a:lnTo>
                  <a:lnTo>
                    <a:pt x="170" y="18"/>
                  </a:lnTo>
                  <a:lnTo>
                    <a:pt x="170" y="11"/>
                  </a:lnTo>
                  <a:close/>
                  <a:moveTo>
                    <a:pt x="118" y="11"/>
                  </a:moveTo>
                  <a:lnTo>
                    <a:pt x="89" y="11"/>
                  </a:lnTo>
                  <a:lnTo>
                    <a:pt x="89" y="18"/>
                  </a:lnTo>
                  <a:lnTo>
                    <a:pt x="118" y="18"/>
                  </a:lnTo>
                  <a:lnTo>
                    <a:pt x="118" y="11"/>
                  </a:lnTo>
                  <a:close/>
                  <a:moveTo>
                    <a:pt x="67" y="11"/>
                  </a:moveTo>
                  <a:lnTo>
                    <a:pt x="37" y="11"/>
                  </a:lnTo>
                  <a:lnTo>
                    <a:pt x="37" y="18"/>
                  </a:lnTo>
                  <a:lnTo>
                    <a:pt x="67" y="18"/>
                  </a:lnTo>
                  <a:lnTo>
                    <a:pt x="67" y="11"/>
                  </a:lnTo>
                  <a:close/>
                  <a:moveTo>
                    <a:pt x="30" y="0"/>
                  </a:moveTo>
                  <a:lnTo>
                    <a:pt x="0" y="15"/>
                  </a:lnTo>
                  <a:lnTo>
                    <a:pt x="30" y="2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 w="0" cap="flat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85">
              <a:extLst>
                <a:ext uri="{FF2B5EF4-FFF2-40B4-BE49-F238E27FC236}">
                  <a16:creationId xmlns:a16="http://schemas.microsoft.com/office/drawing/2014/main" id="{537ADE0A-2235-4C7B-AEF5-FFFC4D05D0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0624" y="1233826"/>
              <a:ext cx="433388" cy="47625"/>
            </a:xfrm>
            <a:custGeom>
              <a:avLst/>
              <a:gdLst>
                <a:gd name="T0" fmla="*/ 273 w 273"/>
                <a:gd name="T1" fmla="*/ 11 h 30"/>
                <a:gd name="T2" fmla="*/ 244 w 273"/>
                <a:gd name="T3" fmla="*/ 11 h 30"/>
                <a:gd name="T4" fmla="*/ 244 w 273"/>
                <a:gd name="T5" fmla="*/ 19 h 30"/>
                <a:gd name="T6" fmla="*/ 273 w 273"/>
                <a:gd name="T7" fmla="*/ 19 h 30"/>
                <a:gd name="T8" fmla="*/ 273 w 273"/>
                <a:gd name="T9" fmla="*/ 11 h 30"/>
                <a:gd name="T10" fmla="*/ 222 w 273"/>
                <a:gd name="T11" fmla="*/ 11 h 30"/>
                <a:gd name="T12" fmla="*/ 192 w 273"/>
                <a:gd name="T13" fmla="*/ 11 h 30"/>
                <a:gd name="T14" fmla="*/ 192 w 273"/>
                <a:gd name="T15" fmla="*/ 19 h 30"/>
                <a:gd name="T16" fmla="*/ 222 w 273"/>
                <a:gd name="T17" fmla="*/ 19 h 30"/>
                <a:gd name="T18" fmla="*/ 222 w 273"/>
                <a:gd name="T19" fmla="*/ 11 h 30"/>
                <a:gd name="T20" fmla="*/ 170 w 273"/>
                <a:gd name="T21" fmla="*/ 11 h 30"/>
                <a:gd name="T22" fmla="*/ 141 w 273"/>
                <a:gd name="T23" fmla="*/ 11 h 30"/>
                <a:gd name="T24" fmla="*/ 141 w 273"/>
                <a:gd name="T25" fmla="*/ 19 h 30"/>
                <a:gd name="T26" fmla="*/ 170 w 273"/>
                <a:gd name="T27" fmla="*/ 19 h 30"/>
                <a:gd name="T28" fmla="*/ 170 w 273"/>
                <a:gd name="T29" fmla="*/ 11 h 30"/>
                <a:gd name="T30" fmla="*/ 119 w 273"/>
                <a:gd name="T31" fmla="*/ 11 h 30"/>
                <a:gd name="T32" fmla="*/ 89 w 273"/>
                <a:gd name="T33" fmla="*/ 11 h 30"/>
                <a:gd name="T34" fmla="*/ 89 w 273"/>
                <a:gd name="T35" fmla="*/ 19 h 30"/>
                <a:gd name="T36" fmla="*/ 119 w 273"/>
                <a:gd name="T37" fmla="*/ 19 h 30"/>
                <a:gd name="T38" fmla="*/ 119 w 273"/>
                <a:gd name="T39" fmla="*/ 11 h 30"/>
                <a:gd name="T40" fmla="*/ 67 w 273"/>
                <a:gd name="T41" fmla="*/ 11 h 30"/>
                <a:gd name="T42" fmla="*/ 38 w 273"/>
                <a:gd name="T43" fmla="*/ 11 h 30"/>
                <a:gd name="T44" fmla="*/ 38 w 273"/>
                <a:gd name="T45" fmla="*/ 19 h 30"/>
                <a:gd name="T46" fmla="*/ 67 w 273"/>
                <a:gd name="T47" fmla="*/ 19 h 30"/>
                <a:gd name="T48" fmla="*/ 67 w 273"/>
                <a:gd name="T49" fmla="*/ 11 h 30"/>
                <a:gd name="T50" fmla="*/ 30 w 273"/>
                <a:gd name="T51" fmla="*/ 0 h 30"/>
                <a:gd name="T52" fmla="*/ 0 w 273"/>
                <a:gd name="T53" fmla="*/ 15 h 30"/>
                <a:gd name="T54" fmla="*/ 30 w 273"/>
                <a:gd name="T55" fmla="*/ 30 h 30"/>
                <a:gd name="T56" fmla="*/ 30 w 273"/>
                <a:gd name="T5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30">
                  <a:moveTo>
                    <a:pt x="273" y="11"/>
                  </a:moveTo>
                  <a:lnTo>
                    <a:pt x="244" y="11"/>
                  </a:lnTo>
                  <a:lnTo>
                    <a:pt x="244" y="19"/>
                  </a:lnTo>
                  <a:lnTo>
                    <a:pt x="273" y="19"/>
                  </a:lnTo>
                  <a:lnTo>
                    <a:pt x="273" y="11"/>
                  </a:lnTo>
                  <a:close/>
                  <a:moveTo>
                    <a:pt x="222" y="11"/>
                  </a:moveTo>
                  <a:lnTo>
                    <a:pt x="192" y="11"/>
                  </a:lnTo>
                  <a:lnTo>
                    <a:pt x="192" y="19"/>
                  </a:lnTo>
                  <a:lnTo>
                    <a:pt x="222" y="19"/>
                  </a:lnTo>
                  <a:lnTo>
                    <a:pt x="222" y="11"/>
                  </a:lnTo>
                  <a:close/>
                  <a:moveTo>
                    <a:pt x="170" y="11"/>
                  </a:moveTo>
                  <a:lnTo>
                    <a:pt x="141" y="11"/>
                  </a:lnTo>
                  <a:lnTo>
                    <a:pt x="141" y="19"/>
                  </a:lnTo>
                  <a:lnTo>
                    <a:pt x="170" y="19"/>
                  </a:lnTo>
                  <a:lnTo>
                    <a:pt x="170" y="11"/>
                  </a:lnTo>
                  <a:close/>
                  <a:moveTo>
                    <a:pt x="119" y="11"/>
                  </a:moveTo>
                  <a:lnTo>
                    <a:pt x="89" y="11"/>
                  </a:lnTo>
                  <a:lnTo>
                    <a:pt x="89" y="19"/>
                  </a:lnTo>
                  <a:lnTo>
                    <a:pt x="119" y="19"/>
                  </a:lnTo>
                  <a:lnTo>
                    <a:pt x="119" y="11"/>
                  </a:lnTo>
                  <a:close/>
                  <a:moveTo>
                    <a:pt x="67" y="11"/>
                  </a:moveTo>
                  <a:lnTo>
                    <a:pt x="38" y="11"/>
                  </a:lnTo>
                  <a:lnTo>
                    <a:pt x="38" y="19"/>
                  </a:lnTo>
                  <a:lnTo>
                    <a:pt x="67" y="19"/>
                  </a:lnTo>
                  <a:lnTo>
                    <a:pt x="67" y="11"/>
                  </a:lnTo>
                  <a:close/>
                  <a:moveTo>
                    <a:pt x="30" y="0"/>
                  </a:moveTo>
                  <a:lnTo>
                    <a:pt x="0" y="15"/>
                  </a:lnTo>
                  <a:lnTo>
                    <a:pt x="3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B050"/>
            </a:solidFill>
            <a:ln w="0" cap="flat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Line 86">
              <a:extLst>
                <a:ext uri="{FF2B5EF4-FFF2-40B4-BE49-F238E27FC236}">
                  <a16:creationId xmlns:a16="http://schemas.microsoft.com/office/drawing/2014/main" id="{952ED859-BF92-4E47-B0B7-1D09EDF63B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3709" y="3843338"/>
              <a:ext cx="3175" cy="228600"/>
            </a:xfrm>
            <a:prstGeom prst="line">
              <a:avLst/>
            </a:prstGeom>
            <a:noFill/>
            <a:ln w="4763" cap="flat">
              <a:solidFill>
                <a:srgbClr val="AFAB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87">
              <a:extLst>
                <a:ext uri="{FF2B5EF4-FFF2-40B4-BE49-F238E27FC236}">
                  <a16:creationId xmlns:a16="http://schemas.microsoft.com/office/drawing/2014/main" id="{F23A7EC5-9BBE-46CD-8293-CEAF0CC0CE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6406" y="3898127"/>
              <a:ext cx="6901138" cy="74136"/>
            </a:xfrm>
            <a:custGeom>
              <a:avLst/>
              <a:gdLst>
                <a:gd name="T0" fmla="*/ 74 w 4541"/>
                <a:gd name="T1" fmla="*/ 41 h 58"/>
                <a:gd name="T2" fmla="*/ 166 w 4541"/>
                <a:gd name="T3" fmla="*/ 41 h 58"/>
                <a:gd name="T4" fmla="*/ 243 w 4541"/>
                <a:gd name="T5" fmla="*/ 44 h 58"/>
                <a:gd name="T6" fmla="*/ 305 w 4541"/>
                <a:gd name="T7" fmla="*/ 43 h 58"/>
                <a:gd name="T8" fmla="*/ 357 w 4541"/>
                <a:gd name="T9" fmla="*/ 43 h 58"/>
                <a:gd name="T10" fmla="*/ 434 w 4541"/>
                <a:gd name="T11" fmla="*/ 39 h 58"/>
                <a:gd name="T12" fmla="*/ 526 w 4541"/>
                <a:gd name="T13" fmla="*/ 38 h 58"/>
                <a:gd name="T14" fmla="*/ 603 w 4541"/>
                <a:gd name="T15" fmla="*/ 41 h 58"/>
                <a:gd name="T16" fmla="*/ 666 w 4541"/>
                <a:gd name="T17" fmla="*/ 41 h 58"/>
                <a:gd name="T18" fmla="*/ 717 w 4541"/>
                <a:gd name="T19" fmla="*/ 41 h 58"/>
                <a:gd name="T20" fmla="*/ 794 w 4541"/>
                <a:gd name="T21" fmla="*/ 37 h 58"/>
                <a:gd name="T22" fmla="*/ 886 w 4541"/>
                <a:gd name="T23" fmla="*/ 36 h 58"/>
                <a:gd name="T24" fmla="*/ 963 w 4541"/>
                <a:gd name="T25" fmla="*/ 39 h 58"/>
                <a:gd name="T26" fmla="*/ 1026 w 4541"/>
                <a:gd name="T27" fmla="*/ 39 h 58"/>
                <a:gd name="T28" fmla="*/ 1077 w 4541"/>
                <a:gd name="T29" fmla="*/ 38 h 58"/>
                <a:gd name="T30" fmla="*/ 1154 w 4541"/>
                <a:gd name="T31" fmla="*/ 34 h 58"/>
                <a:gd name="T32" fmla="*/ 1246 w 4541"/>
                <a:gd name="T33" fmla="*/ 33 h 58"/>
                <a:gd name="T34" fmla="*/ 1324 w 4541"/>
                <a:gd name="T35" fmla="*/ 37 h 58"/>
                <a:gd name="T36" fmla="*/ 1386 w 4541"/>
                <a:gd name="T37" fmla="*/ 36 h 58"/>
                <a:gd name="T38" fmla="*/ 1438 w 4541"/>
                <a:gd name="T39" fmla="*/ 36 h 58"/>
                <a:gd name="T40" fmla="*/ 1515 w 4541"/>
                <a:gd name="T41" fmla="*/ 32 h 58"/>
                <a:gd name="T42" fmla="*/ 1607 w 4541"/>
                <a:gd name="T43" fmla="*/ 31 h 58"/>
                <a:gd name="T44" fmla="*/ 1684 w 4541"/>
                <a:gd name="T45" fmla="*/ 34 h 58"/>
                <a:gd name="T46" fmla="*/ 1747 w 4541"/>
                <a:gd name="T47" fmla="*/ 34 h 58"/>
                <a:gd name="T48" fmla="*/ 1798 w 4541"/>
                <a:gd name="T49" fmla="*/ 34 h 58"/>
                <a:gd name="T50" fmla="*/ 1875 w 4541"/>
                <a:gd name="T51" fmla="*/ 30 h 58"/>
                <a:gd name="T52" fmla="*/ 1967 w 4541"/>
                <a:gd name="T53" fmla="*/ 29 h 58"/>
                <a:gd name="T54" fmla="*/ 2044 w 4541"/>
                <a:gd name="T55" fmla="*/ 32 h 58"/>
                <a:gd name="T56" fmla="*/ 2107 w 4541"/>
                <a:gd name="T57" fmla="*/ 32 h 58"/>
                <a:gd name="T58" fmla="*/ 2158 w 4541"/>
                <a:gd name="T59" fmla="*/ 31 h 58"/>
                <a:gd name="T60" fmla="*/ 2235 w 4541"/>
                <a:gd name="T61" fmla="*/ 27 h 58"/>
                <a:gd name="T62" fmla="*/ 2327 w 4541"/>
                <a:gd name="T63" fmla="*/ 27 h 58"/>
                <a:gd name="T64" fmla="*/ 2405 w 4541"/>
                <a:gd name="T65" fmla="*/ 30 h 58"/>
                <a:gd name="T66" fmla="*/ 2467 w 4541"/>
                <a:gd name="T67" fmla="*/ 29 h 58"/>
                <a:gd name="T68" fmla="*/ 2519 w 4541"/>
                <a:gd name="T69" fmla="*/ 29 h 58"/>
                <a:gd name="T70" fmla="*/ 2596 w 4541"/>
                <a:gd name="T71" fmla="*/ 25 h 58"/>
                <a:gd name="T72" fmla="*/ 2688 w 4541"/>
                <a:gd name="T73" fmla="*/ 24 h 58"/>
                <a:gd name="T74" fmla="*/ 2765 w 4541"/>
                <a:gd name="T75" fmla="*/ 28 h 58"/>
                <a:gd name="T76" fmla="*/ 2827 w 4541"/>
                <a:gd name="T77" fmla="*/ 27 h 58"/>
                <a:gd name="T78" fmla="*/ 2879 w 4541"/>
                <a:gd name="T79" fmla="*/ 27 h 58"/>
                <a:gd name="T80" fmla="*/ 2956 w 4541"/>
                <a:gd name="T81" fmla="*/ 22 h 58"/>
                <a:gd name="T82" fmla="*/ 3048 w 4541"/>
                <a:gd name="T83" fmla="*/ 22 h 58"/>
                <a:gd name="T84" fmla="*/ 3125 w 4541"/>
                <a:gd name="T85" fmla="*/ 25 h 58"/>
                <a:gd name="T86" fmla="*/ 3188 w 4541"/>
                <a:gd name="T87" fmla="*/ 25 h 58"/>
                <a:gd name="T88" fmla="*/ 3239 w 4541"/>
                <a:gd name="T89" fmla="*/ 24 h 58"/>
                <a:gd name="T90" fmla="*/ 3316 w 4541"/>
                <a:gd name="T91" fmla="*/ 20 h 58"/>
                <a:gd name="T92" fmla="*/ 3408 w 4541"/>
                <a:gd name="T93" fmla="*/ 20 h 58"/>
                <a:gd name="T94" fmla="*/ 3485 w 4541"/>
                <a:gd name="T95" fmla="*/ 23 h 58"/>
                <a:gd name="T96" fmla="*/ 3548 w 4541"/>
                <a:gd name="T97" fmla="*/ 22 h 58"/>
                <a:gd name="T98" fmla="*/ 3599 w 4541"/>
                <a:gd name="T99" fmla="*/ 22 h 58"/>
                <a:gd name="T100" fmla="*/ 3677 w 4541"/>
                <a:gd name="T101" fmla="*/ 18 h 58"/>
                <a:gd name="T102" fmla="*/ 3768 w 4541"/>
                <a:gd name="T103" fmla="*/ 17 h 58"/>
                <a:gd name="T104" fmla="*/ 3846 w 4541"/>
                <a:gd name="T105" fmla="*/ 20 h 58"/>
                <a:gd name="T106" fmla="*/ 3908 w 4541"/>
                <a:gd name="T107" fmla="*/ 20 h 58"/>
                <a:gd name="T108" fmla="*/ 3960 w 4541"/>
                <a:gd name="T109" fmla="*/ 20 h 58"/>
                <a:gd name="T110" fmla="*/ 4037 w 4541"/>
                <a:gd name="T111" fmla="*/ 16 h 58"/>
                <a:gd name="T112" fmla="*/ 4129 w 4541"/>
                <a:gd name="T113" fmla="*/ 15 h 58"/>
                <a:gd name="T114" fmla="*/ 4206 w 4541"/>
                <a:gd name="T115" fmla="*/ 18 h 58"/>
                <a:gd name="T116" fmla="*/ 4268 w 4541"/>
                <a:gd name="T117" fmla="*/ 18 h 58"/>
                <a:gd name="T118" fmla="*/ 4320 w 4541"/>
                <a:gd name="T119" fmla="*/ 17 h 58"/>
                <a:gd name="T120" fmla="*/ 4397 w 4541"/>
                <a:gd name="T121" fmla="*/ 13 h 58"/>
                <a:gd name="T122" fmla="*/ 4489 w 4541"/>
                <a:gd name="T123" fmla="*/ 13 h 58"/>
                <a:gd name="T124" fmla="*/ 4511 w 4541"/>
                <a:gd name="T1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41" h="58">
                  <a:moveTo>
                    <a:pt x="22" y="45"/>
                  </a:moveTo>
                  <a:lnTo>
                    <a:pt x="37" y="45"/>
                  </a:lnTo>
                  <a:lnTo>
                    <a:pt x="37" y="41"/>
                  </a:lnTo>
                  <a:lnTo>
                    <a:pt x="22" y="41"/>
                  </a:lnTo>
                  <a:lnTo>
                    <a:pt x="22" y="45"/>
                  </a:lnTo>
                  <a:close/>
                  <a:moveTo>
                    <a:pt x="48" y="45"/>
                  </a:moveTo>
                  <a:lnTo>
                    <a:pt x="63" y="45"/>
                  </a:lnTo>
                  <a:lnTo>
                    <a:pt x="63" y="41"/>
                  </a:lnTo>
                  <a:lnTo>
                    <a:pt x="48" y="41"/>
                  </a:lnTo>
                  <a:lnTo>
                    <a:pt x="48" y="45"/>
                  </a:lnTo>
                  <a:close/>
                  <a:moveTo>
                    <a:pt x="74" y="45"/>
                  </a:moveTo>
                  <a:lnTo>
                    <a:pt x="88" y="45"/>
                  </a:lnTo>
                  <a:lnTo>
                    <a:pt x="88" y="41"/>
                  </a:lnTo>
                  <a:lnTo>
                    <a:pt x="74" y="41"/>
                  </a:lnTo>
                  <a:lnTo>
                    <a:pt x="74" y="45"/>
                  </a:lnTo>
                  <a:close/>
                  <a:moveTo>
                    <a:pt x="99" y="45"/>
                  </a:moveTo>
                  <a:lnTo>
                    <a:pt x="114" y="45"/>
                  </a:lnTo>
                  <a:lnTo>
                    <a:pt x="114" y="41"/>
                  </a:lnTo>
                  <a:lnTo>
                    <a:pt x="99" y="41"/>
                  </a:lnTo>
                  <a:lnTo>
                    <a:pt x="99" y="45"/>
                  </a:lnTo>
                  <a:close/>
                  <a:moveTo>
                    <a:pt x="125" y="45"/>
                  </a:moveTo>
                  <a:lnTo>
                    <a:pt x="140" y="44"/>
                  </a:lnTo>
                  <a:lnTo>
                    <a:pt x="140" y="41"/>
                  </a:lnTo>
                  <a:lnTo>
                    <a:pt x="125" y="41"/>
                  </a:lnTo>
                  <a:lnTo>
                    <a:pt x="125" y="45"/>
                  </a:lnTo>
                  <a:close/>
                  <a:moveTo>
                    <a:pt x="151" y="44"/>
                  </a:moveTo>
                  <a:lnTo>
                    <a:pt x="166" y="44"/>
                  </a:lnTo>
                  <a:lnTo>
                    <a:pt x="166" y="41"/>
                  </a:lnTo>
                  <a:lnTo>
                    <a:pt x="151" y="41"/>
                  </a:lnTo>
                  <a:lnTo>
                    <a:pt x="151" y="44"/>
                  </a:lnTo>
                  <a:close/>
                  <a:moveTo>
                    <a:pt x="177" y="44"/>
                  </a:moveTo>
                  <a:lnTo>
                    <a:pt x="191" y="44"/>
                  </a:lnTo>
                  <a:lnTo>
                    <a:pt x="191" y="40"/>
                  </a:lnTo>
                  <a:lnTo>
                    <a:pt x="177" y="41"/>
                  </a:lnTo>
                  <a:lnTo>
                    <a:pt x="177" y="44"/>
                  </a:lnTo>
                  <a:close/>
                  <a:moveTo>
                    <a:pt x="202" y="44"/>
                  </a:moveTo>
                  <a:lnTo>
                    <a:pt x="217" y="44"/>
                  </a:lnTo>
                  <a:lnTo>
                    <a:pt x="217" y="40"/>
                  </a:lnTo>
                  <a:lnTo>
                    <a:pt x="202" y="40"/>
                  </a:lnTo>
                  <a:lnTo>
                    <a:pt x="202" y="44"/>
                  </a:lnTo>
                  <a:close/>
                  <a:moveTo>
                    <a:pt x="228" y="44"/>
                  </a:moveTo>
                  <a:lnTo>
                    <a:pt x="243" y="44"/>
                  </a:lnTo>
                  <a:lnTo>
                    <a:pt x="243" y="40"/>
                  </a:lnTo>
                  <a:lnTo>
                    <a:pt x="228" y="40"/>
                  </a:lnTo>
                  <a:lnTo>
                    <a:pt x="228" y="44"/>
                  </a:lnTo>
                  <a:close/>
                  <a:moveTo>
                    <a:pt x="254" y="44"/>
                  </a:moveTo>
                  <a:lnTo>
                    <a:pt x="269" y="44"/>
                  </a:lnTo>
                  <a:lnTo>
                    <a:pt x="269" y="40"/>
                  </a:lnTo>
                  <a:lnTo>
                    <a:pt x="254" y="40"/>
                  </a:lnTo>
                  <a:lnTo>
                    <a:pt x="254" y="44"/>
                  </a:lnTo>
                  <a:close/>
                  <a:moveTo>
                    <a:pt x="280" y="43"/>
                  </a:moveTo>
                  <a:lnTo>
                    <a:pt x="294" y="43"/>
                  </a:lnTo>
                  <a:lnTo>
                    <a:pt x="294" y="40"/>
                  </a:lnTo>
                  <a:lnTo>
                    <a:pt x="280" y="40"/>
                  </a:lnTo>
                  <a:lnTo>
                    <a:pt x="280" y="43"/>
                  </a:lnTo>
                  <a:close/>
                  <a:moveTo>
                    <a:pt x="305" y="43"/>
                  </a:moveTo>
                  <a:lnTo>
                    <a:pt x="320" y="43"/>
                  </a:lnTo>
                  <a:lnTo>
                    <a:pt x="320" y="39"/>
                  </a:lnTo>
                  <a:lnTo>
                    <a:pt x="305" y="40"/>
                  </a:lnTo>
                  <a:lnTo>
                    <a:pt x="305" y="43"/>
                  </a:lnTo>
                  <a:close/>
                  <a:moveTo>
                    <a:pt x="331" y="43"/>
                  </a:moveTo>
                  <a:lnTo>
                    <a:pt x="346" y="43"/>
                  </a:lnTo>
                  <a:lnTo>
                    <a:pt x="346" y="39"/>
                  </a:lnTo>
                  <a:lnTo>
                    <a:pt x="331" y="39"/>
                  </a:lnTo>
                  <a:lnTo>
                    <a:pt x="331" y="43"/>
                  </a:lnTo>
                  <a:close/>
                  <a:moveTo>
                    <a:pt x="357" y="43"/>
                  </a:moveTo>
                  <a:lnTo>
                    <a:pt x="372" y="43"/>
                  </a:lnTo>
                  <a:lnTo>
                    <a:pt x="372" y="39"/>
                  </a:lnTo>
                  <a:lnTo>
                    <a:pt x="357" y="39"/>
                  </a:lnTo>
                  <a:lnTo>
                    <a:pt x="357" y="43"/>
                  </a:lnTo>
                  <a:close/>
                  <a:moveTo>
                    <a:pt x="383" y="43"/>
                  </a:moveTo>
                  <a:lnTo>
                    <a:pt x="397" y="43"/>
                  </a:lnTo>
                  <a:lnTo>
                    <a:pt x="397" y="39"/>
                  </a:lnTo>
                  <a:lnTo>
                    <a:pt x="383" y="39"/>
                  </a:lnTo>
                  <a:lnTo>
                    <a:pt x="383" y="43"/>
                  </a:lnTo>
                  <a:close/>
                  <a:moveTo>
                    <a:pt x="408" y="43"/>
                  </a:moveTo>
                  <a:lnTo>
                    <a:pt x="423" y="43"/>
                  </a:lnTo>
                  <a:lnTo>
                    <a:pt x="423" y="39"/>
                  </a:lnTo>
                  <a:lnTo>
                    <a:pt x="408" y="39"/>
                  </a:lnTo>
                  <a:lnTo>
                    <a:pt x="408" y="43"/>
                  </a:lnTo>
                  <a:close/>
                  <a:moveTo>
                    <a:pt x="434" y="43"/>
                  </a:moveTo>
                  <a:lnTo>
                    <a:pt x="449" y="42"/>
                  </a:lnTo>
                  <a:lnTo>
                    <a:pt x="449" y="39"/>
                  </a:lnTo>
                  <a:lnTo>
                    <a:pt x="434" y="39"/>
                  </a:lnTo>
                  <a:lnTo>
                    <a:pt x="434" y="43"/>
                  </a:lnTo>
                  <a:close/>
                  <a:moveTo>
                    <a:pt x="460" y="42"/>
                  </a:moveTo>
                  <a:lnTo>
                    <a:pt x="474" y="42"/>
                  </a:lnTo>
                  <a:lnTo>
                    <a:pt x="474" y="39"/>
                  </a:lnTo>
                  <a:lnTo>
                    <a:pt x="460" y="39"/>
                  </a:lnTo>
                  <a:lnTo>
                    <a:pt x="460" y="42"/>
                  </a:lnTo>
                  <a:close/>
                  <a:moveTo>
                    <a:pt x="485" y="42"/>
                  </a:moveTo>
                  <a:lnTo>
                    <a:pt x="500" y="42"/>
                  </a:lnTo>
                  <a:lnTo>
                    <a:pt x="500" y="38"/>
                  </a:lnTo>
                  <a:lnTo>
                    <a:pt x="485" y="39"/>
                  </a:lnTo>
                  <a:lnTo>
                    <a:pt x="485" y="42"/>
                  </a:lnTo>
                  <a:close/>
                  <a:moveTo>
                    <a:pt x="511" y="42"/>
                  </a:moveTo>
                  <a:lnTo>
                    <a:pt x="526" y="42"/>
                  </a:lnTo>
                  <a:lnTo>
                    <a:pt x="526" y="38"/>
                  </a:lnTo>
                  <a:lnTo>
                    <a:pt x="511" y="38"/>
                  </a:lnTo>
                  <a:lnTo>
                    <a:pt x="511" y="42"/>
                  </a:lnTo>
                  <a:close/>
                  <a:moveTo>
                    <a:pt x="537" y="42"/>
                  </a:moveTo>
                  <a:lnTo>
                    <a:pt x="552" y="42"/>
                  </a:lnTo>
                  <a:lnTo>
                    <a:pt x="552" y="38"/>
                  </a:lnTo>
                  <a:lnTo>
                    <a:pt x="537" y="38"/>
                  </a:lnTo>
                  <a:lnTo>
                    <a:pt x="537" y="42"/>
                  </a:lnTo>
                  <a:close/>
                  <a:moveTo>
                    <a:pt x="563" y="42"/>
                  </a:moveTo>
                  <a:lnTo>
                    <a:pt x="577" y="42"/>
                  </a:lnTo>
                  <a:lnTo>
                    <a:pt x="577" y="38"/>
                  </a:lnTo>
                  <a:lnTo>
                    <a:pt x="563" y="38"/>
                  </a:lnTo>
                  <a:lnTo>
                    <a:pt x="563" y="42"/>
                  </a:lnTo>
                  <a:close/>
                  <a:moveTo>
                    <a:pt x="588" y="41"/>
                  </a:moveTo>
                  <a:lnTo>
                    <a:pt x="603" y="41"/>
                  </a:lnTo>
                  <a:lnTo>
                    <a:pt x="603" y="38"/>
                  </a:lnTo>
                  <a:lnTo>
                    <a:pt x="588" y="38"/>
                  </a:lnTo>
                  <a:lnTo>
                    <a:pt x="588" y="41"/>
                  </a:lnTo>
                  <a:close/>
                  <a:moveTo>
                    <a:pt x="614" y="41"/>
                  </a:moveTo>
                  <a:lnTo>
                    <a:pt x="629" y="41"/>
                  </a:lnTo>
                  <a:lnTo>
                    <a:pt x="629" y="37"/>
                  </a:lnTo>
                  <a:lnTo>
                    <a:pt x="614" y="38"/>
                  </a:lnTo>
                  <a:lnTo>
                    <a:pt x="614" y="41"/>
                  </a:lnTo>
                  <a:close/>
                  <a:moveTo>
                    <a:pt x="640" y="41"/>
                  </a:moveTo>
                  <a:lnTo>
                    <a:pt x="655" y="41"/>
                  </a:lnTo>
                  <a:lnTo>
                    <a:pt x="655" y="37"/>
                  </a:lnTo>
                  <a:lnTo>
                    <a:pt x="640" y="37"/>
                  </a:lnTo>
                  <a:lnTo>
                    <a:pt x="640" y="41"/>
                  </a:lnTo>
                  <a:close/>
                  <a:moveTo>
                    <a:pt x="666" y="41"/>
                  </a:moveTo>
                  <a:lnTo>
                    <a:pt x="680" y="41"/>
                  </a:lnTo>
                  <a:lnTo>
                    <a:pt x="680" y="37"/>
                  </a:lnTo>
                  <a:lnTo>
                    <a:pt x="666" y="37"/>
                  </a:lnTo>
                  <a:lnTo>
                    <a:pt x="666" y="41"/>
                  </a:lnTo>
                  <a:close/>
                  <a:moveTo>
                    <a:pt x="691" y="41"/>
                  </a:moveTo>
                  <a:lnTo>
                    <a:pt x="706" y="41"/>
                  </a:lnTo>
                  <a:lnTo>
                    <a:pt x="706" y="37"/>
                  </a:lnTo>
                  <a:lnTo>
                    <a:pt x="691" y="37"/>
                  </a:lnTo>
                  <a:lnTo>
                    <a:pt x="691" y="41"/>
                  </a:lnTo>
                  <a:close/>
                  <a:moveTo>
                    <a:pt x="717" y="41"/>
                  </a:moveTo>
                  <a:lnTo>
                    <a:pt x="732" y="41"/>
                  </a:lnTo>
                  <a:lnTo>
                    <a:pt x="732" y="37"/>
                  </a:lnTo>
                  <a:lnTo>
                    <a:pt x="717" y="37"/>
                  </a:lnTo>
                  <a:lnTo>
                    <a:pt x="717" y="41"/>
                  </a:lnTo>
                  <a:close/>
                  <a:moveTo>
                    <a:pt x="743" y="41"/>
                  </a:moveTo>
                  <a:lnTo>
                    <a:pt x="758" y="40"/>
                  </a:lnTo>
                  <a:lnTo>
                    <a:pt x="758" y="37"/>
                  </a:lnTo>
                  <a:lnTo>
                    <a:pt x="743" y="37"/>
                  </a:lnTo>
                  <a:lnTo>
                    <a:pt x="743" y="41"/>
                  </a:lnTo>
                  <a:close/>
                  <a:moveTo>
                    <a:pt x="769" y="40"/>
                  </a:moveTo>
                  <a:lnTo>
                    <a:pt x="783" y="40"/>
                  </a:lnTo>
                  <a:lnTo>
                    <a:pt x="783" y="37"/>
                  </a:lnTo>
                  <a:lnTo>
                    <a:pt x="769" y="37"/>
                  </a:lnTo>
                  <a:lnTo>
                    <a:pt x="769" y="40"/>
                  </a:lnTo>
                  <a:close/>
                  <a:moveTo>
                    <a:pt x="794" y="40"/>
                  </a:moveTo>
                  <a:lnTo>
                    <a:pt x="809" y="40"/>
                  </a:lnTo>
                  <a:lnTo>
                    <a:pt x="809" y="36"/>
                  </a:lnTo>
                  <a:lnTo>
                    <a:pt x="794" y="37"/>
                  </a:lnTo>
                  <a:lnTo>
                    <a:pt x="794" y="40"/>
                  </a:lnTo>
                  <a:close/>
                  <a:moveTo>
                    <a:pt x="820" y="40"/>
                  </a:moveTo>
                  <a:lnTo>
                    <a:pt x="835" y="40"/>
                  </a:lnTo>
                  <a:lnTo>
                    <a:pt x="835" y="36"/>
                  </a:lnTo>
                  <a:lnTo>
                    <a:pt x="820" y="36"/>
                  </a:lnTo>
                  <a:lnTo>
                    <a:pt x="820" y="40"/>
                  </a:lnTo>
                  <a:close/>
                  <a:moveTo>
                    <a:pt x="846" y="40"/>
                  </a:moveTo>
                  <a:lnTo>
                    <a:pt x="860" y="40"/>
                  </a:lnTo>
                  <a:lnTo>
                    <a:pt x="860" y="36"/>
                  </a:lnTo>
                  <a:lnTo>
                    <a:pt x="846" y="36"/>
                  </a:lnTo>
                  <a:lnTo>
                    <a:pt x="846" y="40"/>
                  </a:lnTo>
                  <a:close/>
                  <a:moveTo>
                    <a:pt x="871" y="40"/>
                  </a:moveTo>
                  <a:lnTo>
                    <a:pt x="886" y="40"/>
                  </a:lnTo>
                  <a:lnTo>
                    <a:pt x="886" y="36"/>
                  </a:lnTo>
                  <a:lnTo>
                    <a:pt x="871" y="36"/>
                  </a:lnTo>
                  <a:lnTo>
                    <a:pt x="871" y="40"/>
                  </a:lnTo>
                  <a:close/>
                  <a:moveTo>
                    <a:pt x="897" y="39"/>
                  </a:moveTo>
                  <a:lnTo>
                    <a:pt x="912" y="39"/>
                  </a:lnTo>
                  <a:lnTo>
                    <a:pt x="912" y="36"/>
                  </a:lnTo>
                  <a:lnTo>
                    <a:pt x="897" y="36"/>
                  </a:lnTo>
                  <a:lnTo>
                    <a:pt x="897" y="39"/>
                  </a:lnTo>
                  <a:close/>
                  <a:moveTo>
                    <a:pt x="923" y="39"/>
                  </a:moveTo>
                  <a:lnTo>
                    <a:pt x="938" y="39"/>
                  </a:lnTo>
                  <a:lnTo>
                    <a:pt x="938" y="35"/>
                  </a:lnTo>
                  <a:lnTo>
                    <a:pt x="923" y="36"/>
                  </a:lnTo>
                  <a:lnTo>
                    <a:pt x="923" y="39"/>
                  </a:lnTo>
                  <a:close/>
                  <a:moveTo>
                    <a:pt x="949" y="39"/>
                  </a:moveTo>
                  <a:lnTo>
                    <a:pt x="963" y="39"/>
                  </a:lnTo>
                  <a:lnTo>
                    <a:pt x="963" y="35"/>
                  </a:lnTo>
                  <a:lnTo>
                    <a:pt x="949" y="35"/>
                  </a:lnTo>
                  <a:lnTo>
                    <a:pt x="949" y="39"/>
                  </a:lnTo>
                  <a:close/>
                  <a:moveTo>
                    <a:pt x="974" y="39"/>
                  </a:moveTo>
                  <a:lnTo>
                    <a:pt x="989" y="39"/>
                  </a:lnTo>
                  <a:lnTo>
                    <a:pt x="989" y="35"/>
                  </a:lnTo>
                  <a:lnTo>
                    <a:pt x="974" y="35"/>
                  </a:lnTo>
                  <a:lnTo>
                    <a:pt x="974" y="39"/>
                  </a:lnTo>
                  <a:close/>
                  <a:moveTo>
                    <a:pt x="1000" y="39"/>
                  </a:moveTo>
                  <a:lnTo>
                    <a:pt x="1015" y="39"/>
                  </a:lnTo>
                  <a:lnTo>
                    <a:pt x="1015" y="35"/>
                  </a:lnTo>
                  <a:lnTo>
                    <a:pt x="1000" y="35"/>
                  </a:lnTo>
                  <a:lnTo>
                    <a:pt x="1000" y="39"/>
                  </a:lnTo>
                  <a:close/>
                  <a:moveTo>
                    <a:pt x="1026" y="39"/>
                  </a:moveTo>
                  <a:lnTo>
                    <a:pt x="1041" y="39"/>
                  </a:lnTo>
                  <a:lnTo>
                    <a:pt x="1041" y="35"/>
                  </a:lnTo>
                  <a:lnTo>
                    <a:pt x="1026" y="35"/>
                  </a:lnTo>
                  <a:lnTo>
                    <a:pt x="1026" y="39"/>
                  </a:lnTo>
                  <a:close/>
                  <a:moveTo>
                    <a:pt x="1052" y="39"/>
                  </a:moveTo>
                  <a:lnTo>
                    <a:pt x="1066" y="38"/>
                  </a:lnTo>
                  <a:lnTo>
                    <a:pt x="1066" y="35"/>
                  </a:lnTo>
                  <a:lnTo>
                    <a:pt x="1052" y="35"/>
                  </a:lnTo>
                  <a:lnTo>
                    <a:pt x="1052" y="39"/>
                  </a:lnTo>
                  <a:close/>
                  <a:moveTo>
                    <a:pt x="1077" y="38"/>
                  </a:moveTo>
                  <a:lnTo>
                    <a:pt x="1092" y="38"/>
                  </a:lnTo>
                  <a:lnTo>
                    <a:pt x="1092" y="35"/>
                  </a:lnTo>
                  <a:lnTo>
                    <a:pt x="1077" y="35"/>
                  </a:lnTo>
                  <a:lnTo>
                    <a:pt x="1077" y="38"/>
                  </a:lnTo>
                  <a:close/>
                  <a:moveTo>
                    <a:pt x="1103" y="38"/>
                  </a:moveTo>
                  <a:lnTo>
                    <a:pt x="1118" y="38"/>
                  </a:lnTo>
                  <a:lnTo>
                    <a:pt x="1118" y="34"/>
                  </a:lnTo>
                  <a:lnTo>
                    <a:pt x="1103" y="35"/>
                  </a:lnTo>
                  <a:lnTo>
                    <a:pt x="1103" y="38"/>
                  </a:lnTo>
                  <a:close/>
                  <a:moveTo>
                    <a:pt x="1129" y="38"/>
                  </a:moveTo>
                  <a:lnTo>
                    <a:pt x="1144" y="38"/>
                  </a:lnTo>
                  <a:lnTo>
                    <a:pt x="1143" y="34"/>
                  </a:lnTo>
                  <a:lnTo>
                    <a:pt x="1129" y="34"/>
                  </a:lnTo>
                  <a:lnTo>
                    <a:pt x="1129" y="38"/>
                  </a:lnTo>
                  <a:close/>
                  <a:moveTo>
                    <a:pt x="1155" y="38"/>
                  </a:moveTo>
                  <a:lnTo>
                    <a:pt x="1169" y="38"/>
                  </a:lnTo>
                  <a:lnTo>
                    <a:pt x="1169" y="34"/>
                  </a:lnTo>
                  <a:lnTo>
                    <a:pt x="1154" y="34"/>
                  </a:lnTo>
                  <a:lnTo>
                    <a:pt x="1155" y="38"/>
                  </a:lnTo>
                  <a:close/>
                  <a:moveTo>
                    <a:pt x="1180" y="38"/>
                  </a:moveTo>
                  <a:lnTo>
                    <a:pt x="1195" y="38"/>
                  </a:lnTo>
                  <a:lnTo>
                    <a:pt x="1195" y="34"/>
                  </a:lnTo>
                  <a:lnTo>
                    <a:pt x="1180" y="34"/>
                  </a:lnTo>
                  <a:lnTo>
                    <a:pt x="1180" y="38"/>
                  </a:lnTo>
                  <a:close/>
                  <a:moveTo>
                    <a:pt x="1206" y="37"/>
                  </a:moveTo>
                  <a:lnTo>
                    <a:pt x="1221" y="37"/>
                  </a:lnTo>
                  <a:lnTo>
                    <a:pt x="1221" y="34"/>
                  </a:lnTo>
                  <a:lnTo>
                    <a:pt x="1206" y="34"/>
                  </a:lnTo>
                  <a:lnTo>
                    <a:pt x="1206" y="37"/>
                  </a:lnTo>
                  <a:close/>
                  <a:moveTo>
                    <a:pt x="1232" y="37"/>
                  </a:moveTo>
                  <a:lnTo>
                    <a:pt x="1246" y="37"/>
                  </a:lnTo>
                  <a:lnTo>
                    <a:pt x="1246" y="33"/>
                  </a:lnTo>
                  <a:lnTo>
                    <a:pt x="1232" y="34"/>
                  </a:lnTo>
                  <a:lnTo>
                    <a:pt x="1232" y="37"/>
                  </a:lnTo>
                  <a:close/>
                  <a:moveTo>
                    <a:pt x="1257" y="37"/>
                  </a:moveTo>
                  <a:lnTo>
                    <a:pt x="1272" y="37"/>
                  </a:lnTo>
                  <a:lnTo>
                    <a:pt x="1272" y="33"/>
                  </a:lnTo>
                  <a:lnTo>
                    <a:pt x="1257" y="33"/>
                  </a:lnTo>
                  <a:lnTo>
                    <a:pt x="1257" y="37"/>
                  </a:lnTo>
                  <a:close/>
                  <a:moveTo>
                    <a:pt x="1283" y="37"/>
                  </a:moveTo>
                  <a:lnTo>
                    <a:pt x="1298" y="37"/>
                  </a:lnTo>
                  <a:lnTo>
                    <a:pt x="1298" y="33"/>
                  </a:lnTo>
                  <a:lnTo>
                    <a:pt x="1283" y="33"/>
                  </a:lnTo>
                  <a:lnTo>
                    <a:pt x="1283" y="37"/>
                  </a:lnTo>
                  <a:close/>
                  <a:moveTo>
                    <a:pt x="1309" y="37"/>
                  </a:moveTo>
                  <a:lnTo>
                    <a:pt x="1324" y="37"/>
                  </a:lnTo>
                  <a:lnTo>
                    <a:pt x="1324" y="33"/>
                  </a:lnTo>
                  <a:lnTo>
                    <a:pt x="1309" y="33"/>
                  </a:lnTo>
                  <a:lnTo>
                    <a:pt x="1309" y="37"/>
                  </a:lnTo>
                  <a:close/>
                  <a:moveTo>
                    <a:pt x="1335" y="37"/>
                  </a:moveTo>
                  <a:lnTo>
                    <a:pt x="1349" y="37"/>
                  </a:lnTo>
                  <a:lnTo>
                    <a:pt x="1349" y="33"/>
                  </a:lnTo>
                  <a:lnTo>
                    <a:pt x="1335" y="33"/>
                  </a:lnTo>
                  <a:lnTo>
                    <a:pt x="1335" y="37"/>
                  </a:lnTo>
                  <a:close/>
                  <a:moveTo>
                    <a:pt x="1360" y="37"/>
                  </a:moveTo>
                  <a:lnTo>
                    <a:pt x="1375" y="36"/>
                  </a:lnTo>
                  <a:lnTo>
                    <a:pt x="1375" y="33"/>
                  </a:lnTo>
                  <a:lnTo>
                    <a:pt x="1360" y="33"/>
                  </a:lnTo>
                  <a:lnTo>
                    <a:pt x="1360" y="37"/>
                  </a:lnTo>
                  <a:close/>
                  <a:moveTo>
                    <a:pt x="1386" y="36"/>
                  </a:moveTo>
                  <a:lnTo>
                    <a:pt x="1401" y="36"/>
                  </a:lnTo>
                  <a:lnTo>
                    <a:pt x="1401" y="33"/>
                  </a:lnTo>
                  <a:lnTo>
                    <a:pt x="1386" y="33"/>
                  </a:lnTo>
                  <a:lnTo>
                    <a:pt x="1386" y="36"/>
                  </a:lnTo>
                  <a:close/>
                  <a:moveTo>
                    <a:pt x="1412" y="36"/>
                  </a:moveTo>
                  <a:lnTo>
                    <a:pt x="1427" y="36"/>
                  </a:lnTo>
                  <a:lnTo>
                    <a:pt x="1427" y="32"/>
                  </a:lnTo>
                  <a:lnTo>
                    <a:pt x="1412" y="33"/>
                  </a:lnTo>
                  <a:lnTo>
                    <a:pt x="1412" y="36"/>
                  </a:lnTo>
                  <a:close/>
                  <a:moveTo>
                    <a:pt x="1438" y="36"/>
                  </a:moveTo>
                  <a:lnTo>
                    <a:pt x="1452" y="36"/>
                  </a:lnTo>
                  <a:lnTo>
                    <a:pt x="1452" y="32"/>
                  </a:lnTo>
                  <a:lnTo>
                    <a:pt x="1438" y="32"/>
                  </a:lnTo>
                  <a:lnTo>
                    <a:pt x="1438" y="36"/>
                  </a:lnTo>
                  <a:close/>
                  <a:moveTo>
                    <a:pt x="1463" y="36"/>
                  </a:moveTo>
                  <a:lnTo>
                    <a:pt x="1478" y="36"/>
                  </a:lnTo>
                  <a:lnTo>
                    <a:pt x="1478" y="32"/>
                  </a:lnTo>
                  <a:lnTo>
                    <a:pt x="1463" y="32"/>
                  </a:lnTo>
                  <a:lnTo>
                    <a:pt x="1463" y="36"/>
                  </a:lnTo>
                  <a:close/>
                  <a:moveTo>
                    <a:pt x="1489" y="36"/>
                  </a:moveTo>
                  <a:lnTo>
                    <a:pt x="1504" y="36"/>
                  </a:lnTo>
                  <a:lnTo>
                    <a:pt x="1504" y="32"/>
                  </a:lnTo>
                  <a:lnTo>
                    <a:pt x="1489" y="32"/>
                  </a:lnTo>
                  <a:lnTo>
                    <a:pt x="1489" y="36"/>
                  </a:lnTo>
                  <a:close/>
                  <a:moveTo>
                    <a:pt x="1515" y="35"/>
                  </a:moveTo>
                  <a:lnTo>
                    <a:pt x="1530" y="35"/>
                  </a:lnTo>
                  <a:lnTo>
                    <a:pt x="1529" y="32"/>
                  </a:lnTo>
                  <a:lnTo>
                    <a:pt x="1515" y="32"/>
                  </a:lnTo>
                  <a:lnTo>
                    <a:pt x="1515" y="35"/>
                  </a:lnTo>
                  <a:close/>
                  <a:moveTo>
                    <a:pt x="1541" y="35"/>
                  </a:moveTo>
                  <a:lnTo>
                    <a:pt x="1555" y="35"/>
                  </a:lnTo>
                  <a:lnTo>
                    <a:pt x="1555" y="31"/>
                  </a:lnTo>
                  <a:lnTo>
                    <a:pt x="1540" y="32"/>
                  </a:lnTo>
                  <a:lnTo>
                    <a:pt x="1541" y="35"/>
                  </a:lnTo>
                  <a:close/>
                  <a:moveTo>
                    <a:pt x="1566" y="35"/>
                  </a:moveTo>
                  <a:lnTo>
                    <a:pt x="1581" y="35"/>
                  </a:lnTo>
                  <a:lnTo>
                    <a:pt x="1581" y="31"/>
                  </a:lnTo>
                  <a:lnTo>
                    <a:pt x="1566" y="31"/>
                  </a:lnTo>
                  <a:lnTo>
                    <a:pt x="1566" y="35"/>
                  </a:lnTo>
                  <a:close/>
                  <a:moveTo>
                    <a:pt x="1592" y="35"/>
                  </a:moveTo>
                  <a:lnTo>
                    <a:pt x="1607" y="35"/>
                  </a:lnTo>
                  <a:lnTo>
                    <a:pt x="1607" y="31"/>
                  </a:lnTo>
                  <a:lnTo>
                    <a:pt x="1592" y="31"/>
                  </a:lnTo>
                  <a:lnTo>
                    <a:pt x="1592" y="35"/>
                  </a:lnTo>
                  <a:close/>
                  <a:moveTo>
                    <a:pt x="1618" y="35"/>
                  </a:moveTo>
                  <a:lnTo>
                    <a:pt x="1632" y="35"/>
                  </a:lnTo>
                  <a:lnTo>
                    <a:pt x="1632" y="31"/>
                  </a:lnTo>
                  <a:lnTo>
                    <a:pt x="1618" y="31"/>
                  </a:lnTo>
                  <a:lnTo>
                    <a:pt x="1618" y="35"/>
                  </a:lnTo>
                  <a:close/>
                  <a:moveTo>
                    <a:pt x="1643" y="35"/>
                  </a:moveTo>
                  <a:lnTo>
                    <a:pt x="1658" y="35"/>
                  </a:lnTo>
                  <a:lnTo>
                    <a:pt x="1658" y="31"/>
                  </a:lnTo>
                  <a:lnTo>
                    <a:pt x="1643" y="31"/>
                  </a:lnTo>
                  <a:lnTo>
                    <a:pt x="1643" y="35"/>
                  </a:lnTo>
                  <a:close/>
                  <a:moveTo>
                    <a:pt x="1669" y="35"/>
                  </a:moveTo>
                  <a:lnTo>
                    <a:pt x="1684" y="34"/>
                  </a:lnTo>
                  <a:lnTo>
                    <a:pt x="1684" y="31"/>
                  </a:lnTo>
                  <a:lnTo>
                    <a:pt x="1669" y="31"/>
                  </a:lnTo>
                  <a:lnTo>
                    <a:pt x="1669" y="35"/>
                  </a:lnTo>
                  <a:close/>
                  <a:moveTo>
                    <a:pt x="1695" y="34"/>
                  </a:moveTo>
                  <a:lnTo>
                    <a:pt x="1710" y="34"/>
                  </a:lnTo>
                  <a:lnTo>
                    <a:pt x="1710" y="31"/>
                  </a:lnTo>
                  <a:lnTo>
                    <a:pt x="1695" y="31"/>
                  </a:lnTo>
                  <a:lnTo>
                    <a:pt x="1695" y="34"/>
                  </a:lnTo>
                  <a:close/>
                  <a:moveTo>
                    <a:pt x="1721" y="34"/>
                  </a:moveTo>
                  <a:lnTo>
                    <a:pt x="1735" y="34"/>
                  </a:lnTo>
                  <a:lnTo>
                    <a:pt x="1735" y="30"/>
                  </a:lnTo>
                  <a:lnTo>
                    <a:pt x="1721" y="31"/>
                  </a:lnTo>
                  <a:lnTo>
                    <a:pt x="1721" y="34"/>
                  </a:lnTo>
                  <a:close/>
                  <a:moveTo>
                    <a:pt x="1747" y="34"/>
                  </a:moveTo>
                  <a:lnTo>
                    <a:pt x="1761" y="34"/>
                  </a:lnTo>
                  <a:lnTo>
                    <a:pt x="1761" y="30"/>
                  </a:lnTo>
                  <a:lnTo>
                    <a:pt x="1747" y="30"/>
                  </a:lnTo>
                  <a:lnTo>
                    <a:pt x="1747" y="34"/>
                  </a:lnTo>
                  <a:close/>
                  <a:moveTo>
                    <a:pt x="1772" y="34"/>
                  </a:moveTo>
                  <a:lnTo>
                    <a:pt x="1787" y="34"/>
                  </a:lnTo>
                  <a:lnTo>
                    <a:pt x="1787" y="30"/>
                  </a:lnTo>
                  <a:lnTo>
                    <a:pt x="1772" y="30"/>
                  </a:lnTo>
                  <a:lnTo>
                    <a:pt x="1772" y="34"/>
                  </a:lnTo>
                  <a:close/>
                  <a:moveTo>
                    <a:pt x="1798" y="34"/>
                  </a:moveTo>
                  <a:lnTo>
                    <a:pt x="1813" y="34"/>
                  </a:lnTo>
                  <a:lnTo>
                    <a:pt x="1813" y="30"/>
                  </a:lnTo>
                  <a:lnTo>
                    <a:pt x="1798" y="30"/>
                  </a:lnTo>
                  <a:lnTo>
                    <a:pt x="1798" y="34"/>
                  </a:lnTo>
                  <a:close/>
                  <a:moveTo>
                    <a:pt x="1824" y="33"/>
                  </a:moveTo>
                  <a:lnTo>
                    <a:pt x="1838" y="33"/>
                  </a:lnTo>
                  <a:lnTo>
                    <a:pt x="1838" y="30"/>
                  </a:lnTo>
                  <a:lnTo>
                    <a:pt x="1824" y="30"/>
                  </a:lnTo>
                  <a:lnTo>
                    <a:pt x="1824" y="33"/>
                  </a:lnTo>
                  <a:close/>
                  <a:moveTo>
                    <a:pt x="1850" y="33"/>
                  </a:moveTo>
                  <a:lnTo>
                    <a:pt x="1864" y="33"/>
                  </a:lnTo>
                  <a:lnTo>
                    <a:pt x="1864" y="30"/>
                  </a:lnTo>
                  <a:lnTo>
                    <a:pt x="1849" y="30"/>
                  </a:lnTo>
                  <a:lnTo>
                    <a:pt x="1850" y="33"/>
                  </a:lnTo>
                  <a:close/>
                  <a:moveTo>
                    <a:pt x="1875" y="33"/>
                  </a:moveTo>
                  <a:lnTo>
                    <a:pt x="1890" y="33"/>
                  </a:lnTo>
                  <a:lnTo>
                    <a:pt x="1890" y="30"/>
                  </a:lnTo>
                  <a:lnTo>
                    <a:pt x="1875" y="30"/>
                  </a:lnTo>
                  <a:lnTo>
                    <a:pt x="1875" y="33"/>
                  </a:lnTo>
                  <a:close/>
                  <a:moveTo>
                    <a:pt x="1901" y="33"/>
                  </a:moveTo>
                  <a:lnTo>
                    <a:pt x="1916" y="33"/>
                  </a:lnTo>
                  <a:lnTo>
                    <a:pt x="1915" y="29"/>
                  </a:lnTo>
                  <a:lnTo>
                    <a:pt x="1901" y="29"/>
                  </a:lnTo>
                  <a:lnTo>
                    <a:pt x="1901" y="33"/>
                  </a:lnTo>
                  <a:close/>
                  <a:moveTo>
                    <a:pt x="1927" y="33"/>
                  </a:moveTo>
                  <a:lnTo>
                    <a:pt x="1941" y="33"/>
                  </a:lnTo>
                  <a:lnTo>
                    <a:pt x="1941" y="29"/>
                  </a:lnTo>
                  <a:lnTo>
                    <a:pt x="1927" y="29"/>
                  </a:lnTo>
                  <a:lnTo>
                    <a:pt x="1927" y="33"/>
                  </a:lnTo>
                  <a:close/>
                  <a:moveTo>
                    <a:pt x="1952" y="33"/>
                  </a:moveTo>
                  <a:lnTo>
                    <a:pt x="1967" y="33"/>
                  </a:lnTo>
                  <a:lnTo>
                    <a:pt x="1967" y="29"/>
                  </a:lnTo>
                  <a:lnTo>
                    <a:pt x="1952" y="29"/>
                  </a:lnTo>
                  <a:lnTo>
                    <a:pt x="1952" y="33"/>
                  </a:lnTo>
                  <a:close/>
                  <a:moveTo>
                    <a:pt x="1978" y="33"/>
                  </a:moveTo>
                  <a:lnTo>
                    <a:pt x="1993" y="32"/>
                  </a:lnTo>
                  <a:lnTo>
                    <a:pt x="1993" y="29"/>
                  </a:lnTo>
                  <a:lnTo>
                    <a:pt x="1978" y="29"/>
                  </a:lnTo>
                  <a:lnTo>
                    <a:pt x="1978" y="33"/>
                  </a:lnTo>
                  <a:close/>
                  <a:moveTo>
                    <a:pt x="2004" y="32"/>
                  </a:moveTo>
                  <a:lnTo>
                    <a:pt x="2018" y="32"/>
                  </a:lnTo>
                  <a:lnTo>
                    <a:pt x="2018" y="29"/>
                  </a:lnTo>
                  <a:lnTo>
                    <a:pt x="2004" y="29"/>
                  </a:lnTo>
                  <a:lnTo>
                    <a:pt x="2004" y="32"/>
                  </a:lnTo>
                  <a:close/>
                  <a:moveTo>
                    <a:pt x="2030" y="32"/>
                  </a:moveTo>
                  <a:lnTo>
                    <a:pt x="2044" y="32"/>
                  </a:lnTo>
                  <a:lnTo>
                    <a:pt x="2044" y="28"/>
                  </a:lnTo>
                  <a:lnTo>
                    <a:pt x="2030" y="28"/>
                  </a:lnTo>
                  <a:lnTo>
                    <a:pt x="2030" y="32"/>
                  </a:lnTo>
                  <a:close/>
                  <a:moveTo>
                    <a:pt x="2055" y="32"/>
                  </a:moveTo>
                  <a:lnTo>
                    <a:pt x="2070" y="32"/>
                  </a:lnTo>
                  <a:lnTo>
                    <a:pt x="2070" y="28"/>
                  </a:lnTo>
                  <a:lnTo>
                    <a:pt x="2055" y="28"/>
                  </a:lnTo>
                  <a:lnTo>
                    <a:pt x="2055" y="32"/>
                  </a:lnTo>
                  <a:close/>
                  <a:moveTo>
                    <a:pt x="2081" y="32"/>
                  </a:moveTo>
                  <a:lnTo>
                    <a:pt x="2096" y="32"/>
                  </a:lnTo>
                  <a:lnTo>
                    <a:pt x="2096" y="28"/>
                  </a:lnTo>
                  <a:lnTo>
                    <a:pt x="2081" y="28"/>
                  </a:lnTo>
                  <a:lnTo>
                    <a:pt x="2081" y="32"/>
                  </a:lnTo>
                  <a:close/>
                  <a:moveTo>
                    <a:pt x="2107" y="32"/>
                  </a:moveTo>
                  <a:lnTo>
                    <a:pt x="2122" y="31"/>
                  </a:lnTo>
                  <a:lnTo>
                    <a:pt x="2122" y="28"/>
                  </a:lnTo>
                  <a:lnTo>
                    <a:pt x="2107" y="28"/>
                  </a:lnTo>
                  <a:lnTo>
                    <a:pt x="2107" y="32"/>
                  </a:lnTo>
                  <a:close/>
                  <a:moveTo>
                    <a:pt x="2133" y="31"/>
                  </a:moveTo>
                  <a:lnTo>
                    <a:pt x="2147" y="31"/>
                  </a:lnTo>
                  <a:lnTo>
                    <a:pt x="2147" y="28"/>
                  </a:lnTo>
                  <a:lnTo>
                    <a:pt x="2133" y="28"/>
                  </a:lnTo>
                  <a:lnTo>
                    <a:pt x="2133" y="31"/>
                  </a:lnTo>
                  <a:close/>
                  <a:moveTo>
                    <a:pt x="2158" y="31"/>
                  </a:moveTo>
                  <a:lnTo>
                    <a:pt x="2173" y="31"/>
                  </a:lnTo>
                  <a:lnTo>
                    <a:pt x="2173" y="28"/>
                  </a:lnTo>
                  <a:lnTo>
                    <a:pt x="2158" y="28"/>
                  </a:lnTo>
                  <a:lnTo>
                    <a:pt x="2158" y="31"/>
                  </a:lnTo>
                  <a:close/>
                  <a:moveTo>
                    <a:pt x="2184" y="31"/>
                  </a:moveTo>
                  <a:lnTo>
                    <a:pt x="2199" y="31"/>
                  </a:lnTo>
                  <a:lnTo>
                    <a:pt x="2199" y="28"/>
                  </a:lnTo>
                  <a:lnTo>
                    <a:pt x="2184" y="28"/>
                  </a:lnTo>
                  <a:lnTo>
                    <a:pt x="2184" y="31"/>
                  </a:lnTo>
                  <a:close/>
                  <a:moveTo>
                    <a:pt x="2210" y="31"/>
                  </a:moveTo>
                  <a:lnTo>
                    <a:pt x="2224" y="31"/>
                  </a:lnTo>
                  <a:lnTo>
                    <a:pt x="2224" y="27"/>
                  </a:lnTo>
                  <a:lnTo>
                    <a:pt x="2210" y="27"/>
                  </a:lnTo>
                  <a:lnTo>
                    <a:pt x="2210" y="31"/>
                  </a:lnTo>
                  <a:close/>
                  <a:moveTo>
                    <a:pt x="2235" y="31"/>
                  </a:moveTo>
                  <a:lnTo>
                    <a:pt x="2250" y="31"/>
                  </a:lnTo>
                  <a:lnTo>
                    <a:pt x="2250" y="27"/>
                  </a:lnTo>
                  <a:lnTo>
                    <a:pt x="2235" y="27"/>
                  </a:lnTo>
                  <a:lnTo>
                    <a:pt x="2235" y="31"/>
                  </a:lnTo>
                  <a:close/>
                  <a:moveTo>
                    <a:pt x="2261" y="31"/>
                  </a:moveTo>
                  <a:lnTo>
                    <a:pt x="2276" y="31"/>
                  </a:lnTo>
                  <a:lnTo>
                    <a:pt x="2276" y="27"/>
                  </a:lnTo>
                  <a:lnTo>
                    <a:pt x="2261" y="27"/>
                  </a:lnTo>
                  <a:lnTo>
                    <a:pt x="2261" y="31"/>
                  </a:lnTo>
                  <a:close/>
                  <a:moveTo>
                    <a:pt x="2287" y="31"/>
                  </a:moveTo>
                  <a:lnTo>
                    <a:pt x="2302" y="30"/>
                  </a:lnTo>
                  <a:lnTo>
                    <a:pt x="2302" y="27"/>
                  </a:lnTo>
                  <a:lnTo>
                    <a:pt x="2287" y="27"/>
                  </a:lnTo>
                  <a:lnTo>
                    <a:pt x="2287" y="31"/>
                  </a:lnTo>
                  <a:close/>
                  <a:moveTo>
                    <a:pt x="2313" y="30"/>
                  </a:moveTo>
                  <a:lnTo>
                    <a:pt x="2327" y="30"/>
                  </a:lnTo>
                  <a:lnTo>
                    <a:pt x="2327" y="27"/>
                  </a:lnTo>
                  <a:lnTo>
                    <a:pt x="2313" y="27"/>
                  </a:lnTo>
                  <a:lnTo>
                    <a:pt x="2313" y="30"/>
                  </a:lnTo>
                  <a:close/>
                  <a:moveTo>
                    <a:pt x="2338" y="30"/>
                  </a:moveTo>
                  <a:lnTo>
                    <a:pt x="2353" y="30"/>
                  </a:lnTo>
                  <a:lnTo>
                    <a:pt x="2353" y="26"/>
                  </a:lnTo>
                  <a:lnTo>
                    <a:pt x="2338" y="26"/>
                  </a:lnTo>
                  <a:lnTo>
                    <a:pt x="2338" y="30"/>
                  </a:lnTo>
                  <a:close/>
                  <a:moveTo>
                    <a:pt x="2364" y="30"/>
                  </a:moveTo>
                  <a:lnTo>
                    <a:pt x="2379" y="30"/>
                  </a:lnTo>
                  <a:lnTo>
                    <a:pt x="2379" y="26"/>
                  </a:lnTo>
                  <a:lnTo>
                    <a:pt x="2364" y="26"/>
                  </a:lnTo>
                  <a:lnTo>
                    <a:pt x="2364" y="30"/>
                  </a:lnTo>
                  <a:close/>
                  <a:moveTo>
                    <a:pt x="2390" y="30"/>
                  </a:moveTo>
                  <a:lnTo>
                    <a:pt x="2405" y="30"/>
                  </a:lnTo>
                  <a:lnTo>
                    <a:pt x="2405" y="26"/>
                  </a:lnTo>
                  <a:lnTo>
                    <a:pt x="2390" y="26"/>
                  </a:lnTo>
                  <a:lnTo>
                    <a:pt x="2390" y="30"/>
                  </a:lnTo>
                  <a:close/>
                  <a:moveTo>
                    <a:pt x="2416" y="30"/>
                  </a:moveTo>
                  <a:lnTo>
                    <a:pt x="2430" y="30"/>
                  </a:lnTo>
                  <a:lnTo>
                    <a:pt x="2430" y="26"/>
                  </a:lnTo>
                  <a:lnTo>
                    <a:pt x="2416" y="26"/>
                  </a:lnTo>
                  <a:lnTo>
                    <a:pt x="2416" y="30"/>
                  </a:lnTo>
                  <a:close/>
                  <a:moveTo>
                    <a:pt x="2441" y="30"/>
                  </a:moveTo>
                  <a:lnTo>
                    <a:pt x="2456" y="30"/>
                  </a:lnTo>
                  <a:lnTo>
                    <a:pt x="2456" y="26"/>
                  </a:lnTo>
                  <a:lnTo>
                    <a:pt x="2441" y="26"/>
                  </a:lnTo>
                  <a:lnTo>
                    <a:pt x="2441" y="30"/>
                  </a:lnTo>
                  <a:close/>
                  <a:moveTo>
                    <a:pt x="2467" y="29"/>
                  </a:moveTo>
                  <a:lnTo>
                    <a:pt x="2482" y="29"/>
                  </a:lnTo>
                  <a:lnTo>
                    <a:pt x="2482" y="26"/>
                  </a:lnTo>
                  <a:lnTo>
                    <a:pt x="2467" y="26"/>
                  </a:lnTo>
                  <a:lnTo>
                    <a:pt x="2467" y="29"/>
                  </a:lnTo>
                  <a:close/>
                  <a:moveTo>
                    <a:pt x="2493" y="29"/>
                  </a:moveTo>
                  <a:lnTo>
                    <a:pt x="2508" y="29"/>
                  </a:lnTo>
                  <a:lnTo>
                    <a:pt x="2508" y="26"/>
                  </a:lnTo>
                  <a:lnTo>
                    <a:pt x="2493" y="26"/>
                  </a:lnTo>
                  <a:lnTo>
                    <a:pt x="2493" y="29"/>
                  </a:lnTo>
                  <a:close/>
                  <a:moveTo>
                    <a:pt x="2519" y="29"/>
                  </a:moveTo>
                  <a:lnTo>
                    <a:pt x="2533" y="29"/>
                  </a:lnTo>
                  <a:lnTo>
                    <a:pt x="2533" y="25"/>
                  </a:lnTo>
                  <a:lnTo>
                    <a:pt x="2519" y="25"/>
                  </a:lnTo>
                  <a:lnTo>
                    <a:pt x="2519" y="29"/>
                  </a:lnTo>
                  <a:close/>
                  <a:moveTo>
                    <a:pt x="2544" y="29"/>
                  </a:moveTo>
                  <a:lnTo>
                    <a:pt x="2559" y="29"/>
                  </a:lnTo>
                  <a:lnTo>
                    <a:pt x="2559" y="25"/>
                  </a:lnTo>
                  <a:lnTo>
                    <a:pt x="2544" y="25"/>
                  </a:lnTo>
                  <a:lnTo>
                    <a:pt x="2544" y="29"/>
                  </a:lnTo>
                  <a:close/>
                  <a:moveTo>
                    <a:pt x="2570" y="29"/>
                  </a:moveTo>
                  <a:lnTo>
                    <a:pt x="2585" y="29"/>
                  </a:lnTo>
                  <a:lnTo>
                    <a:pt x="2585" y="25"/>
                  </a:lnTo>
                  <a:lnTo>
                    <a:pt x="2570" y="25"/>
                  </a:lnTo>
                  <a:lnTo>
                    <a:pt x="2570" y="29"/>
                  </a:lnTo>
                  <a:close/>
                  <a:moveTo>
                    <a:pt x="2596" y="29"/>
                  </a:moveTo>
                  <a:lnTo>
                    <a:pt x="2610" y="28"/>
                  </a:lnTo>
                  <a:lnTo>
                    <a:pt x="2610" y="25"/>
                  </a:lnTo>
                  <a:lnTo>
                    <a:pt x="2596" y="25"/>
                  </a:lnTo>
                  <a:lnTo>
                    <a:pt x="2596" y="29"/>
                  </a:lnTo>
                  <a:close/>
                  <a:moveTo>
                    <a:pt x="2621" y="28"/>
                  </a:moveTo>
                  <a:lnTo>
                    <a:pt x="2636" y="28"/>
                  </a:lnTo>
                  <a:lnTo>
                    <a:pt x="2636" y="25"/>
                  </a:lnTo>
                  <a:lnTo>
                    <a:pt x="2621" y="25"/>
                  </a:lnTo>
                  <a:lnTo>
                    <a:pt x="2621" y="28"/>
                  </a:lnTo>
                  <a:close/>
                  <a:moveTo>
                    <a:pt x="2647" y="28"/>
                  </a:moveTo>
                  <a:lnTo>
                    <a:pt x="2662" y="28"/>
                  </a:lnTo>
                  <a:lnTo>
                    <a:pt x="2662" y="24"/>
                  </a:lnTo>
                  <a:lnTo>
                    <a:pt x="2647" y="24"/>
                  </a:lnTo>
                  <a:lnTo>
                    <a:pt x="2647" y="28"/>
                  </a:lnTo>
                  <a:close/>
                  <a:moveTo>
                    <a:pt x="2673" y="28"/>
                  </a:moveTo>
                  <a:lnTo>
                    <a:pt x="2688" y="28"/>
                  </a:lnTo>
                  <a:lnTo>
                    <a:pt x="2688" y="24"/>
                  </a:lnTo>
                  <a:lnTo>
                    <a:pt x="2673" y="24"/>
                  </a:lnTo>
                  <a:lnTo>
                    <a:pt x="2673" y="28"/>
                  </a:lnTo>
                  <a:close/>
                  <a:moveTo>
                    <a:pt x="2699" y="28"/>
                  </a:moveTo>
                  <a:lnTo>
                    <a:pt x="2713" y="28"/>
                  </a:lnTo>
                  <a:lnTo>
                    <a:pt x="2713" y="24"/>
                  </a:lnTo>
                  <a:lnTo>
                    <a:pt x="2699" y="24"/>
                  </a:lnTo>
                  <a:lnTo>
                    <a:pt x="2699" y="28"/>
                  </a:lnTo>
                  <a:close/>
                  <a:moveTo>
                    <a:pt x="2724" y="28"/>
                  </a:moveTo>
                  <a:lnTo>
                    <a:pt x="2739" y="28"/>
                  </a:lnTo>
                  <a:lnTo>
                    <a:pt x="2739" y="24"/>
                  </a:lnTo>
                  <a:lnTo>
                    <a:pt x="2724" y="24"/>
                  </a:lnTo>
                  <a:lnTo>
                    <a:pt x="2724" y="28"/>
                  </a:lnTo>
                  <a:close/>
                  <a:moveTo>
                    <a:pt x="2750" y="28"/>
                  </a:moveTo>
                  <a:lnTo>
                    <a:pt x="2765" y="28"/>
                  </a:lnTo>
                  <a:lnTo>
                    <a:pt x="2765" y="24"/>
                  </a:lnTo>
                  <a:lnTo>
                    <a:pt x="2750" y="24"/>
                  </a:lnTo>
                  <a:lnTo>
                    <a:pt x="2750" y="28"/>
                  </a:lnTo>
                  <a:close/>
                  <a:moveTo>
                    <a:pt x="2776" y="27"/>
                  </a:moveTo>
                  <a:lnTo>
                    <a:pt x="2791" y="27"/>
                  </a:lnTo>
                  <a:lnTo>
                    <a:pt x="2791" y="24"/>
                  </a:lnTo>
                  <a:lnTo>
                    <a:pt x="2776" y="24"/>
                  </a:lnTo>
                  <a:lnTo>
                    <a:pt x="2776" y="27"/>
                  </a:lnTo>
                  <a:close/>
                  <a:moveTo>
                    <a:pt x="2802" y="27"/>
                  </a:moveTo>
                  <a:lnTo>
                    <a:pt x="2816" y="27"/>
                  </a:lnTo>
                  <a:lnTo>
                    <a:pt x="2816" y="24"/>
                  </a:lnTo>
                  <a:lnTo>
                    <a:pt x="2802" y="24"/>
                  </a:lnTo>
                  <a:lnTo>
                    <a:pt x="2802" y="27"/>
                  </a:lnTo>
                  <a:close/>
                  <a:moveTo>
                    <a:pt x="2827" y="27"/>
                  </a:moveTo>
                  <a:lnTo>
                    <a:pt x="2842" y="27"/>
                  </a:lnTo>
                  <a:lnTo>
                    <a:pt x="2842" y="23"/>
                  </a:lnTo>
                  <a:lnTo>
                    <a:pt x="2827" y="23"/>
                  </a:lnTo>
                  <a:lnTo>
                    <a:pt x="2827" y="27"/>
                  </a:lnTo>
                  <a:close/>
                  <a:moveTo>
                    <a:pt x="2853" y="27"/>
                  </a:moveTo>
                  <a:lnTo>
                    <a:pt x="2868" y="27"/>
                  </a:lnTo>
                  <a:lnTo>
                    <a:pt x="2868" y="23"/>
                  </a:lnTo>
                  <a:lnTo>
                    <a:pt x="2853" y="23"/>
                  </a:lnTo>
                  <a:lnTo>
                    <a:pt x="2853" y="27"/>
                  </a:lnTo>
                  <a:close/>
                  <a:moveTo>
                    <a:pt x="2879" y="27"/>
                  </a:moveTo>
                  <a:lnTo>
                    <a:pt x="2894" y="27"/>
                  </a:lnTo>
                  <a:lnTo>
                    <a:pt x="2894" y="23"/>
                  </a:lnTo>
                  <a:lnTo>
                    <a:pt x="2879" y="23"/>
                  </a:lnTo>
                  <a:lnTo>
                    <a:pt x="2879" y="27"/>
                  </a:lnTo>
                  <a:close/>
                  <a:moveTo>
                    <a:pt x="2905" y="27"/>
                  </a:moveTo>
                  <a:lnTo>
                    <a:pt x="2919" y="26"/>
                  </a:lnTo>
                  <a:lnTo>
                    <a:pt x="2919" y="23"/>
                  </a:lnTo>
                  <a:lnTo>
                    <a:pt x="2905" y="23"/>
                  </a:lnTo>
                  <a:lnTo>
                    <a:pt x="2905" y="27"/>
                  </a:lnTo>
                  <a:close/>
                  <a:moveTo>
                    <a:pt x="2930" y="26"/>
                  </a:moveTo>
                  <a:lnTo>
                    <a:pt x="2945" y="26"/>
                  </a:lnTo>
                  <a:lnTo>
                    <a:pt x="2945" y="23"/>
                  </a:lnTo>
                  <a:lnTo>
                    <a:pt x="2930" y="23"/>
                  </a:lnTo>
                  <a:lnTo>
                    <a:pt x="2930" y="26"/>
                  </a:lnTo>
                  <a:close/>
                  <a:moveTo>
                    <a:pt x="2956" y="26"/>
                  </a:moveTo>
                  <a:lnTo>
                    <a:pt x="2971" y="26"/>
                  </a:lnTo>
                  <a:lnTo>
                    <a:pt x="2971" y="22"/>
                  </a:lnTo>
                  <a:lnTo>
                    <a:pt x="2956" y="22"/>
                  </a:lnTo>
                  <a:lnTo>
                    <a:pt x="2956" y="26"/>
                  </a:lnTo>
                  <a:close/>
                  <a:moveTo>
                    <a:pt x="2982" y="26"/>
                  </a:moveTo>
                  <a:lnTo>
                    <a:pt x="2996" y="26"/>
                  </a:lnTo>
                  <a:lnTo>
                    <a:pt x="2996" y="22"/>
                  </a:lnTo>
                  <a:lnTo>
                    <a:pt x="2982" y="22"/>
                  </a:lnTo>
                  <a:lnTo>
                    <a:pt x="2982" y="26"/>
                  </a:lnTo>
                  <a:close/>
                  <a:moveTo>
                    <a:pt x="3007" y="26"/>
                  </a:moveTo>
                  <a:lnTo>
                    <a:pt x="3022" y="26"/>
                  </a:lnTo>
                  <a:lnTo>
                    <a:pt x="3022" y="22"/>
                  </a:lnTo>
                  <a:lnTo>
                    <a:pt x="3007" y="22"/>
                  </a:lnTo>
                  <a:lnTo>
                    <a:pt x="3007" y="26"/>
                  </a:lnTo>
                  <a:close/>
                  <a:moveTo>
                    <a:pt x="3033" y="26"/>
                  </a:moveTo>
                  <a:lnTo>
                    <a:pt x="3048" y="26"/>
                  </a:lnTo>
                  <a:lnTo>
                    <a:pt x="3048" y="22"/>
                  </a:lnTo>
                  <a:lnTo>
                    <a:pt x="3033" y="22"/>
                  </a:lnTo>
                  <a:lnTo>
                    <a:pt x="3033" y="26"/>
                  </a:lnTo>
                  <a:close/>
                  <a:moveTo>
                    <a:pt x="3059" y="26"/>
                  </a:moveTo>
                  <a:lnTo>
                    <a:pt x="3074" y="26"/>
                  </a:lnTo>
                  <a:lnTo>
                    <a:pt x="3074" y="22"/>
                  </a:lnTo>
                  <a:lnTo>
                    <a:pt x="3059" y="22"/>
                  </a:lnTo>
                  <a:lnTo>
                    <a:pt x="3059" y="26"/>
                  </a:lnTo>
                  <a:close/>
                  <a:moveTo>
                    <a:pt x="3085" y="25"/>
                  </a:moveTo>
                  <a:lnTo>
                    <a:pt x="3099" y="25"/>
                  </a:lnTo>
                  <a:lnTo>
                    <a:pt x="3099" y="22"/>
                  </a:lnTo>
                  <a:lnTo>
                    <a:pt x="3085" y="22"/>
                  </a:lnTo>
                  <a:lnTo>
                    <a:pt x="3085" y="25"/>
                  </a:lnTo>
                  <a:close/>
                  <a:moveTo>
                    <a:pt x="3110" y="25"/>
                  </a:moveTo>
                  <a:lnTo>
                    <a:pt x="3125" y="25"/>
                  </a:lnTo>
                  <a:lnTo>
                    <a:pt x="3125" y="21"/>
                  </a:lnTo>
                  <a:lnTo>
                    <a:pt x="3110" y="22"/>
                  </a:lnTo>
                  <a:lnTo>
                    <a:pt x="3110" y="25"/>
                  </a:lnTo>
                  <a:close/>
                  <a:moveTo>
                    <a:pt x="3136" y="25"/>
                  </a:moveTo>
                  <a:lnTo>
                    <a:pt x="3151" y="25"/>
                  </a:lnTo>
                  <a:lnTo>
                    <a:pt x="3151" y="21"/>
                  </a:lnTo>
                  <a:lnTo>
                    <a:pt x="3136" y="21"/>
                  </a:lnTo>
                  <a:lnTo>
                    <a:pt x="3136" y="25"/>
                  </a:lnTo>
                  <a:close/>
                  <a:moveTo>
                    <a:pt x="3162" y="25"/>
                  </a:moveTo>
                  <a:lnTo>
                    <a:pt x="3177" y="25"/>
                  </a:lnTo>
                  <a:lnTo>
                    <a:pt x="3177" y="21"/>
                  </a:lnTo>
                  <a:lnTo>
                    <a:pt x="3162" y="21"/>
                  </a:lnTo>
                  <a:lnTo>
                    <a:pt x="3162" y="25"/>
                  </a:lnTo>
                  <a:close/>
                  <a:moveTo>
                    <a:pt x="3188" y="25"/>
                  </a:moveTo>
                  <a:lnTo>
                    <a:pt x="3202" y="25"/>
                  </a:lnTo>
                  <a:lnTo>
                    <a:pt x="3202" y="21"/>
                  </a:lnTo>
                  <a:lnTo>
                    <a:pt x="3188" y="21"/>
                  </a:lnTo>
                  <a:lnTo>
                    <a:pt x="3188" y="25"/>
                  </a:lnTo>
                  <a:close/>
                  <a:moveTo>
                    <a:pt x="3213" y="25"/>
                  </a:moveTo>
                  <a:lnTo>
                    <a:pt x="3228" y="24"/>
                  </a:lnTo>
                  <a:lnTo>
                    <a:pt x="3228" y="21"/>
                  </a:lnTo>
                  <a:lnTo>
                    <a:pt x="3213" y="21"/>
                  </a:lnTo>
                  <a:lnTo>
                    <a:pt x="3213" y="25"/>
                  </a:lnTo>
                  <a:close/>
                  <a:moveTo>
                    <a:pt x="3239" y="24"/>
                  </a:moveTo>
                  <a:lnTo>
                    <a:pt x="3254" y="24"/>
                  </a:lnTo>
                  <a:lnTo>
                    <a:pt x="3254" y="21"/>
                  </a:lnTo>
                  <a:lnTo>
                    <a:pt x="3239" y="21"/>
                  </a:lnTo>
                  <a:lnTo>
                    <a:pt x="3239" y="24"/>
                  </a:lnTo>
                  <a:close/>
                  <a:moveTo>
                    <a:pt x="3265" y="24"/>
                  </a:moveTo>
                  <a:lnTo>
                    <a:pt x="3280" y="24"/>
                  </a:lnTo>
                  <a:lnTo>
                    <a:pt x="3280" y="20"/>
                  </a:lnTo>
                  <a:lnTo>
                    <a:pt x="3265" y="20"/>
                  </a:lnTo>
                  <a:lnTo>
                    <a:pt x="3265" y="24"/>
                  </a:lnTo>
                  <a:close/>
                  <a:moveTo>
                    <a:pt x="3291" y="24"/>
                  </a:moveTo>
                  <a:lnTo>
                    <a:pt x="3305" y="24"/>
                  </a:lnTo>
                  <a:lnTo>
                    <a:pt x="3305" y="20"/>
                  </a:lnTo>
                  <a:lnTo>
                    <a:pt x="3291" y="20"/>
                  </a:lnTo>
                  <a:lnTo>
                    <a:pt x="3291" y="24"/>
                  </a:lnTo>
                  <a:close/>
                  <a:moveTo>
                    <a:pt x="3316" y="24"/>
                  </a:moveTo>
                  <a:lnTo>
                    <a:pt x="3331" y="24"/>
                  </a:lnTo>
                  <a:lnTo>
                    <a:pt x="3331" y="20"/>
                  </a:lnTo>
                  <a:lnTo>
                    <a:pt x="3316" y="20"/>
                  </a:lnTo>
                  <a:lnTo>
                    <a:pt x="3316" y="24"/>
                  </a:lnTo>
                  <a:close/>
                  <a:moveTo>
                    <a:pt x="3342" y="24"/>
                  </a:moveTo>
                  <a:lnTo>
                    <a:pt x="3357" y="24"/>
                  </a:lnTo>
                  <a:lnTo>
                    <a:pt x="3357" y="20"/>
                  </a:lnTo>
                  <a:lnTo>
                    <a:pt x="3342" y="20"/>
                  </a:lnTo>
                  <a:lnTo>
                    <a:pt x="3342" y="24"/>
                  </a:lnTo>
                  <a:close/>
                  <a:moveTo>
                    <a:pt x="3368" y="24"/>
                  </a:moveTo>
                  <a:lnTo>
                    <a:pt x="3382" y="24"/>
                  </a:lnTo>
                  <a:lnTo>
                    <a:pt x="3382" y="20"/>
                  </a:lnTo>
                  <a:lnTo>
                    <a:pt x="3368" y="20"/>
                  </a:lnTo>
                  <a:lnTo>
                    <a:pt x="3368" y="24"/>
                  </a:lnTo>
                  <a:close/>
                  <a:moveTo>
                    <a:pt x="3393" y="23"/>
                  </a:moveTo>
                  <a:lnTo>
                    <a:pt x="3408" y="23"/>
                  </a:lnTo>
                  <a:lnTo>
                    <a:pt x="3408" y="20"/>
                  </a:lnTo>
                  <a:lnTo>
                    <a:pt x="3393" y="20"/>
                  </a:lnTo>
                  <a:lnTo>
                    <a:pt x="3393" y="23"/>
                  </a:lnTo>
                  <a:close/>
                  <a:moveTo>
                    <a:pt x="3419" y="23"/>
                  </a:moveTo>
                  <a:lnTo>
                    <a:pt x="3434" y="23"/>
                  </a:lnTo>
                  <a:lnTo>
                    <a:pt x="3434" y="19"/>
                  </a:lnTo>
                  <a:lnTo>
                    <a:pt x="3419" y="20"/>
                  </a:lnTo>
                  <a:lnTo>
                    <a:pt x="3419" y="23"/>
                  </a:lnTo>
                  <a:close/>
                  <a:moveTo>
                    <a:pt x="3445" y="23"/>
                  </a:moveTo>
                  <a:lnTo>
                    <a:pt x="3460" y="23"/>
                  </a:lnTo>
                  <a:lnTo>
                    <a:pt x="3460" y="19"/>
                  </a:lnTo>
                  <a:lnTo>
                    <a:pt x="3445" y="19"/>
                  </a:lnTo>
                  <a:lnTo>
                    <a:pt x="3445" y="23"/>
                  </a:lnTo>
                  <a:close/>
                  <a:moveTo>
                    <a:pt x="3471" y="23"/>
                  </a:moveTo>
                  <a:lnTo>
                    <a:pt x="3485" y="23"/>
                  </a:lnTo>
                  <a:lnTo>
                    <a:pt x="3485" y="19"/>
                  </a:lnTo>
                  <a:lnTo>
                    <a:pt x="3471" y="19"/>
                  </a:lnTo>
                  <a:lnTo>
                    <a:pt x="3471" y="23"/>
                  </a:lnTo>
                  <a:close/>
                  <a:moveTo>
                    <a:pt x="3496" y="23"/>
                  </a:moveTo>
                  <a:lnTo>
                    <a:pt x="3511" y="23"/>
                  </a:lnTo>
                  <a:lnTo>
                    <a:pt x="3511" y="19"/>
                  </a:lnTo>
                  <a:lnTo>
                    <a:pt x="3496" y="19"/>
                  </a:lnTo>
                  <a:lnTo>
                    <a:pt x="3496" y="23"/>
                  </a:lnTo>
                  <a:close/>
                  <a:moveTo>
                    <a:pt x="3522" y="23"/>
                  </a:moveTo>
                  <a:lnTo>
                    <a:pt x="3537" y="22"/>
                  </a:lnTo>
                  <a:lnTo>
                    <a:pt x="3537" y="19"/>
                  </a:lnTo>
                  <a:lnTo>
                    <a:pt x="3522" y="19"/>
                  </a:lnTo>
                  <a:lnTo>
                    <a:pt x="3522" y="23"/>
                  </a:lnTo>
                  <a:close/>
                  <a:moveTo>
                    <a:pt x="3548" y="22"/>
                  </a:moveTo>
                  <a:lnTo>
                    <a:pt x="3563" y="22"/>
                  </a:lnTo>
                  <a:lnTo>
                    <a:pt x="3563" y="19"/>
                  </a:lnTo>
                  <a:lnTo>
                    <a:pt x="3548" y="19"/>
                  </a:lnTo>
                  <a:lnTo>
                    <a:pt x="3548" y="22"/>
                  </a:lnTo>
                  <a:close/>
                  <a:moveTo>
                    <a:pt x="3574" y="22"/>
                  </a:moveTo>
                  <a:lnTo>
                    <a:pt x="3588" y="22"/>
                  </a:lnTo>
                  <a:lnTo>
                    <a:pt x="3588" y="18"/>
                  </a:lnTo>
                  <a:lnTo>
                    <a:pt x="3574" y="18"/>
                  </a:lnTo>
                  <a:lnTo>
                    <a:pt x="3574" y="22"/>
                  </a:lnTo>
                  <a:close/>
                  <a:moveTo>
                    <a:pt x="3599" y="22"/>
                  </a:moveTo>
                  <a:lnTo>
                    <a:pt x="3614" y="22"/>
                  </a:lnTo>
                  <a:lnTo>
                    <a:pt x="3614" y="18"/>
                  </a:lnTo>
                  <a:lnTo>
                    <a:pt x="3599" y="18"/>
                  </a:lnTo>
                  <a:lnTo>
                    <a:pt x="3599" y="22"/>
                  </a:lnTo>
                  <a:close/>
                  <a:moveTo>
                    <a:pt x="3625" y="22"/>
                  </a:moveTo>
                  <a:lnTo>
                    <a:pt x="3640" y="22"/>
                  </a:lnTo>
                  <a:lnTo>
                    <a:pt x="3640" y="18"/>
                  </a:lnTo>
                  <a:lnTo>
                    <a:pt x="3625" y="18"/>
                  </a:lnTo>
                  <a:lnTo>
                    <a:pt x="3625" y="22"/>
                  </a:lnTo>
                  <a:close/>
                  <a:moveTo>
                    <a:pt x="3651" y="22"/>
                  </a:moveTo>
                  <a:lnTo>
                    <a:pt x="3666" y="22"/>
                  </a:lnTo>
                  <a:lnTo>
                    <a:pt x="3666" y="18"/>
                  </a:lnTo>
                  <a:lnTo>
                    <a:pt x="3651" y="18"/>
                  </a:lnTo>
                  <a:lnTo>
                    <a:pt x="3651" y="22"/>
                  </a:lnTo>
                  <a:close/>
                  <a:moveTo>
                    <a:pt x="3677" y="22"/>
                  </a:moveTo>
                  <a:lnTo>
                    <a:pt x="3691" y="22"/>
                  </a:lnTo>
                  <a:lnTo>
                    <a:pt x="3691" y="18"/>
                  </a:lnTo>
                  <a:lnTo>
                    <a:pt x="3677" y="18"/>
                  </a:lnTo>
                  <a:lnTo>
                    <a:pt x="3677" y="22"/>
                  </a:lnTo>
                  <a:close/>
                  <a:moveTo>
                    <a:pt x="3702" y="21"/>
                  </a:moveTo>
                  <a:lnTo>
                    <a:pt x="3717" y="21"/>
                  </a:lnTo>
                  <a:lnTo>
                    <a:pt x="3717" y="18"/>
                  </a:lnTo>
                  <a:lnTo>
                    <a:pt x="3702" y="18"/>
                  </a:lnTo>
                  <a:lnTo>
                    <a:pt x="3702" y="21"/>
                  </a:lnTo>
                  <a:close/>
                  <a:moveTo>
                    <a:pt x="3728" y="21"/>
                  </a:moveTo>
                  <a:lnTo>
                    <a:pt x="3743" y="21"/>
                  </a:lnTo>
                  <a:lnTo>
                    <a:pt x="3743" y="17"/>
                  </a:lnTo>
                  <a:lnTo>
                    <a:pt x="3728" y="18"/>
                  </a:lnTo>
                  <a:lnTo>
                    <a:pt x="3728" y="21"/>
                  </a:lnTo>
                  <a:close/>
                  <a:moveTo>
                    <a:pt x="3754" y="21"/>
                  </a:moveTo>
                  <a:lnTo>
                    <a:pt x="3768" y="21"/>
                  </a:lnTo>
                  <a:lnTo>
                    <a:pt x="3768" y="17"/>
                  </a:lnTo>
                  <a:lnTo>
                    <a:pt x="3754" y="17"/>
                  </a:lnTo>
                  <a:lnTo>
                    <a:pt x="3754" y="21"/>
                  </a:lnTo>
                  <a:close/>
                  <a:moveTo>
                    <a:pt x="3779" y="21"/>
                  </a:moveTo>
                  <a:lnTo>
                    <a:pt x="3794" y="21"/>
                  </a:lnTo>
                  <a:lnTo>
                    <a:pt x="3794" y="17"/>
                  </a:lnTo>
                  <a:lnTo>
                    <a:pt x="3779" y="17"/>
                  </a:lnTo>
                  <a:lnTo>
                    <a:pt x="3779" y="21"/>
                  </a:lnTo>
                  <a:close/>
                  <a:moveTo>
                    <a:pt x="3805" y="21"/>
                  </a:moveTo>
                  <a:lnTo>
                    <a:pt x="3820" y="21"/>
                  </a:lnTo>
                  <a:lnTo>
                    <a:pt x="3820" y="17"/>
                  </a:lnTo>
                  <a:lnTo>
                    <a:pt x="3805" y="17"/>
                  </a:lnTo>
                  <a:lnTo>
                    <a:pt x="3805" y="21"/>
                  </a:lnTo>
                  <a:close/>
                  <a:moveTo>
                    <a:pt x="3831" y="21"/>
                  </a:moveTo>
                  <a:lnTo>
                    <a:pt x="3846" y="20"/>
                  </a:lnTo>
                  <a:lnTo>
                    <a:pt x="3846" y="17"/>
                  </a:lnTo>
                  <a:lnTo>
                    <a:pt x="3831" y="17"/>
                  </a:lnTo>
                  <a:lnTo>
                    <a:pt x="3831" y="21"/>
                  </a:lnTo>
                  <a:close/>
                  <a:moveTo>
                    <a:pt x="3857" y="20"/>
                  </a:moveTo>
                  <a:lnTo>
                    <a:pt x="3871" y="20"/>
                  </a:lnTo>
                  <a:lnTo>
                    <a:pt x="3871" y="17"/>
                  </a:lnTo>
                  <a:lnTo>
                    <a:pt x="3857" y="17"/>
                  </a:lnTo>
                  <a:lnTo>
                    <a:pt x="3857" y="20"/>
                  </a:lnTo>
                  <a:close/>
                  <a:moveTo>
                    <a:pt x="3882" y="20"/>
                  </a:moveTo>
                  <a:lnTo>
                    <a:pt x="3897" y="20"/>
                  </a:lnTo>
                  <a:lnTo>
                    <a:pt x="3897" y="16"/>
                  </a:lnTo>
                  <a:lnTo>
                    <a:pt x="3882" y="16"/>
                  </a:lnTo>
                  <a:lnTo>
                    <a:pt x="3882" y="20"/>
                  </a:lnTo>
                  <a:close/>
                  <a:moveTo>
                    <a:pt x="3908" y="20"/>
                  </a:moveTo>
                  <a:lnTo>
                    <a:pt x="3923" y="20"/>
                  </a:lnTo>
                  <a:lnTo>
                    <a:pt x="3923" y="16"/>
                  </a:lnTo>
                  <a:lnTo>
                    <a:pt x="3908" y="16"/>
                  </a:lnTo>
                  <a:lnTo>
                    <a:pt x="3908" y="20"/>
                  </a:lnTo>
                  <a:close/>
                  <a:moveTo>
                    <a:pt x="3934" y="20"/>
                  </a:moveTo>
                  <a:lnTo>
                    <a:pt x="3949" y="20"/>
                  </a:lnTo>
                  <a:lnTo>
                    <a:pt x="3949" y="16"/>
                  </a:lnTo>
                  <a:lnTo>
                    <a:pt x="3934" y="16"/>
                  </a:lnTo>
                  <a:lnTo>
                    <a:pt x="3934" y="20"/>
                  </a:lnTo>
                  <a:close/>
                  <a:moveTo>
                    <a:pt x="3960" y="20"/>
                  </a:moveTo>
                  <a:lnTo>
                    <a:pt x="3974" y="20"/>
                  </a:lnTo>
                  <a:lnTo>
                    <a:pt x="3974" y="16"/>
                  </a:lnTo>
                  <a:lnTo>
                    <a:pt x="3960" y="16"/>
                  </a:lnTo>
                  <a:lnTo>
                    <a:pt x="3960" y="20"/>
                  </a:lnTo>
                  <a:close/>
                  <a:moveTo>
                    <a:pt x="3985" y="20"/>
                  </a:moveTo>
                  <a:lnTo>
                    <a:pt x="4000" y="20"/>
                  </a:lnTo>
                  <a:lnTo>
                    <a:pt x="4000" y="16"/>
                  </a:lnTo>
                  <a:lnTo>
                    <a:pt x="3985" y="16"/>
                  </a:lnTo>
                  <a:lnTo>
                    <a:pt x="3985" y="20"/>
                  </a:lnTo>
                  <a:close/>
                  <a:moveTo>
                    <a:pt x="4011" y="19"/>
                  </a:moveTo>
                  <a:lnTo>
                    <a:pt x="4026" y="19"/>
                  </a:lnTo>
                  <a:lnTo>
                    <a:pt x="4026" y="16"/>
                  </a:lnTo>
                  <a:lnTo>
                    <a:pt x="4011" y="16"/>
                  </a:lnTo>
                  <a:lnTo>
                    <a:pt x="4011" y="19"/>
                  </a:lnTo>
                  <a:close/>
                  <a:moveTo>
                    <a:pt x="4037" y="19"/>
                  </a:moveTo>
                  <a:lnTo>
                    <a:pt x="4052" y="19"/>
                  </a:lnTo>
                  <a:lnTo>
                    <a:pt x="4052" y="15"/>
                  </a:lnTo>
                  <a:lnTo>
                    <a:pt x="4037" y="16"/>
                  </a:lnTo>
                  <a:lnTo>
                    <a:pt x="4037" y="19"/>
                  </a:lnTo>
                  <a:close/>
                  <a:moveTo>
                    <a:pt x="4063" y="19"/>
                  </a:moveTo>
                  <a:lnTo>
                    <a:pt x="4077" y="19"/>
                  </a:lnTo>
                  <a:lnTo>
                    <a:pt x="4077" y="15"/>
                  </a:lnTo>
                  <a:lnTo>
                    <a:pt x="4063" y="15"/>
                  </a:lnTo>
                  <a:lnTo>
                    <a:pt x="4063" y="19"/>
                  </a:lnTo>
                  <a:close/>
                  <a:moveTo>
                    <a:pt x="4088" y="19"/>
                  </a:moveTo>
                  <a:lnTo>
                    <a:pt x="4103" y="19"/>
                  </a:lnTo>
                  <a:lnTo>
                    <a:pt x="4103" y="15"/>
                  </a:lnTo>
                  <a:lnTo>
                    <a:pt x="4088" y="15"/>
                  </a:lnTo>
                  <a:lnTo>
                    <a:pt x="4088" y="19"/>
                  </a:lnTo>
                  <a:close/>
                  <a:moveTo>
                    <a:pt x="4114" y="19"/>
                  </a:moveTo>
                  <a:lnTo>
                    <a:pt x="4129" y="19"/>
                  </a:lnTo>
                  <a:lnTo>
                    <a:pt x="4129" y="15"/>
                  </a:lnTo>
                  <a:lnTo>
                    <a:pt x="4114" y="15"/>
                  </a:lnTo>
                  <a:lnTo>
                    <a:pt x="4114" y="19"/>
                  </a:lnTo>
                  <a:close/>
                  <a:moveTo>
                    <a:pt x="4140" y="19"/>
                  </a:moveTo>
                  <a:lnTo>
                    <a:pt x="4154" y="18"/>
                  </a:lnTo>
                  <a:lnTo>
                    <a:pt x="4154" y="15"/>
                  </a:lnTo>
                  <a:lnTo>
                    <a:pt x="4140" y="15"/>
                  </a:lnTo>
                  <a:lnTo>
                    <a:pt x="4140" y="19"/>
                  </a:lnTo>
                  <a:close/>
                  <a:moveTo>
                    <a:pt x="4165" y="18"/>
                  </a:moveTo>
                  <a:lnTo>
                    <a:pt x="4180" y="18"/>
                  </a:lnTo>
                  <a:lnTo>
                    <a:pt x="4180" y="15"/>
                  </a:lnTo>
                  <a:lnTo>
                    <a:pt x="4165" y="15"/>
                  </a:lnTo>
                  <a:lnTo>
                    <a:pt x="4165" y="18"/>
                  </a:lnTo>
                  <a:close/>
                  <a:moveTo>
                    <a:pt x="4191" y="18"/>
                  </a:moveTo>
                  <a:lnTo>
                    <a:pt x="4206" y="18"/>
                  </a:lnTo>
                  <a:lnTo>
                    <a:pt x="4206" y="15"/>
                  </a:lnTo>
                  <a:lnTo>
                    <a:pt x="4191" y="15"/>
                  </a:lnTo>
                  <a:lnTo>
                    <a:pt x="4191" y="18"/>
                  </a:lnTo>
                  <a:close/>
                  <a:moveTo>
                    <a:pt x="4217" y="18"/>
                  </a:moveTo>
                  <a:lnTo>
                    <a:pt x="4232" y="18"/>
                  </a:lnTo>
                  <a:lnTo>
                    <a:pt x="4232" y="14"/>
                  </a:lnTo>
                  <a:lnTo>
                    <a:pt x="4217" y="15"/>
                  </a:lnTo>
                  <a:lnTo>
                    <a:pt x="4217" y="18"/>
                  </a:lnTo>
                  <a:close/>
                  <a:moveTo>
                    <a:pt x="4243" y="18"/>
                  </a:moveTo>
                  <a:lnTo>
                    <a:pt x="4257" y="18"/>
                  </a:lnTo>
                  <a:lnTo>
                    <a:pt x="4257" y="14"/>
                  </a:lnTo>
                  <a:lnTo>
                    <a:pt x="4243" y="14"/>
                  </a:lnTo>
                  <a:lnTo>
                    <a:pt x="4243" y="18"/>
                  </a:lnTo>
                  <a:close/>
                  <a:moveTo>
                    <a:pt x="4268" y="18"/>
                  </a:moveTo>
                  <a:lnTo>
                    <a:pt x="4283" y="18"/>
                  </a:lnTo>
                  <a:lnTo>
                    <a:pt x="4283" y="14"/>
                  </a:lnTo>
                  <a:lnTo>
                    <a:pt x="4268" y="14"/>
                  </a:lnTo>
                  <a:lnTo>
                    <a:pt x="4268" y="18"/>
                  </a:lnTo>
                  <a:close/>
                  <a:moveTo>
                    <a:pt x="4294" y="18"/>
                  </a:moveTo>
                  <a:lnTo>
                    <a:pt x="4309" y="18"/>
                  </a:lnTo>
                  <a:lnTo>
                    <a:pt x="4309" y="14"/>
                  </a:lnTo>
                  <a:lnTo>
                    <a:pt x="4294" y="14"/>
                  </a:lnTo>
                  <a:lnTo>
                    <a:pt x="4294" y="18"/>
                  </a:lnTo>
                  <a:close/>
                  <a:moveTo>
                    <a:pt x="4320" y="17"/>
                  </a:moveTo>
                  <a:lnTo>
                    <a:pt x="4335" y="17"/>
                  </a:lnTo>
                  <a:lnTo>
                    <a:pt x="4335" y="14"/>
                  </a:lnTo>
                  <a:lnTo>
                    <a:pt x="4320" y="14"/>
                  </a:lnTo>
                  <a:lnTo>
                    <a:pt x="4320" y="17"/>
                  </a:lnTo>
                  <a:close/>
                  <a:moveTo>
                    <a:pt x="4346" y="17"/>
                  </a:moveTo>
                  <a:lnTo>
                    <a:pt x="4360" y="17"/>
                  </a:lnTo>
                  <a:lnTo>
                    <a:pt x="4360" y="13"/>
                  </a:lnTo>
                  <a:lnTo>
                    <a:pt x="4346" y="14"/>
                  </a:lnTo>
                  <a:lnTo>
                    <a:pt x="4346" y="17"/>
                  </a:lnTo>
                  <a:close/>
                  <a:moveTo>
                    <a:pt x="4372" y="17"/>
                  </a:moveTo>
                  <a:lnTo>
                    <a:pt x="4386" y="17"/>
                  </a:lnTo>
                  <a:lnTo>
                    <a:pt x="4386" y="13"/>
                  </a:lnTo>
                  <a:lnTo>
                    <a:pt x="4372" y="13"/>
                  </a:lnTo>
                  <a:lnTo>
                    <a:pt x="4372" y="17"/>
                  </a:lnTo>
                  <a:close/>
                  <a:moveTo>
                    <a:pt x="4397" y="17"/>
                  </a:moveTo>
                  <a:lnTo>
                    <a:pt x="4412" y="17"/>
                  </a:lnTo>
                  <a:lnTo>
                    <a:pt x="4412" y="13"/>
                  </a:lnTo>
                  <a:lnTo>
                    <a:pt x="4397" y="13"/>
                  </a:lnTo>
                  <a:lnTo>
                    <a:pt x="4397" y="17"/>
                  </a:lnTo>
                  <a:close/>
                  <a:moveTo>
                    <a:pt x="4423" y="17"/>
                  </a:moveTo>
                  <a:lnTo>
                    <a:pt x="4438" y="17"/>
                  </a:lnTo>
                  <a:lnTo>
                    <a:pt x="4438" y="13"/>
                  </a:lnTo>
                  <a:lnTo>
                    <a:pt x="4423" y="13"/>
                  </a:lnTo>
                  <a:lnTo>
                    <a:pt x="4423" y="17"/>
                  </a:lnTo>
                  <a:close/>
                  <a:moveTo>
                    <a:pt x="4449" y="16"/>
                  </a:moveTo>
                  <a:lnTo>
                    <a:pt x="4463" y="16"/>
                  </a:lnTo>
                  <a:lnTo>
                    <a:pt x="4463" y="13"/>
                  </a:lnTo>
                  <a:lnTo>
                    <a:pt x="4449" y="13"/>
                  </a:lnTo>
                  <a:lnTo>
                    <a:pt x="4449" y="16"/>
                  </a:lnTo>
                  <a:close/>
                  <a:moveTo>
                    <a:pt x="4474" y="16"/>
                  </a:moveTo>
                  <a:lnTo>
                    <a:pt x="4489" y="16"/>
                  </a:lnTo>
                  <a:lnTo>
                    <a:pt x="4489" y="13"/>
                  </a:lnTo>
                  <a:lnTo>
                    <a:pt x="4474" y="13"/>
                  </a:lnTo>
                  <a:lnTo>
                    <a:pt x="4474" y="16"/>
                  </a:lnTo>
                  <a:close/>
                  <a:moveTo>
                    <a:pt x="4500" y="16"/>
                  </a:moveTo>
                  <a:lnTo>
                    <a:pt x="4515" y="16"/>
                  </a:lnTo>
                  <a:lnTo>
                    <a:pt x="4515" y="13"/>
                  </a:lnTo>
                  <a:lnTo>
                    <a:pt x="4500" y="13"/>
                  </a:lnTo>
                  <a:lnTo>
                    <a:pt x="4500" y="16"/>
                  </a:lnTo>
                  <a:close/>
                  <a:moveTo>
                    <a:pt x="29" y="29"/>
                  </a:moveTo>
                  <a:lnTo>
                    <a:pt x="0" y="43"/>
                  </a:lnTo>
                  <a:lnTo>
                    <a:pt x="30" y="58"/>
                  </a:lnTo>
                  <a:lnTo>
                    <a:pt x="29" y="29"/>
                  </a:lnTo>
                  <a:close/>
                  <a:moveTo>
                    <a:pt x="4511" y="29"/>
                  </a:moveTo>
                  <a:lnTo>
                    <a:pt x="4541" y="14"/>
                  </a:lnTo>
                  <a:lnTo>
                    <a:pt x="4511" y="0"/>
                  </a:lnTo>
                  <a:lnTo>
                    <a:pt x="4511" y="29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88">
              <a:extLst>
                <a:ext uri="{FF2B5EF4-FFF2-40B4-BE49-F238E27FC236}">
                  <a16:creationId xmlns:a16="http://schemas.microsoft.com/office/drawing/2014/main" id="{1D6F4241-9733-428E-AB9A-5947100B0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3324" y="3802401"/>
              <a:ext cx="193675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ITU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89">
              <a:extLst>
                <a:ext uri="{FF2B5EF4-FFF2-40B4-BE49-F238E27FC236}">
                  <a16:creationId xmlns:a16="http://schemas.microsoft.com/office/drawing/2014/main" id="{85D179D8-0DB3-48D4-B464-8858CF6B4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674" y="3802401"/>
              <a:ext cx="84138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90">
              <a:extLst>
                <a:ext uri="{FF2B5EF4-FFF2-40B4-BE49-F238E27FC236}">
                  <a16:creationId xmlns:a16="http://schemas.microsoft.com/office/drawing/2014/main" id="{9C5FBC49-77CF-4244-A28B-AD1300BA7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249" y="3802401"/>
              <a:ext cx="504825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 G.8275.1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91">
              <a:extLst>
                <a:ext uri="{FF2B5EF4-FFF2-40B4-BE49-F238E27FC236}">
                  <a16:creationId xmlns:a16="http://schemas.microsoft.com/office/drawing/2014/main" id="{57E39C96-BFB2-491D-A48B-B063BC07C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374" y="3921463"/>
              <a:ext cx="334963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Full 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92">
              <a:extLst>
                <a:ext uri="{FF2B5EF4-FFF2-40B4-BE49-F238E27FC236}">
                  <a16:creationId xmlns:a16="http://schemas.microsoft.com/office/drawing/2014/main" id="{CBA854C6-1E71-4915-84A4-CD3900C83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8899" y="3921463"/>
              <a:ext cx="85725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93">
              <a:extLst>
                <a:ext uri="{FF2B5EF4-FFF2-40B4-BE49-F238E27FC236}">
                  <a16:creationId xmlns:a16="http://schemas.microsoft.com/office/drawing/2014/main" id="{63B9840E-82CE-4117-8F42-F2057E331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7474" y="3921463"/>
              <a:ext cx="593725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path support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94">
              <a:extLst>
                <a:ext uri="{FF2B5EF4-FFF2-40B4-BE49-F238E27FC236}">
                  <a16:creationId xmlns:a16="http://schemas.microsoft.com/office/drawing/2014/main" id="{4BD994C7-D2B6-4803-9BDE-EF7F9B142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963" y="3624187"/>
              <a:ext cx="105958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1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</a:rPr>
                <a:t>Primary PTP Ethernet Stream</a:t>
              </a:r>
              <a:endParaRPr kumimoji="0" lang="en-US" altLang="en-US" sz="2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9" name="Rectangle 95">
              <a:extLst>
                <a:ext uri="{FF2B5EF4-FFF2-40B4-BE49-F238E27FC236}">
                  <a16:creationId xmlns:a16="http://schemas.microsoft.com/office/drawing/2014/main" id="{E4F7C3DA-B37D-417F-BF14-7201C1BD2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26" y="1188016"/>
              <a:ext cx="1059585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1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</a:rPr>
                <a:t>Primary PTP Ethernet Stream</a:t>
              </a:r>
              <a:endPara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0" name="Rectangle 96">
              <a:extLst>
                <a:ext uri="{FF2B5EF4-FFF2-40B4-BE49-F238E27FC236}">
                  <a16:creationId xmlns:a16="http://schemas.microsoft.com/office/drawing/2014/main" id="{5A7F861B-26F0-4E1B-A117-E3C9CEABA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961" y="3661113"/>
              <a:ext cx="1171796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1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Secondary  PTP Ethernet Stream</a:t>
              </a:r>
              <a:endParaRPr kumimoji="0" lang="en-US" altLang="en-US" sz="2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1" name="Freeform 98">
              <a:extLst>
                <a:ext uri="{FF2B5EF4-FFF2-40B4-BE49-F238E27FC236}">
                  <a16:creationId xmlns:a16="http://schemas.microsoft.com/office/drawing/2014/main" id="{48F8A2DE-840C-41F7-A373-7E01EE49E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4761" y="3465851"/>
              <a:ext cx="368300" cy="47625"/>
            </a:xfrm>
            <a:custGeom>
              <a:avLst/>
              <a:gdLst>
                <a:gd name="T0" fmla="*/ 0 w 232"/>
                <a:gd name="T1" fmla="*/ 11 h 30"/>
                <a:gd name="T2" fmla="*/ 30 w 232"/>
                <a:gd name="T3" fmla="*/ 11 h 30"/>
                <a:gd name="T4" fmla="*/ 30 w 232"/>
                <a:gd name="T5" fmla="*/ 19 h 30"/>
                <a:gd name="T6" fmla="*/ 0 w 232"/>
                <a:gd name="T7" fmla="*/ 19 h 30"/>
                <a:gd name="T8" fmla="*/ 0 w 232"/>
                <a:gd name="T9" fmla="*/ 11 h 30"/>
                <a:gd name="T10" fmla="*/ 52 w 232"/>
                <a:gd name="T11" fmla="*/ 11 h 30"/>
                <a:gd name="T12" fmla="*/ 81 w 232"/>
                <a:gd name="T13" fmla="*/ 11 h 30"/>
                <a:gd name="T14" fmla="*/ 81 w 232"/>
                <a:gd name="T15" fmla="*/ 19 h 30"/>
                <a:gd name="T16" fmla="*/ 52 w 232"/>
                <a:gd name="T17" fmla="*/ 19 h 30"/>
                <a:gd name="T18" fmla="*/ 52 w 232"/>
                <a:gd name="T19" fmla="*/ 11 h 30"/>
                <a:gd name="T20" fmla="*/ 103 w 232"/>
                <a:gd name="T21" fmla="*/ 11 h 30"/>
                <a:gd name="T22" fmla="*/ 133 w 232"/>
                <a:gd name="T23" fmla="*/ 11 h 30"/>
                <a:gd name="T24" fmla="*/ 133 w 232"/>
                <a:gd name="T25" fmla="*/ 19 h 30"/>
                <a:gd name="T26" fmla="*/ 103 w 232"/>
                <a:gd name="T27" fmla="*/ 19 h 30"/>
                <a:gd name="T28" fmla="*/ 103 w 232"/>
                <a:gd name="T29" fmla="*/ 11 h 30"/>
                <a:gd name="T30" fmla="*/ 155 w 232"/>
                <a:gd name="T31" fmla="*/ 11 h 30"/>
                <a:gd name="T32" fmla="*/ 184 w 232"/>
                <a:gd name="T33" fmla="*/ 11 h 30"/>
                <a:gd name="T34" fmla="*/ 184 w 232"/>
                <a:gd name="T35" fmla="*/ 19 h 30"/>
                <a:gd name="T36" fmla="*/ 155 w 232"/>
                <a:gd name="T37" fmla="*/ 19 h 30"/>
                <a:gd name="T38" fmla="*/ 155 w 232"/>
                <a:gd name="T39" fmla="*/ 11 h 30"/>
                <a:gd name="T40" fmla="*/ 206 w 232"/>
                <a:gd name="T41" fmla="*/ 11 h 30"/>
                <a:gd name="T42" fmla="*/ 210 w 232"/>
                <a:gd name="T43" fmla="*/ 11 h 30"/>
                <a:gd name="T44" fmla="*/ 210 w 232"/>
                <a:gd name="T45" fmla="*/ 19 h 30"/>
                <a:gd name="T46" fmla="*/ 206 w 232"/>
                <a:gd name="T47" fmla="*/ 19 h 30"/>
                <a:gd name="T48" fmla="*/ 206 w 232"/>
                <a:gd name="T49" fmla="*/ 11 h 30"/>
                <a:gd name="T50" fmla="*/ 203 w 232"/>
                <a:gd name="T51" fmla="*/ 0 h 30"/>
                <a:gd name="T52" fmla="*/ 232 w 232"/>
                <a:gd name="T53" fmla="*/ 15 h 30"/>
                <a:gd name="T54" fmla="*/ 203 w 232"/>
                <a:gd name="T55" fmla="*/ 30 h 30"/>
                <a:gd name="T56" fmla="*/ 203 w 232"/>
                <a:gd name="T5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30">
                  <a:moveTo>
                    <a:pt x="0" y="11"/>
                  </a:moveTo>
                  <a:lnTo>
                    <a:pt x="30" y="11"/>
                  </a:lnTo>
                  <a:lnTo>
                    <a:pt x="30" y="19"/>
                  </a:lnTo>
                  <a:lnTo>
                    <a:pt x="0" y="19"/>
                  </a:lnTo>
                  <a:lnTo>
                    <a:pt x="0" y="11"/>
                  </a:lnTo>
                  <a:close/>
                  <a:moveTo>
                    <a:pt x="52" y="11"/>
                  </a:moveTo>
                  <a:lnTo>
                    <a:pt x="81" y="11"/>
                  </a:lnTo>
                  <a:lnTo>
                    <a:pt x="81" y="19"/>
                  </a:lnTo>
                  <a:lnTo>
                    <a:pt x="52" y="19"/>
                  </a:lnTo>
                  <a:lnTo>
                    <a:pt x="52" y="11"/>
                  </a:lnTo>
                  <a:close/>
                  <a:moveTo>
                    <a:pt x="103" y="11"/>
                  </a:moveTo>
                  <a:lnTo>
                    <a:pt x="133" y="11"/>
                  </a:lnTo>
                  <a:lnTo>
                    <a:pt x="133" y="19"/>
                  </a:lnTo>
                  <a:lnTo>
                    <a:pt x="103" y="19"/>
                  </a:lnTo>
                  <a:lnTo>
                    <a:pt x="103" y="11"/>
                  </a:lnTo>
                  <a:close/>
                  <a:moveTo>
                    <a:pt x="155" y="11"/>
                  </a:moveTo>
                  <a:lnTo>
                    <a:pt x="184" y="11"/>
                  </a:lnTo>
                  <a:lnTo>
                    <a:pt x="184" y="19"/>
                  </a:lnTo>
                  <a:lnTo>
                    <a:pt x="155" y="19"/>
                  </a:lnTo>
                  <a:lnTo>
                    <a:pt x="155" y="11"/>
                  </a:lnTo>
                  <a:close/>
                  <a:moveTo>
                    <a:pt x="206" y="11"/>
                  </a:moveTo>
                  <a:lnTo>
                    <a:pt x="210" y="11"/>
                  </a:lnTo>
                  <a:lnTo>
                    <a:pt x="210" y="19"/>
                  </a:lnTo>
                  <a:lnTo>
                    <a:pt x="206" y="19"/>
                  </a:lnTo>
                  <a:lnTo>
                    <a:pt x="206" y="11"/>
                  </a:lnTo>
                  <a:close/>
                  <a:moveTo>
                    <a:pt x="203" y="0"/>
                  </a:moveTo>
                  <a:lnTo>
                    <a:pt x="232" y="15"/>
                  </a:lnTo>
                  <a:lnTo>
                    <a:pt x="203" y="3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04092"/>
            </a:solidFill>
            <a:ln w="0" cap="flat">
              <a:solidFill>
                <a:srgbClr val="9040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99">
              <a:extLst>
                <a:ext uri="{FF2B5EF4-FFF2-40B4-BE49-F238E27FC236}">
                  <a16:creationId xmlns:a16="http://schemas.microsoft.com/office/drawing/2014/main" id="{48628CCF-BF59-47D1-B397-0C66FF179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7299" y="1405276"/>
              <a:ext cx="366713" cy="46038"/>
            </a:xfrm>
            <a:custGeom>
              <a:avLst/>
              <a:gdLst>
                <a:gd name="T0" fmla="*/ 0 w 231"/>
                <a:gd name="T1" fmla="*/ 11 h 29"/>
                <a:gd name="T2" fmla="*/ 29 w 231"/>
                <a:gd name="T3" fmla="*/ 11 h 29"/>
                <a:gd name="T4" fmla="*/ 29 w 231"/>
                <a:gd name="T5" fmla="*/ 18 h 29"/>
                <a:gd name="T6" fmla="*/ 0 w 231"/>
                <a:gd name="T7" fmla="*/ 18 h 29"/>
                <a:gd name="T8" fmla="*/ 0 w 231"/>
                <a:gd name="T9" fmla="*/ 11 h 29"/>
                <a:gd name="T10" fmla="*/ 51 w 231"/>
                <a:gd name="T11" fmla="*/ 11 h 29"/>
                <a:gd name="T12" fmla="*/ 81 w 231"/>
                <a:gd name="T13" fmla="*/ 11 h 29"/>
                <a:gd name="T14" fmla="*/ 81 w 231"/>
                <a:gd name="T15" fmla="*/ 18 h 29"/>
                <a:gd name="T16" fmla="*/ 51 w 231"/>
                <a:gd name="T17" fmla="*/ 18 h 29"/>
                <a:gd name="T18" fmla="*/ 51 w 231"/>
                <a:gd name="T19" fmla="*/ 11 h 29"/>
                <a:gd name="T20" fmla="*/ 103 w 231"/>
                <a:gd name="T21" fmla="*/ 11 h 29"/>
                <a:gd name="T22" fmla="*/ 132 w 231"/>
                <a:gd name="T23" fmla="*/ 11 h 29"/>
                <a:gd name="T24" fmla="*/ 132 w 231"/>
                <a:gd name="T25" fmla="*/ 18 h 29"/>
                <a:gd name="T26" fmla="*/ 103 w 231"/>
                <a:gd name="T27" fmla="*/ 18 h 29"/>
                <a:gd name="T28" fmla="*/ 103 w 231"/>
                <a:gd name="T29" fmla="*/ 11 h 29"/>
                <a:gd name="T30" fmla="*/ 154 w 231"/>
                <a:gd name="T31" fmla="*/ 11 h 29"/>
                <a:gd name="T32" fmla="*/ 184 w 231"/>
                <a:gd name="T33" fmla="*/ 11 h 29"/>
                <a:gd name="T34" fmla="*/ 184 w 231"/>
                <a:gd name="T35" fmla="*/ 18 h 29"/>
                <a:gd name="T36" fmla="*/ 154 w 231"/>
                <a:gd name="T37" fmla="*/ 18 h 29"/>
                <a:gd name="T38" fmla="*/ 154 w 231"/>
                <a:gd name="T39" fmla="*/ 11 h 29"/>
                <a:gd name="T40" fmla="*/ 206 w 231"/>
                <a:gd name="T41" fmla="*/ 11 h 29"/>
                <a:gd name="T42" fmla="*/ 209 w 231"/>
                <a:gd name="T43" fmla="*/ 11 h 29"/>
                <a:gd name="T44" fmla="*/ 209 w 231"/>
                <a:gd name="T45" fmla="*/ 18 h 29"/>
                <a:gd name="T46" fmla="*/ 206 w 231"/>
                <a:gd name="T47" fmla="*/ 18 h 29"/>
                <a:gd name="T48" fmla="*/ 206 w 231"/>
                <a:gd name="T49" fmla="*/ 11 h 29"/>
                <a:gd name="T50" fmla="*/ 202 w 231"/>
                <a:gd name="T51" fmla="*/ 0 h 29"/>
                <a:gd name="T52" fmla="*/ 231 w 231"/>
                <a:gd name="T53" fmla="*/ 14 h 29"/>
                <a:gd name="T54" fmla="*/ 202 w 231"/>
                <a:gd name="T55" fmla="*/ 29 h 29"/>
                <a:gd name="T56" fmla="*/ 202 w 231"/>
                <a:gd name="T5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1" h="29">
                  <a:moveTo>
                    <a:pt x="0" y="11"/>
                  </a:moveTo>
                  <a:lnTo>
                    <a:pt x="29" y="11"/>
                  </a:lnTo>
                  <a:lnTo>
                    <a:pt x="29" y="18"/>
                  </a:lnTo>
                  <a:lnTo>
                    <a:pt x="0" y="18"/>
                  </a:lnTo>
                  <a:lnTo>
                    <a:pt x="0" y="11"/>
                  </a:lnTo>
                  <a:close/>
                  <a:moveTo>
                    <a:pt x="51" y="11"/>
                  </a:moveTo>
                  <a:lnTo>
                    <a:pt x="81" y="11"/>
                  </a:lnTo>
                  <a:lnTo>
                    <a:pt x="81" y="18"/>
                  </a:lnTo>
                  <a:lnTo>
                    <a:pt x="51" y="18"/>
                  </a:lnTo>
                  <a:lnTo>
                    <a:pt x="51" y="11"/>
                  </a:lnTo>
                  <a:close/>
                  <a:moveTo>
                    <a:pt x="103" y="11"/>
                  </a:moveTo>
                  <a:lnTo>
                    <a:pt x="132" y="11"/>
                  </a:lnTo>
                  <a:lnTo>
                    <a:pt x="132" y="18"/>
                  </a:lnTo>
                  <a:lnTo>
                    <a:pt x="103" y="18"/>
                  </a:lnTo>
                  <a:lnTo>
                    <a:pt x="103" y="11"/>
                  </a:lnTo>
                  <a:close/>
                  <a:moveTo>
                    <a:pt x="154" y="11"/>
                  </a:moveTo>
                  <a:lnTo>
                    <a:pt x="184" y="11"/>
                  </a:lnTo>
                  <a:lnTo>
                    <a:pt x="184" y="18"/>
                  </a:lnTo>
                  <a:lnTo>
                    <a:pt x="154" y="18"/>
                  </a:lnTo>
                  <a:lnTo>
                    <a:pt x="154" y="11"/>
                  </a:lnTo>
                  <a:close/>
                  <a:moveTo>
                    <a:pt x="206" y="11"/>
                  </a:moveTo>
                  <a:lnTo>
                    <a:pt x="209" y="11"/>
                  </a:lnTo>
                  <a:lnTo>
                    <a:pt x="209" y="18"/>
                  </a:lnTo>
                  <a:lnTo>
                    <a:pt x="206" y="18"/>
                  </a:lnTo>
                  <a:lnTo>
                    <a:pt x="206" y="11"/>
                  </a:lnTo>
                  <a:close/>
                  <a:moveTo>
                    <a:pt x="202" y="0"/>
                  </a:moveTo>
                  <a:lnTo>
                    <a:pt x="231" y="14"/>
                  </a:lnTo>
                  <a:lnTo>
                    <a:pt x="202" y="2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904092"/>
            </a:solidFill>
            <a:ln w="0" cap="flat">
              <a:solidFill>
                <a:srgbClr val="9040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100">
              <a:extLst>
                <a:ext uri="{FF2B5EF4-FFF2-40B4-BE49-F238E27FC236}">
                  <a16:creationId xmlns:a16="http://schemas.microsoft.com/office/drawing/2014/main" id="{02C10E0A-CEFF-4927-AAE4-A7649A9502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3261" y="1408451"/>
              <a:ext cx="1966480" cy="809628"/>
            </a:xfrm>
            <a:custGeom>
              <a:avLst/>
              <a:gdLst>
                <a:gd name="T0" fmla="*/ 0 w 1624"/>
                <a:gd name="T1" fmla="*/ 7 h 492"/>
                <a:gd name="T2" fmla="*/ 81 w 1624"/>
                <a:gd name="T3" fmla="*/ 7 h 492"/>
                <a:gd name="T4" fmla="*/ 132 w 1624"/>
                <a:gd name="T5" fmla="*/ 0 h 492"/>
                <a:gd name="T6" fmla="*/ 154 w 1624"/>
                <a:gd name="T7" fmla="*/ 0 h 492"/>
                <a:gd name="T8" fmla="*/ 154 w 1624"/>
                <a:gd name="T9" fmla="*/ 0 h 492"/>
                <a:gd name="T10" fmla="*/ 206 w 1624"/>
                <a:gd name="T11" fmla="*/ 7 h 492"/>
                <a:gd name="T12" fmla="*/ 287 w 1624"/>
                <a:gd name="T13" fmla="*/ 7 h 492"/>
                <a:gd name="T14" fmla="*/ 338 w 1624"/>
                <a:gd name="T15" fmla="*/ 0 h 492"/>
                <a:gd name="T16" fmla="*/ 360 w 1624"/>
                <a:gd name="T17" fmla="*/ 0 h 492"/>
                <a:gd name="T18" fmla="*/ 360 w 1624"/>
                <a:gd name="T19" fmla="*/ 0 h 492"/>
                <a:gd name="T20" fmla="*/ 412 w 1624"/>
                <a:gd name="T21" fmla="*/ 7 h 492"/>
                <a:gd name="T22" fmla="*/ 493 w 1624"/>
                <a:gd name="T23" fmla="*/ 7 h 492"/>
                <a:gd name="T24" fmla="*/ 544 w 1624"/>
                <a:gd name="T25" fmla="*/ 0 h 492"/>
                <a:gd name="T26" fmla="*/ 566 w 1624"/>
                <a:gd name="T27" fmla="*/ 0 h 492"/>
                <a:gd name="T28" fmla="*/ 566 w 1624"/>
                <a:gd name="T29" fmla="*/ 0 h 492"/>
                <a:gd name="T30" fmla="*/ 617 w 1624"/>
                <a:gd name="T31" fmla="*/ 7 h 492"/>
                <a:gd name="T32" fmla="*/ 698 w 1624"/>
                <a:gd name="T33" fmla="*/ 7 h 492"/>
                <a:gd name="T34" fmla="*/ 750 w 1624"/>
                <a:gd name="T35" fmla="*/ 0 h 492"/>
                <a:gd name="T36" fmla="*/ 772 w 1624"/>
                <a:gd name="T37" fmla="*/ 0 h 492"/>
                <a:gd name="T38" fmla="*/ 772 w 1624"/>
                <a:gd name="T39" fmla="*/ 0 h 492"/>
                <a:gd name="T40" fmla="*/ 823 w 1624"/>
                <a:gd name="T41" fmla="*/ 7 h 492"/>
                <a:gd name="T42" fmla="*/ 904 w 1624"/>
                <a:gd name="T43" fmla="*/ 7 h 492"/>
                <a:gd name="T44" fmla="*/ 956 w 1624"/>
                <a:gd name="T45" fmla="*/ 0 h 492"/>
                <a:gd name="T46" fmla="*/ 978 w 1624"/>
                <a:gd name="T47" fmla="*/ 0 h 492"/>
                <a:gd name="T48" fmla="*/ 978 w 1624"/>
                <a:gd name="T49" fmla="*/ 0 h 492"/>
                <a:gd name="T50" fmla="*/ 1029 w 1624"/>
                <a:gd name="T51" fmla="*/ 7 h 492"/>
                <a:gd name="T52" fmla="*/ 1110 w 1624"/>
                <a:gd name="T53" fmla="*/ 7 h 492"/>
                <a:gd name="T54" fmla="*/ 1162 w 1624"/>
                <a:gd name="T55" fmla="*/ 0 h 492"/>
                <a:gd name="T56" fmla="*/ 1184 w 1624"/>
                <a:gd name="T57" fmla="*/ 0 h 492"/>
                <a:gd name="T58" fmla="*/ 1184 w 1624"/>
                <a:gd name="T59" fmla="*/ 0 h 492"/>
                <a:gd name="T60" fmla="*/ 1235 w 1624"/>
                <a:gd name="T61" fmla="*/ 7 h 492"/>
                <a:gd name="T62" fmla="*/ 1316 w 1624"/>
                <a:gd name="T63" fmla="*/ 7 h 492"/>
                <a:gd name="T64" fmla="*/ 1367 w 1624"/>
                <a:gd name="T65" fmla="*/ 0 h 492"/>
                <a:gd name="T66" fmla="*/ 1389 w 1624"/>
                <a:gd name="T67" fmla="*/ 0 h 492"/>
                <a:gd name="T68" fmla="*/ 1389 w 1624"/>
                <a:gd name="T69" fmla="*/ 0 h 492"/>
                <a:gd name="T70" fmla="*/ 1441 w 1624"/>
                <a:gd name="T71" fmla="*/ 7 h 492"/>
                <a:gd name="T72" fmla="*/ 1522 w 1624"/>
                <a:gd name="T73" fmla="*/ 7 h 492"/>
                <a:gd name="T74" fmla="*/ 1573 w 1624"/>
                <a:gd name="T75" fmla="*/ 0 h 492"/>
                <a:gd name="T76" fmla="*/ 1595 w 1624"/>
                <a:gd name="T77" fmla="*/ 0 h 492"/>
                <a:gd name="T78" fmla="*/ 1606 w 1624"/>
                <a:gd name="T79" fmla="*/ 4 h 492"/>
                <a:gd name="T80" fmla="*/ 1613 w 1624"/>
                <a:gd name="T81" fmla="*/ 41 h 492"/>
                <a:gd name="T82" fmla="*/ 1613 w 1624"/>
                <a:gd name="T83" fmla="*/ 41 h 492"/>
                <a:gd name="T84" fmla="*/ 1606 w 1624"/>
                <a:gd name="T85" fmla="*/ 93 h 492"/>
                <a:gd name="T86" fmla="*/ 1606 w 1624"/>
                <a:gd name="T87" fmla="*/ 174 h 492"/>
                <a:gd name="T88" fmla="*/ 1613 w 1624"/>
                <a:gd name="T89" fmla="*/ 225 h 492"/>
                <a:gd name="T90" fmla="*/ 1613 w 1624"/>
                <a:gd name="T91" fmla="*/ 247 h 492"/>
                <a:gd name="T92" fmla="*/ 1613 w 1624"/>
                <a:gd name="T93" fmla="*/ 247 h 492"/>
                <a:gd name="T94" fmla="*/ 1606 w 1624"/>
                <a:gd name="T95" fmla="*/ 298 h 492"/>
                <a:gd name="T96" fmla="*/ 1606 w 1624"/>
                <a:gd name="T97" fmla="*/ 379 h 492"/>
                <a:gd name="T98" fmla="*/ 1613 w 1624"/>
                <a:gd name="T99" fmla="*/ 431 h 492"/>
                <a:gd name="T100" fmla="*/ 1613 w 1624"/>
                <a:gd name="T101" fmla="*/ 453 h 492"/>
                <a:gd name="T102" fmla="*/ 1613 w 1624"/>
                <a:gd name="T103" fmla="*/ 453 h 492"/>
                <a:gd name="T104" fmla="*/ 1624 w 1624"/>
                <a:gd name="T105" fmla="*/ 46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4" h="492">
                  <a:moveTo>
                    <a:pt x="0" y="0"/>
                  </a:moveTo>
                  <a:lnTo>
                    <a:pt x="29" y="0"/>
                  </a:lnTo>
                  <a:lnTo>
                    <a:pt x="29" y="7"/>
                  </a:lnTo>
                  <a:lnTo>
                    <a:pt x="0" y="7"/>
                  </a:lnTo>
                  <a:lnTo>
                    <a:pt x="0" y="0"/>
                  </a:lnTo>
                  <a:close/>
                  <a:moveTo>
                    <a:pt x="51" y="0"/>
                  </a:moveTo>
                  <a:lnTo>
                    <a:pt x="81" y="0"/>
                  </a:lnTo>
                  <a:lnTo>
                    <a:pt x="81" y="7"/>
                  </a:lnTo>
                  <a:lnTo>
                    <a:pt x="51" y="7"/>
                  </a:lnTo>
                  <a:lnTo>
                    <a:pt x="51" y="0"/>
                  </a:lnTo>
                  <a:close/>
                  <a:moveTo>
                    <a:pt x="103" y="0"/>
                  </a:moveTo>
                  <a:lnTo>
                    <a:pt x="132" y="0"/>
                  </a:lnTo>
                  <a:lnTo>
                    <a:pt x="132" y="7"/>
                  </a:lnTo>
                  <a:lnTo>
                    <a:pt x="103" y="7"/>
                  </a:lnTo>
                  <a:lnTo>
                    <a:pt x="103" y="0"/>
                  </a:lnTo>
                  <a:close/>
                  <a:moveTo>
                    <a:pt x="154" y="0"/>
                  </a:moveTo>
                  <a:lnTo>
                    <a:pt x="184" y="0"/>
                  </a:lnTo>
                  <a:lnTo>
                    <a:pt x="184" y="7"/>
                  </a:lnTo>
                  <a:lnTo>
                    <a:pt x="154" y="7"/>
                  </a:lnTo>
                  <a:lnTo>
                    <a:pt x="154" y="0"/>
                  </a:lnTo>
                  <a:close/>
                  <a:moveTo>
                    <a:pt x="206" y="0"/>
                  </a:moveTo>
                  <a:lnTo>
                    <a:pt x="235" y="0"/>
                  </a:lnTo>
                  <a:lnTo>
                    <a:pt x="235" y="7"/>
                  </a:lnTo>
                  <a:lnTo>
                    <a:pt x="206" y="7"/>
                  </a:lnTo>
                  <a:lnTo>
                    <a:pt x="206" y="0"/>
                  </a:lnTo>
                  <a:close/>
                  <a:moveTo>
                    <a:pt x="257" y="0"/>
                  </a:moveTo>
                  <a:lnTo>
                    <a:pt x="287" y="0"/>
                  </a:lnTo>
                  <a:lnTo>
                    <a:pt x="287" y="7"/>
                  </a:lnTo>
                  <a:lnTo>
                    <a:pt x="257" y="7"/>
                  </a:lnTo>
                  <a:lnTo>
                    <a:pt x="257" y="0"/>
                  </a:lnTo>
                  <a:close/>
                  <a:moveTo>
                    <a:pt x="309" y="0"/>
                  </a:moveTo>
                  <a:lnTo>
                    <a:pt x="338" y="0"/>
                  </a:lnTo>
                  <a:lnTo>
                    <a:pt x="338" y="7"/>
                  </a:lnTo>
                  <a:lnTo>
                    <a:pt x="309" y="7"/>
                  </a:lnTo>
                  <a:lnTo>
                    <a:pt x="309" y="0"/>
                  </a:lnTo>
                  <a:close/>
                  <a:moveTo>
                    <a:pt x="360" y="0"/>
                  </a:moveTo>
                  <a:lnTo>
                    <a:pt x="390" y="0"/>
                  </a:lnTo>
                  <a:lnTo>
                    <a:pt x="390" y="7"/>
                  </a:lnTo>
                  <a:lnTo>
                    <a:pt x="360" y="7"/>
                  </a:lnTo>
                  <a:lnTo>
                    <a:pt x="360" y="0"/>
                  </a:lnTo>
                  <a:close/>
                  <a:moveTo>
                    <a:pt x="412" y="0"/>
                  </a:moveTo>
                  <a:lnTo>
                    <a:pt x="441" y="0"/>
                  </a:lnTo>
                  <a:lnTo>
                    <a:pt x="441" y="7"/>
                  </a:lnTo>
                  <a:lnTo>
                    <a:pt x="412" y="7"/>
                  </a:lnTo>
                  <a:lnTo>
                    <a:pt x="412" y="0"/>
                  </a:lnTo>
                  <a:close/>
                  <a:moveTo>
                    <a:pt x="463" y="0"/>
                  </a:moveTo>
                  <a:lnTo>
                    <a:pt x="493" y="0"/>
                  </a:lnTo>
                  <a:lnTo>
                    <a:pt x="493" y="7"/>
                  </a:lnTo>
                  <a:lnTo>
                    <a:pt x="463" y="7"/>
                  </a:lnTo>
                  <a:lnTo>
                    <a:pt x="463" y="0"/>
                  </a:lnTo>
                  <a:close/>
                  <a:moveTo>
                    <a:pt x="515" y="0"/>
                  </a:moveTo>
                  <a:lnTo>
                    <a:pt x="544" y="0"/>
                  </a:lnTo>
                  <a:lnTo>
                    <a:pt x="544" y="7"/>
                  </a:lnTo>
                  <a:lnTo>
                    <a:pt x="515" y="7"/>
                  </a:lnTo>
                  <a:lnTo>
                    <a:pt x="515" y="0"/>
                  </a:lnTo>
                  <a:close/>
                  <a:moveTo>
                    <a:pt x="566" y="0"/>
                  </a:moveTo>
                  <a:lnTo>
                    <a:pt x="595" y="0"/>
                  </a:lnTo>
                  <a:lnTo>
                    <a:pt x="595" y="7"/>
                  </a:lnTo>
                  <a:lnTo>
                    <a:pt x="566" y="7"/>
                  </a:lnTo>
                  <a:lnTo>
                    <a:pt x="566" y="0"/>
                  </a:lnTo>
                  <a:close/>
                  <a:moveTo>
                    <a:pt x="617" y="0"/>
                  </a:moveTo>
                  <a:lnTo>
                    <a:pt x="647" y="0"/>
                  </a:lnTo>
                  <a:lnTo>
                    <a:pt x="647" y="7"/>
                  </a:lnTo>
                  <a:lnTo>
                    <a:pt x="617" y="7"/>
                  </a:lnTo>
                  <a:lnTo>
                    <a:pt x="617" y="0"/>
                  </a:lnTo>
                  <a:close/>
                  <a:moveTo>
                    <a:pt x="669" y="0"/>
                  </a:moveTo>
                  <a:lnTo>
                    <a:pt x="698" y="0"/>
                  </a:lnTo>
                  <a:lnTo>
                    <a:pt x="698" y="7"/>
                  </a:lnTo>
                  <a:lnTo>
                    <a:pt x="669" y="7"/>
                  </a:lnTo>
                  <a:lnTo>
                    <a:pt x="669" y="0"/>
                  </a:lnTo>
                  <a:close/>
                  <a:moveTo>
                    <a:pt x="720" y="0"/>
                  </a:moveTo>
                  <a:lnTo>
                    <a:pt x="750" y="0"/>
                  </a:lnTo>
                  <a:lnTo>
                    <a:pt x="750" y="7"/>
                  </a:lnTo>
                  <a:lnTo>
                    <a:pt x="720" y="7"/>
                  </a:lnTo>
                  <a:lnTo>
                    <a:pt x="720" y="0"/>
                  </a:lnTo>
                  <a:close/>
                  <a:moveTo>
                    <a:pt x="772" y="0"/>
                  </a:moveTo>
                  <a:lnTo>
                    <a:pt x="801" y="0"/>
                  </a:lnTo>
                  <a:lnTo>
                    <a:pt x="801" y="7"/>
                  </a:lnTo>
                  <a:lnTo>
                    <a:pt x="772" y="7"/>
                  </a:lnTo>
                  <a:lnTo>
                    <a:pt x="772" y="0"/>
                  </a:lnTo>
                  <a:close/>
                  <a:moveTo>
                    <a:pt x="823" y="0"/>
                  </a:moveTo>
                  <a:lnTo>
                    <a:pt x="853" y="0"/>
                  </a:lnTo>
                  <a:lnTo>
                    <a:pt x="853" y="7"/>
                  </a:lnTo>
                  <a:lnTo>
                    <a:pt x="823" y="7"/>
                  </a:lnTo>
                  <a:lnTo>
                    <a:pt x="823" y="0"/>
                  </a:lnTo>
                  <a:close/>
                  <a:moveTo>
                    <a:pt x="875" y="0"/>
                  </a:moveTo>
                  <a:lnTo>
                    <a:pt x="904" y="0"/>
                  </a:lnTo>
                  <a:lnTo>
                    <a:pt x="904" y="7"/>
                  </a:lnTo>
                  <a:lnTo>
                    <a:pt x="875" y="7"/>
                  </a:lnTo>
                  <a:lnTo>
                    <a:pt x="875" y="0"/>
                  </a:lnTo>
                  <a:close/>
                  <a:moveTo>
                    <a:pt x="926" y="0"/>
                  </a:moveTo>
                  <a:lnTo>
                    <a:pt x="956" y="0"/>
                  </a:lnTo>
                  <a:lnTo>
                    <a:pt x="956" y="7"/>
                  </a:lnTo>
                  <a:lnTo>
                    <a:pt x="926" y="7"/>
                  </a:lnTo>
                  <a:lnTo>
                    <a:pt x="926" y="0"/>
                  </a:lnTo>
                  <a:close/>
                  <a:moveTo>
                    <a:pt x="978" y="0"/>
                  </a:moveTo>
                  <a:lnTo>
                    <a:pt x="1007" y="0"/>
                  </a:lnTo>
                  <a:lnTo>
                    <a:pt x="1007" y="7"/>
                  </a:lnTo>
                  <a:lnTo>
                    <a:pt x="978" y="7"/>
                  </a:lnTo>
                  <a:lnTo>
                    <a:pt x="978" y="0"/>
                  </a:lnTo>
                  <a:close/>
                  <a:moveTo>
                    <a:pt x="1029" y="0"/>
                  </a:moveTo>
                  <a:lnTo>
                    <a:pt x="1059" y="0"/>
                  </a:lnTo>
                  <a:lnTo>
                    <a:pt x="1059" y="7"/>
                  </a:lnTo>
                  <a:lnTo>
                    <a:pt x="1029" y="7"/>
                  </a:lnTo>
                  <a:lnTo>
                    <a:pt x="1029" y="0"/>
                  </a:lnTo>
                  <a:close/>
                  <a:moveTo>
                    <a:pt x="1081" y="0"/>
                  </a:moveTo>
                  <a:lnTo>
                    <a:pt x="1110" y="0"/>
                  </a:lnTo>
                  <a:lnTo>
                    <a:pt x="1110" y="7"/>
                  </a:lnTo>
                  <a:lnTo>
                    <a:pt x="1081" y="7"/>
                  </a:lnTo>
                  <a:lnTo>
                    <a:pt x="1081" y="0"/>
                  </a:lnTo>
                  <a:close/>
                  <a:moveTo>
                    <a:pt x="1132" y="0"/>
                  </a:moveTo>
                  <a:lnTo>
                    <a:pt x="1162" y="0"/>
                  </a:lnTo>
                  <a:lnTo>
                    <a:pt x="1162" y="7"/>
                  </a:lnTo>
                  <a:lnTo>
                    <a:pt x="1132" y="7"/>
                  </a:lnTo>
                  <a:lnTo>
                    <a:pt x="1132" y="0"/>
                  </a:lnTo>
                  <a:close/>
                  <a:moveTo>
                    <a:pt x="1184" y="0"/>
                  </a:moveTo>
                  <a:lnTo>
                    <a:pt x="1213" y="0"/>
                  </a:lnTo>
                  <a:lnTo>
                    <a:pt x="1213" y="7"/>
                  </a:lnTo>
                  <a:lnTo>
                    <a:pt x="1184" y="7"/>
                  </a:lnTo>
                  <a:lnTo>
                    <a:pt x="1184" y="0"/>
                  </a:lnTo>
                  <a:close/>
                  <a:moveTo>
                    <a:pt x="1235" y="0"/>
                  </a:moveTo>
                  <a:lnTo>
                    <a:pt x="1265" y="0"/>
                  </a:lnTo>
                  <a:lnTo>
                    <a:pt x="1265" y="7"/>
                  </a:lnTo>
                  <a:lnTo>
                    <a:pt x="1235" y="7"/>
                  </a:lnTo>
                  <a:lnTo>
                    <a:pt x="1235" y="0"/>
                  </a:lnTo>
                  <a:close/>
                  <a:moveTo>
                    <a:pt x="1287" y="0"/>
                  </a:moveTo>
                  <a:lnTo>
                    <a:pt x="1316" y="0"/>
                  </a:lnTo>
                  <a:lnTo>
                    <a:pt x="1316" y="7"/>
                  </a:lnTo>
                  <a:lnTo>
                    <a:pt x="1287" y="7"/>
                  </a:lnTo>
                  <a:lnTo>
                    <a:pt x="1287" y="0"/>
                  </a:lnTo>
                  <a:close/>
                  <a:moveTo>
                    <a:pt x="1338" y="0"/>
                  </a:moveTo>
                  <a:lnTo>
                    <a:pt x="1367" y="0"/>
                  </a:lnTo>
                  <a:lnTo>
                    <a:pt x="1367" y="7"/>
                  </a:lnTo>
                  <a:lnTo>
                    <a:pt x="1338" y="7"/>
                  </a:lnTo>
                  <a:lnTo>
                    <a:pt x="1338" y="0"/>
                  </a:lnTo>
                  <a:close/>
                  <a:moveTo>
                    <a:pt x="1389" y="0"/>
                  </a:moveTo>
                  <a:lnTo>
                    <a:pt x="1419" y="0"/>
                  </a:lnTo>
                  <a:lnTo>
                    <a:pt x="1419" y="7"/>
                  </a:lnTo>
                  <a:lnTo>
                    <a:pt x="1389" y="7"/>
                  </a:lnTo>
                  <a:lnTo>
                    <a:pt x="1389" y="0"/>
                  </a:lnTo>
                  <a:close/>
                  <a:moveTo>
                    <a:pt x="1441" y="0"/>
                  </a:moveTo>
                  <a:lnTo>
                    <a:pt x="1470" y="0"/>
                  </a:lnTo>
                  <a:lnTo>
                    <a:pt x="1470" y="7"/>
                  </a:lnTo>
                  <a:lnTo>
                    <a:pt x="1441" y="7"/>
                  </a:lnTo>
                  <a:lnTo>
                    <a:pt x="1441" y="0"/>
                  </a:lnTo>
                  <a:close/>
                  <a:moveTo>
                    <a:pt x="1492" y="0"/>
                  </a:moveTo>
                  <a:lnTo>
                    <a:pt x="1522" y="0"/>
                  </a:lnTo>
                  <a:lnTo>
                    <a:pt x="1522" y="7"/>
                  </a:lnTo>
                  <a:lnTo>
                    <a:pt x="1492" y="7"/>
                  </a:lnTo>
                  <a:lnTo>
                    <a:pt x="1492" y="0"/>
                  </a:lnTo>
                  <a:close/>
                  <a:moveTo>
                    <a:pt x="1544" y="0"/>
                  </a:moveTo>
                  <a:lnTo>
                    <a:pt x="1573" y="0"/>
                  </a:lnTo>
                  <a:lnTo>
                    <a:pt x="1573" y="7"/>
                  </a:lnTo>
                  <a:lnTo>
                    <a:pt x="1544" y="7"/>
                  </a:lnTo>
                  <a:lnTo>
                    <a:pt x="1544" y="0"/>
                  </a:lnTo>
                  <a:close/>
                  <a:moveTo>
                    <a:pt x="1595" y="0"/>
                  </a:moveTo>
                  <a:lnTo>
                    <a:pt x="1613" y="0"/>
                  </a:lnTo>
                  <a:lnTo>
                    <a:pt x="1613" y="19"/>
                  </a:lnTo>
                  <a:lnTo>
                    <a:pt x="1606" y="19"/>
                  </a:lnTo>
                  <a:lnTo>
                    <a:pt x="1606" y="4"/>
                  </a:lnTo>
                  <a:lnTo>
                    <a:pt x="1610" y="7"/>
                  </a:lnTo>
                  <a:lnTo>
                    <a:pt x="1595" y="7"/>
                  </a:lnTo>
                  <a:lnTo>
                    <a:pt x="1595" y="0"/>
                  </a:lnTo>
                  <a:close/>
                  <a:moveTo>
                    <a:pt x="1613" y="41"/>
                  </a:moveTo>
                  <a:lnTo>
                    <a:pt x="1613" y="71"/>
                  </a:lnTo>
                  <a:lnTo>
                    <a:pt x="1606" y="71"/>
                  </a:lnTo>
                  <a:lnTo>
                    <a:pt x="1606" y="41"/>
                  </a:lnTo>
                  <a:lnTo>
                    <a:pt x="1613" y="41"/>
                  </a:lnTo>
                  <a:close/>
                  <a:moveTo>
                    <a:pt x="1613" y="93"/>
                  </a:moveTo>
                  <a:lnTo>
                    <a:pt x="1613" y="122"/>
                  </a:lnTo>
                  <a:lnTo>
                    <a:pt x="1606" y="122"/>
                  </a:lnTo>
                  <a:lnTo>
                    <a:pt x="1606" y="93"/>
                  </a:lnTo>
                  <a:lnTo>
                    <a:pt x="1613" y="93"/>
                  </a:lnTo>
                  <a:close/>
                  <a:moveTo>
                    <a:pt x="1613" y="144"/>
                  </a:moveTo>
                  <a:lnTo>
                    <a:pt x="1613" y="174"/>
                  </a:lnTo>
                  <a:lnTo>
                    <a:pt x="1606" y="174"/>
                  </a:lnTo>
                  <a:lnTo>
                    <a:pt x="1606" y="144"/>
                  </a:lnTo>
                  <a:lnTo>
                    <a:pt x="1613" y="144"/>
                  </a:lnTo>
                  <a:close/>
                  <a:moveTo>
                    <a:pt x="1613" y="196"/>
                  </a:moveTo>
                  <a:lnTo>
                    <a:pt x="1613" y="225"/>
                  </a:lnTo>
                  <a:lnTo>
                    <a:pt x="1606" y="225"/>
                  </a:lnTo>
                  <a:lnTo>
                    <a:pt x="1606" y="196"/>
                  </a:lnTo>
                  <a:lnTo>
                    <a:pt x="1613" y="196"/>
                  </a:lnTo>
                  <a:close/>
                  <a:moveTo>
                    <a:pt x="1613" y="247"/>
                  </a:moveTo>
                  <a:lnTo>
                    <a:pt x="1613" y="276"/>
                  </a:lnTo>
                  <a:lnTo>
                    <a:pt x="1606" y="276"/>
                  </a:lnTo>
                  <a:lnTo>
                    <a:pt x="1606" y="247"/>
                  </a:lnTo>
                  <a:lnTo>
                    <a:pt x="1613" y="247"/>
                  </a:lnTo>
                  <a:close/>
                  <a:moveTo>
                    <a:pt x="1613" y="298"/>
                  </a:moveTo>
                  <a:lnTo>
                    <a:pt x="1613" y="328"/>
                  </a:lnTo>
                  <a:lnTo>
                    <a:pt x="1606" y="328"/>
                  </a:lnTo>
                  <a:lnTo>
                    <a:pt x="1606" y="298"/>
                  </a:lnTo>
                  <a:lnTo>
                    <a:pt x="1613" y="298"/>
                  </a:lnTo>
                  <a:close/>
                  <a:moveTo>
                    <a:pt x="1613" y="350"/>
                  </a:moveTo>
                  <a:lnTo>
                    <a:pt x="1613" y="379"/>
                  </a:lnTo>
                  <a:lnTo>
                    <a:pt x="1606" y="379"/>
                  </a:lnTo>
                  <a:lnTo>
                    <a:pt x="1606" y="350"/>
                  </a:lnTo>
                  <a:lnTo>
                    <a:pt x="1613" y="350"/>
                  </a:lnTo>
                  <a:close/>
                  <a:moveTo>
                    <a:pt x="1613" y="401"/>
                  </a:moveTo>
                  <a:lnTo>
                    <a:pt x="1613" y="431"/>
                  </a:lnTo>
                  <a:lnTo>
                    <a:pt x="1606" y="431"/>
                  </a:lnTo>
                  <a:lnTo>
                    <a:pt x="1606" y="401"/>
                  </a:lnTo>
                  <a:lnTo>
                    <a:pt x="1613" y="401"/>
                  </a:lnTo>
                  <a:close/>
                  <a:moveTo>
                    <a:pt x="1613" y="453"/>
                  </a:moveTo>
                  <a:lnTo>
                    <a:pt x="1613" y="469"/>
                  </a:lnTo>
                  <a:lnTo>
                    <a:pt x="1606" y="469"/>
                  </a:lnTo>
                  <a:lnTo>
                    <a:pt x="1606" y="453"/>
                  </a:lnTo>
                  <a:lnTo>
                    <a:pt x="1613" y="453"/>
                  </a:lnTo>
                  <a:close/>
                  <a:moveTo>
                    <a:pt x="1624" y="462"/>
                  </a:moveTo>
                  <a:lnTo>
                    <a:pt x="1610" y="492"/>
                  </a:lnTo>
                  <a:lnTo>
                    <a:pt x="1595" y="462"/>
                  </a:lnTo>
                  <a:lnTo>
                    <a:pt x="1624" y="462"/>
                  </a:lnTo>
                  <a:close/>
                </a:path>
              </a:pathLst>
            </a:custGeom>
            <a:solidFill>
              <a:srgbClr val="904092"/>
            </a:solidFill>
            <a:ln w="0" cap="flat">
              <a:solidFill>
                <a:srgbClr val="9040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38065402-5B1B-4B84-A974-176261AF61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1212" y="2781638"/>
              <a:ext cx="1895042" cy="700088"/>
            </a:xfrm>
            <a:custGeom>
              <a:avLst/>
              <a:gdLst>
                <a:gd name="T0" fmla="*/ 0 w 1554"/>
                <a:gd name="T1" fmla="*/ 434 h 441"/>
                <a:gd name="T2" fmla="*/ 81 w 1554"/>
                <a:gd name="T3" fmla="*/ 434 h 441"/>
                <a:gd name="T4" fmla="*/ 132 w 1554"/>
                <a:gd name="T5" fmla="*/ 441 h 441"/>
                <a:gd name="T6" fmla="*/ 154 w 1554"/>
                <a:gd name="T7" fmla="*/ 441 h 441"/>
                <a:gd name="T8" fmla="*/ 154 w 1554"/>
                <a:gd name="T9" fmla="*/ 441 h 441"/>
                <a:gd name="T10" fmla="*/ 206 w 1554"/>
                <a:gd name="T11" fmla="*/ 434 h 441"/>
                <a:gd name="T12" fmla="*/ 286 w 1554"/>
                <a:gd name="T13" fmla="*/ 434 h 441"/>
                <a:gd name="T14" fmla="*/ 338 w 1554"/>
                <a:gd name="T15" fmla="*/ 441 h 441"/>
                <a:gd name="T16" fmla="*/ 360 w 1554"/>
                <a:gd name="T17" fmla="*/ 441 h 441"/>
                <a:gd name="T18" fmla="*/ 360 w 1554"/>
                <a:gd name="T19" fmla="*/ 441 h 441"/>
                <a:gd name="T20" fmla="*/ 412 w 1554"/>
                <a:gd name="T21" fmla="*/ 434 h 441"/>
                <a:gd name="T22" fmla="*/ 492 w 1554"/>
                <a:gd name="T23" fmla="*/ 434 h 441"/>
                <a:gd name="T24" fmla="*/ 544 w 1554"/>
                <a:gd name="T25" fmla="*/ 441 h 441"/>
                <a:gd name="T26" fmla="*/ 566 w 1554"/>
                <a:gd name="T27" fmla="*/ 441 h 441"/>
                <a:gd name="T28" fmla="*/ 566 w 1554"/>
                <a:gd name="T29" fmla="*/ 441 h 441"/>
                <a:gd name="T30" fmla="*/ 617 w 1554"/>
                <a:gd name="T31" fmla="*/ 434 h 441"/>
                <a:gd name="T32" fmla="*/ 698 w 1554"/>
                <a:gd name="T33" fmla="*/ 434 h 441"/>
                <a:gd name="T34" fmla="*/ 750 w 1554"/>
                <a:gd name="T35" fmla="*/ 441 h 441"/>
                <a:gd name="T36" fmla="*/ 772 w 1554"/>
                <a:gd name="T37" fmla="*/ 441 h 441"/>
                <a:gd name="T38" fmla="*/ 772 w 1554"/>
                <a:gd name="T39" fmla="*/ 441 h 441"/>
                <a:gd name="T40" fmla="*/ 823 w 1554"/>
                <a:gd name="T41" fmla="*/ 434 h 441"/>
                <a:gd name="T42" fmla="*/ 904 w 1554"/>
                <a:gd name="T43" fmla="*/ 434 h 441"/>
                <a:gd name="T44" fmla="*/ 956 w 1554"/>
                <a:gd name="T45" fmla="*/ 441 h 441"/>
                <a:gd name="T46" fmla="*/ 978 w 1554"/>
                <a:gd name="T47" fmla="*/ 441 h 441"/>
                <a:gd name="T48" fmla="*/ 978 w 1554"/>
                <a:gd name="T49" fmla="*/ 441 h 441"/>
                <a:gd name="T50" fmla="*/ 1029 w 1554"/>
                <a:gd name="T51" fmla="*/ 434 h 441"/>
                <a:gd name="T52" fmla="*/ 1110 w 1554"/>
                <a:gd name="T53" fmla="*/ 434 h 441"/>
                <a:gd name="T54" fmla="*/ 1162 w 1554"/>
                <a:gd name="T55" fmla="*/ 441 h 441"/>
                <a:gd name="T56" fmla="*/ 1184 w 1554"/>
                <a:gd name="T57" fmla="*/ 441 h 441"/>
                <a:gd name="T58" fmla="*/ 1184 w 1554"/>
                <a:gd name="T59" fmla="*/ 441 h 441"/>
                <a:gd name="T60" fmla="*/ 1235 w 1554"/>
                <a:gd name="T61" fmla="*/ 434 h 441"/>
                <a:gd name="T62" fmla="*/ 1316 w 1554"/>
                <a:gd name="T63" fmla="*/ 434 h 441"/>
                <a:gd name="T64" fmla="*/ 1367 w 1554"/>
                <a:gd name="T65" fmla="*/ 441 h 441"/>
                <a:gd name="T66" fmla="*/ 1389 w 1554"/>
                <a:gd name="T67" fmla="*/ 441 h 441"/>
                <a:gd name="T68" fmla="*/ 1389 w 1554"/>
                <a:gd name="T69" fmla="*/ 441 h 441"/>
                <a:gd name="T70" fmla="*/ 1441 w 1554"/>
                <a:gd name="T71" fmla="*/ 434 h 441"/>
                <a:gd name="T72" fmla="*/ 1522 w 1554"/>
                <a:gd name="T73" fmla="*/ 434 h 441"/>
                <a:gd name="T74" fmla="*/ 1542 w 1554"/>
                <a:gd name="T75" fmla="*/ 403 h 441"/>
                <a:gd name="T76" fmla="*/ 1542 w 1554"/>
                <a:gd name="T77" fmla="*/ 381 h 441"/>
                <a:gd name="T78" fmla="*/ 1542 w 1554"/>
                <a:gd name="T79" fmla="*/ 381 h 441"/>
                <a:gd name="T80" fmla="*/ 1535 w 1554"/>
                <a:gd name="T81" fmla="*/ 329 h 441"/>
                <a:gd name="T82" fmla="*/ 1535 w 1554"/>
                <a:gd name="T83" fmla="*/ 249 h 441"/>
                <a:gd name="T84" fmla="*/ 1542 w 1554"/>
                <a:gd name="T85" fmla="*/ 197 h 441"/>
                <a:gd name="T86" fmla="*/ 1542 w 1554"/>
                <a:gd name="T87" fmla="*/ 175 h 441"/>
                <a:gd name="T88" fmla="*/ 1542 w 1554"/>
                <a:gd name="T89" fmla="*/ 175 h 441"/>
                <a:gd name="T90" fmla="*/ 1535 w 1554"/>
                <a:gd name="T91" fmla="*/ 123 h 441"/>
                <a:gd name="T92" fmla="*/ 1535 w 1554"/>
                <a:gd name="T93" fmla="*/ 42 h 441"/>
                <a:gd name="T94" fmla="*/ 1539 w 1554"/>
                <a:gd name="T95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4" h="441">
                  <a:moveTo>
                    <a:pt x="0" y="441"/>
                  </a:moveTo>
                  <a:lnTo>
                    <a:pt x="29" y="441"/>
                  </a:lnTo>
                  <a:lnTo>
                    <a:pt x="29" y="434"/>
                  </a:lnTo>
                  <a:lnTo>
                    <a:pt x="0" y="434"/>
                  </a:lnTo>
                  <a:lnTo>
                    <a:pt x="0" y="441"/>
                  </a:lnTo>
                  <a:close/>
                  <a:moveTo>
                    <a:pt x="51" y="441"/>
                  </a:moveTo>
                  <a:lnTo>
                    <a:pt x="81" y="441"/>
                  </a:lnTo>
                  <a:lnTo>
                    <a:pt x="81" y="434"/>
                  </a:lnTo>
                  <a:lnTo>
                    <a:pt x="51" y="434"/>
                  </a:lnTo>
                  <a:lnTo>
                    <a:pt x="51" y="441"/>
                  </a:lnTo>
                  <a:close/>
                  <a:moveTo>
                    <a:pt x="103" y="441"/>
                  </a:moveTo>
                  <a:lnTo>
                    <a:pt x="132" y="441"/>
                  </a:lnTo>
                  <a:lnTo>
                    <a:pt x="132" y="434"/>
                  </a:lnTo>
                  <a:lnTo>
                    <a:pt x="103" y="434"/>
                  </a:lnTo>
                  <a:lnTo>
                    <a:pt x="103" y="441"/>
                  </a:lnTo>
                  <a:close/>
                  <a:moveTo>
                    <a:pt x="154" y="441"/>
                  </a:moveTo>
                  <a:lnTo>
                    <a:pt x="184" y="441"/>
                  </a:lnTo>
                  <a:lnTo>
                    <a:pt x="184" y="434"/>
                  </a:lnTo>
                  <a:lnTo>
                    <a:pt x="154" y="434"/>
                  </a:lnTo>
                  <a:lnTo>
                    <a:pt x="154" y="441"/>
                  </a:lnTo>
                  <a:close/>
                  <a:moveTo>
                    <a:pt x="206" y="441"/>
                  </a:moveTo>
                  <a:lnTo>
                    <a:pt x="235" y="441"/>
                  </a:lnTo>
                  <a:lnTo>
                    <a:pt x="235" y="434"/>
                  </a:lnTo>
                  <a:lnTo>
                    <a:pt x="206" y="434"/>
                  </a:lnTo>
                  <a:lnTo>
                    <a:pt x="206" y="441"/>
                  </a:lnTo>
                  <a:close/>
                  <a:moveTo>
                    <a:pt x="257" y="441"/>
                  </a:moveTo>
                  <a:lnTo>
                    <a:pt x="286" y="441"/>
                  </a:lnTo>
                  <a:lnTo>
                    <a:pt x="286" y="434"/>
                  </a:lnTo>
                  <a:lnTo>
                    <a:pt x="257" y="434"/>
                  </a:lnTo>
                  <a:lnTo>
                    <a:pt x="257" y="441"/>
                  </a:lnTo>
                  <a:close/>
                  <a:moveTo>
                    <a:pt x="309" y="441"/>
                  </a:moveTo>
                  <a:lnTo>
                    <a:pt x="338" y="441"/>
                  </a:lnTo>
                  <a:lnTo>
                    <a:pt x="338" y="434"/>
                  </a:lnTo>
                  <a:lnTo>
                    <a:pt x="309" y="434"/>
                  </a:lnTo>
                  <a:lnTo>
                    <a:pt x="309" y="441"/>
                  </a:lnTo>
                  <a:close/>
                  <a:moveTo>
                    <a:pt x="360" y="441"/>
                  </a:moveTo>
                  <a:lnTo>
                    <a:pt x="389" y="441"/>
                  </a:lnTo>
                  <a:lnTo>
                    <a:pt x="389" y="434"/>
                  </a:lnTo>
                  <a:lnTo>
                    <a:pt x="360" y="434"/>
                  </a:lnTo>
                  <a:lnTo>
                    <a:pt x="360" y="441"/>
                  </a:lnTo>
                  <a:close/>
                  <a:moveTo>
                    <a:pt x="412" y="441"/>
                  </a:moveTo>
                  <a:lnTo>
                    <a:pt x="441" y="441"/>
                  </a:lnTo>
                  <a:lnTo>
                    <a:pt x="441" y="434"/>
                  </a:lnTo>
                  <a:lnTo>
                    <a:pt x="412" y="434"/>
                  </a:lnTo>
                  <a:lnTo>
                    <a:pt x="412" y="441"/>
                  </a:lnTo>
                  <a:close/>
                  <a:moveTo>
                    <a:pt x="463" y="441"/>
                  </a:moveTo>
                  <a:lnTo>
                    <a:pt x="492" y="441"/>
                  </a:lnTo>
                  <a:lnTo>
                    <a:pt x="492" y="434"/>
                  </a:lnTo>
                  <a:lnTo>
                    <a:pt x="463" y="434"/>
                  </a:lnTo>
                  <a:lnTo>
                    <a:pt x="463" y="441"/>
                  </a:lnTo>
                  <a:close/>
                  <a:moveTo>
                    <a:pt x="515" y="441"/>
                  </a:moveTo>
                  <a:lnTo>
                    <a:pt x="544" y="441"/>
                  </a:lnTo>
                  <a:lnTo>
                    <a:pt x="544" y="434"/>
                  </a:lnTo>
                  <a:lnTo>
                    <a:pt x="515" y="434"/>
                  </a:lnTo>
                  <a:lnTo>
                    <a:pt x="515" y="441"/>
                  </a:lnTo>
                  <a:close/>
                  <a:moveTo>
                    <a:pt x="566" y="441"/>
                  </a:moveTo>
                  <a:lnTo>
                    <a:pt x="595" y="441"/>
                  </a:lnTo>
                  <a:lnTo>
                    <a:pt x="595" y="434"/>
                  </a:lnTo>
                  <a:lnTo>
                    <a:pt x="566" y="434"/>
                  </a:lnTo>
                  <a:lnTo>
                    <a:pt x="566" y="441"/>
                  </a:lnTo>
                  <a:close/>
                  <a:moveTo>
                    <a:pt x="617" y="441"/>
                  </a:moveTo>
                  <a:lnTo>
                    <a:pt x="647" y="441"/>
                  </a:lnTo>
                  <a:lnTo>
                    <a:pt x="647" y="434"/>
                  </a:lnTo>
                  <a:lnTo>
                    <a:pt x="617" y="434"/>
                  </a:lnTo>
                  <a:lnTo>
                    <a:pt x="617" y="441"/>
                  </a:lnTo>
                  <a:close/>
                  <a:moveTo>
                    <a:pt x="669" y="441"/>
                  </a:moveTo>
                  <a:lnTo>
                    <a:pt x="698" y="441"/>
                  </a:lnTo>
                  <a:lnTo>
                    <a:pt x="698" y="434"/>
                  </a:lnTo>
                  <a:lnTo>
                    <a:pt x="669" y="434"/>
                  </a:lnTo>
                  <a:lnTo>
                    <a:pt x="669" y="441"/>
                  </a:lnTo>
                  <a:close/>
                  <a:moveTo>
                    <a:pt x="720" y="441"/>
                  </a:moveTo>
                  <a:lnTo>
                    <a:pt x="750" y="441"/>
                  </a:lnTo>
                  <a:lnTo>
                    <a:pt x="750" y="434"/>
                  </a:lnTo>
                  <a:lnTo>
                    <a:pt x="720" y="434"/>
                  </a:lnTo>
                  <a:lnTo>
                    <a:pt x="720" y="441"/>
                  </a:lnTo>
                  <a:close/>
                  <a:moveTo>
                    <a:pt x="772" y="441"/>
                  </a:moveTo>
                  <a:lnTo>
                    <a:pt x="801" y="441"/>
                  </a:lnTo>
                  <a:lnTo>
                    <a:pt x="801" y="434"/>
                  </a:lnTo>
                  <a:lnTo>
                    <a:pt x="772" y="434"/>
                  </a:lnTo>
                  <a:lnTo>
                    <a:pt x="772" y="441"/>
                  </a:lnTo>
                  <a:close/>
                  <a:moveTo>
                    <a:pt x="823" y="441"/>
                  </a:moveTo>
                  <a:lnTo>
                    <a:pt x="853" y="441"/>
                  </a:lnTo>
                  <a:lnTo>
                    <a:pt x="853" y="434"/>
                  </a:lnTo>
                  <a:lnTo>
                    <a:pt x="823" y="434"/>
                  </a:lnTo>
                  <a:lnTo>
                    <a:pt x="823" y="441"/>
                  </a:lnTo>
                  <a:close/>
                  <a:moveTo>
                    <a:pt x="875" y="441"/>
                  </a:moveTo>
                  <a:lnTo>
                    <a:pt x="904" y="441"/>
                  </a:lnTo>
                  <a:lnTo>
                    <a:pt x="904" y="434"/>
                  </a:lnTo>
                  <a:lnTo>
                    <a:pt x="875" y="434"/>
                  </a:lnTo>
                  <a:lnTo>
                    <a:pt x="875" y="441"/>
                  </a:lnTo>
                  <a:close/>
                  <a:moveTo>
                    <a:pt x="926" y="441"/>
                  </a:moveTo>
                  <a:lnTo>
                    <a:pt x="956" y="441"/>
                  </a:lnTo>
                  <a:lnTo>
                    <a:pt x="956" y="434"/>
                  </a:lnTo>
                  <a:lnTo>
                    <a:pt x="926" y="434"/>
                  </a:lnTo>
                  <a:lnTo>
                    <a:pt x="926" y="441"/>
                  </a:lnTo>
                  <a:close/>
                  <a:moveTo>
                    <a:pt x="978" y="441"/>
                  </a:moveTo>
                  <a:lnTo>
                    <a:pt x="1007" y="441"/>
                  </a:lnTo>
                  <a:lnTo>
                    <a:pt x="1007" y="434"/>
                  </a:lnTo>
                  <a:lnTo>
                    <a:pt x="978" y="434"/>
                  </a:lnTo>
                  <a:lnTo>
                    <a:pt x="978" y="441"/>
                  </a:lnTo>
                  <a:close/>
                  <a:moveTo>
                    <a:pt x="1029" y="441"/>
                  </a:moveTo>
                  <a:lnTo>
                    <a:pt x="1059" y="441"/>
                  </a:lnTo>
                  <a:lnTo>
                    <a:pt x="1059" y="434"/>
                  </a:lnTo>
                  <a:lnTo>
                    <a:pt x="1029" y="434"/>
                  </a:lnTo>
                  <a:lnTo>
                    <a:pt x="1029" y="441"/>
                  </a:lnTo>
                  <a:close/>
                  <a:moveTo>
                    <a:pt x="1081" y="441"/>
                  </a:moveTo>
                  <a:lnTo>
                    <a:pt x="1110" y="441"/>
                  </a:lnTo>
                  <a:lnTo>
                    <a:pt x="1110" y="434"/>
                  </a:lnTo>
                  <a:lnTo>
                    <a:pt x="1081" y="434"/>
                  </a:lnTo>
                  <a:lnTo>
                    <a:pt x="1081" y="441"/>
                  </a:lnTo>
                  <a:close/>
                  <a:moveTo>
                    <a:pt x="1132" y="441"/>
                  </a:moveTo>
                  <a:lnTo>
                    <a:pt x="1162" y="441"/>
                  </a:lnTo>
                  <a:lnTo>
                    <a:pt x="1162" y="434"/>
                  </a:lnTo>
                  <a:lnTo>
                    <a:pt x="1132" y="434"/>
                  </a:lnTo>
                  <a:lnTo>
                    <a:pt x="1132" y="441"/>
                  </a:lnTo>
                  <a:close/>
                  <a:moveTo>
                    <a:pt x="1184" y="441"/>
                  </a:moveTo>
                  <a:lnTo>
                    <a:pt x="1213" y="441"/>
                  </a:lnTo>
                  <a:lnTo>
                    <a:pt x="1213" y="434"/>
                  </a:lnTo>
                  <a:lnTo>
                    <a:pt x="1184" y="434"/>
                  </a:lnTo>
                  <a:lnTo>
                    <a:pt x="1184" y="441"/>
                  </a:lnTo>
                  <a:close/>
                  <a:moveTo>
                    <a:pt x="1235" y="441"/>
                  </a:moveTo>
                  <a:lnTo>
                    <a:pt x="1265" y="441"/>
                  </a:lnTo>
                  <a:lnTo>
                    <a:pt x="1265" y="434"/>
                  </a:lnTo>
                  <a:lnTo>
                    <a:pt x="1235" y="434"/>
                  </a:lnTo>
                  <a:lnTo>
                    <a:pt x="1235" y="441"/>
                  </a:lnTo>
                  <a:close/>
                  <a:moveTo>
                    <a:pt x="1287" y="441"/>
                  </a:moveTo>
                  <a:lnTo>
                    <a:pt x="1316" y="441"/>
                  </a:lnTo>
                  <a:lnTo>
                    <a:pt x="1316" y="434"/>
                  </a:lnTo>
                  <a:lnTo>
                    <a:pt x="1287" y="434"/>
                  </a:lnTo>
                  <a:lnTo>
                    <a:pt x="1287" y="441"/>
                  </a:lnTo>
                  <a:close/>
                  <a:moveTo>
                    <a:pt x="1338" y="441"/>
                  </a:moveTo>
                  <a:lnTo>
                    <a:pt x="1367" y="441"/>
                  </a:lnTo>
                  <a:lnTo>
                    <a:pt x="1367" y="434"/>
                  </a:lnTo>
                  <a:lnTo>
                    <a:pt x="1338" y="434"/>
                  </a:lnTo>
                  <a:lnTo>
                    <a:pt x="1338" y="441"/>
                  </a:lnTo>
                  <a:close/>
                  <a:moveTo>
                    <a:pt x="1389" y="441"/>
                  </a:moveTo>
                  <a:lnTo>
                    <a:pt x="1419" y="441"/>
                  </a:lnTo>
                  <a:lnTo>
                    <a:pt x="1419" y="434"/>
                  </a:lnTo>
                  <a:lnTo>
                    <a:pt x="1389" y="434"/>
                  </a:lnTo>
                  <a:lnTo>
                    <a:pt x="1389" y="441"/>
                  </a:lnTo>
                  <a:close/>
                  <a:moveTo>
                    <a:pt x="1441" y="441"/>
                  </a:moveTo>
                  <a:lnTo>
                    <a:pt x="1470" y="441"/>
                  </a:lnTo>
                  <a:lnTo>
                    <a:pt x="1470" y="434"/>
                  </a:lnTo>
                  <a:lnTo>
                    <a:pt x="1441" y="434"/>
                  </a:lnTo>
                  <a:lnTo>
                    <a:pt x="1441" y="441"/>
                  </a:lnTo>
                  <a:close/>
                  <a:moveTo>
                    <a:pt x="1492" y="441"/>
                  </a:moveTo>
                  <a:lnTo>
                    <a:pt x="1522" y="441"/>
                  </a:lnTo>
                  <a:lnTo>
                    <a:pt x="1522" y="434"/>
                  </a:lnTo>
                  <a:lnTo>
                    <a:pt x="1492" y="434"/>
                  </a:lnTo>
                  <a:lnTo>
                    <a:pt x="1492" y="441"/>
                  </a:lnTo>
                  <a:close/>
                  <a:moveTo>
                    <a:pt x="1542" y="432"/>
                  </a:moveTo>
                  <a:lnTo>
                    <a:pt x="1542" y="403"/>
                  </a:lnTo>
                  <a:lnTo>
                    <a:pt x="1535" y="403"/>
                  </a:lnTo>
                  <a:lnTo>
                    <a:pt x="1535" y="432"/>
                  </a:lnTo>
                  <a:lnTo>
                    <a:pt x="1542" y="432"/>
                  </a:lnTo>
                  <a:close/>
                  <a:moveTo>
                    <a:pt x="1542" y="381"/>
                  </a:moveTo>
                  <a:lnTo>
                    <a:pt x="1542" y="352"/>
                  </a:lnTo>
                  <a:lnTo>
                    <a:pt x="1535" y="351"/>
                  </a:lnTo>
                  <a:lnTo>
                    <a:pt x="1535" y="381"/>
                  </a:lnTo>
                  <a:lnTo>
                    <a:pt x="1542" y="381"/>
                  </a:lnTo>
                  <a:close/>
                  <a:moveTo>
                    <a:pt x="1542" y="329"/>
                  </a:moveTo>
                  <a:lnTo>
                    <a:pt x="1542" y="300"/>
                  </a:lnTo>
                  <a:lnTo>
                    <a:pt x="1535" y="300"/>
                  </a:lnTo>
                  <a:lnTo>
                    <a:pt x="1535" y="329"/>
                  </a:lnTo>
                  <a:lnTo>
                    <a:pt x="1542" y="329"/>
                  </a:lnTo>
                  <a:close/>
                  <a:moveTo>
                    <a:pt x="1542" y="278"/>
                  </a:moveTo>
                  <a:lnTo>
                    <a:pt x="1542" y="249"/>
                  </a:lnTo>
                  <a:lnTo>
                    <a:pt x="1535" y="249"/>
                  </a:lnTo>
                  <a:lnTo>
                    <a:pt x="1535" y="278"/>
                  </a:lnTo>
                  <a:lnTo>
                    <a:pt x="1542" y="278"/>
                  </a:lnTo>
                  <a:close/>
                  <a:moveTo>
                    <a:pt x="1542" y="226"/>
                  </a:moveTo>
                  <a:lnTo>
                    <a:pt x="1542" y="197"/>
                  </a:lnTo>
                  <a:lnTo>
                    <a:pt x="1535" y="197"/>
                  </a:lnTo>
                  <a:lnTo>
                    <a:pt x="1535" y="226"/>
                  </a:lnTo>
                  <a:lnTo>
                    <a:pt x="1542" y="226"/>
                  </a:lnTo>
                  <a:close/>
                  <a:moveTo>
                    <a:pt x="1542" y="175"/>
                  </a:moveTo>
                  <a:lnTo>
                    <a:pt x="1542" y="145"/>
                  </a:lnTo>
                  <a:lnTo>
                    <a:pt x="1535" y="145"/>
                  </a:lnTo>
                  <a:lnTo>
                    <a:pt x="1535" y="175"/>
                  </a:lnTo>
                  <a:lnTo>
                    <a:pt x="1542" y="175"/>
                  </a:lnTo>
                  <a:close/>
                  <a:moveTo>
                    <a:pt x="1542" y="123"/>
                  </a:moveTo>
                  <a:lnTo>
                    <a:pt x="1543" y="94"/>
                  </a:lnTo>
                  <a:lnTo>
                    <a:pt x="1535" y="94"/>
                  </a:lnTo>
                  <a:lnTo>
                    <a:pt x="1535" y="123"/>
                  </a:lnTo>
                  <a:lnTo>
                    <a:pt x="1542" y="123"/>
                  </a:lnTo>
                  <a:close/>
                  <a:moveTo>
                    <a:pt x="1543" y="72"/>
                  </a:moveTo>
                  <a:lnTo>
                    <a:pt x="1543" y="43"/>
                  </a:lnTo>
                  <a:lnTo>
                    <a:pt x="1535" y="42"/>
                  </a:lnTo>
                  <a:lnTo>
                    <a:pt x="1535" y="72"/>
                  </a:lnTo>
                  <a:lnTo>
                    <a:pt x="1543" y="72"/>
                  </a:lnTo>
                  <a:close/>
                  <a:moveTo>
                    <a:pt x="1554" y="30"/>
                  </a:moveTo>
                  <a:lnTo>
                    <a:pt x="1539" y="0"/>
                  </a:lnTo>
                  <a:lnTo>
                    <a:pt x="1524" y="29"/>
                  </a:lnTo>
                  <a:lnTo>
                    <a:pt x="1554" y="30"/>
                  </a:lnTo>
                  <a:close/>
                </a:path>
              </a:pathLst>
            </a:custGeom>
            <a:solidFill>
              <a:srgbClr val="904092"/>
            </a:solidFill>
            <a:ln w="0" cap="flat">
              <a:solidFill>
                <a:srgbClr val="9040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Rectangle 103">
              <a:extLst>
                <a:ext uri="{FF2B5EF4-FFF2-40B4-BE49-F238E27FC236}">
                  <a16:creationId xmlns:a16="http://schemas.microsoft.com/office/drawing/2014/main" id="{65FC45F5-94F5-4BF7-8790-129B75E8C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024" y="1441788"/>
              <a:ext cx="796693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1" u="none" strike="noStrike" cap="none" normalizeH="0" baseline="0">
                  <a:ln>
                    <a:noFill/>
                  </a:ln>
                  <a:solidFill>
                    <a:srgbClr val="7030A0"/>
                  </a:solidFill>
                  <a:effectLst/>
                  <a:latin typeface="Calibri" panose="020F0502020204030204" pitchFamily="34" charset="0"/>
                </a:rPr>
                <a:t>Synchronous Ethernet</a:t>
              </a:r>
              <a:endParaRPr kumimoji="0" lang="en-US" altLang="en-US" sz="2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" name="Freeform 104">
              <a:extLst>
                <a:ext uri="{FF2B5EF4-FFF2-40B4-BE49-F238E27FC236}">
                  <a16:creationId xmlns:a16="http://schemas.microsoft.com/office/drawing/2014/main" id="{F3ABD35E-657F-4B10-B2FE-F423227D57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3703" y="2394291"/>
              <a:ext cx="46038" cy="166688"/>
            </a:xfrm>
            <a:custGeom>
              <a:avLst/>
              <a:gdLst>
                <a:gd name="T0" fmla="*/ 16 w 29"/>
                <a:gd name="T1" fmla="*/ 22 h 105"/>
                <a:gd name="T2" fmla="*/ 16 w 29"/>
                <a:gd name="T3" fmla="*/ 37 h 105"/>
                <a:gd name="T4" fmla="*/ 13 w 29"/>
                <a:gd name="T5" fmla="*/ 37 h 105"/>
                <a:gd name="T6" fmla="*/ 13 w 29"/>
                <a:gd name="T7" fmla="*/ 22 h 105"/>
                <a:gd name="T8" fmla="*/ 16 w 29"/>
                <a:gd name="T9" fmla="*/ 22 h 105"/>
                <a:gd name="T10" fmla="*/ 16 w 29"/>
                <a:gd name="T11" fmla="*/ 48 h 105"/>
                <a:gd name="T12" fmla="*/ 16 w 29"/>
                <a:gd name="T13" fmla="*/ 63 h 105"/>
                <a:gd name="T14" fmla="*/ 13 w 29"/>
                <a:gd name="T15" fmla="*/ 63 h 105"/>
                <a:gd name="T16" fmla="*/ 13 w 29"/>
                <a:gd name="T17" fmla="*/ 48 h 105"/>
                <a:gd name="T18" fmla="*/ 16 w 29"/>
                <a:gd name="T19" fmla="*/ 48 h 105"/>
                <a:gd name="T20" fmla="*/ 16 w 29"/>
                <a:gd name="T21" fmla="*/ 74 h 105"/>
                <a:gd name="T22" fmla="*/ 16 w 29"/>
                <a:gd name="T23" fmla="*/ 83 h 105"/>
                <a:gd name="T24" fmla="*/ 13 w 29"/>
                <a:gd name="T25" fmla="*/ 83 h 105"/>
                <a:gd name="T26" fmla="*/ 13 w 29"/>
                <a:gd name="T27" fmla="*/ 74 h 105"/>
                <a:gd name="T28" fmla="*/ 16 w 29"/>
                <a:gd name="T29" fmla="*/ 74 h 105"/>
                <a:gd name="T30" fmla="*/ 0 w 29"/>
                <a:gd name="T31" fmla="*/ 30 h 105"/>
                <a:gd name="T32" fmla="*/ 14 w 29"/>
                <a:gd name="T33" fmla="*/ 0 h 105"/>
                <a:gd name="T34" fmla="*/ 29 w 29"/>
                <a:gd name="T35" fmla="*/ 30 h 105"/>
                <a:gd name="T36" fmla="*/ 0 w 29"/>
                <a:gd name="T37" fmla="*/ 30 h 105"/>
                <a:gd name="T38" fmla="*/ 29 w 29"/>
                <a:gd name="T39" fmla="*/ 76 h 105"/>
                <a:gd name="T40" fmla="*/ 14 w 29"/>
                <a:gd name="T41" fmla="*/ 105 h 105"/>
                <a:gd name="T42" fmla="*/ 0 w 29"/>
                <a:gd name="T43" fmla="*/ 76 h 105"/>
                <a:gd name="T44" fmla="*/ 29 w 29"/>
                <a:gd name="T45" fmla="*/ 7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" h="105">
                  <a:moveTo>
                    <a:pt x="16" y="22"/>
                  </a:moveTo>
                  <a:lnTo>
                    <a:pt x="16" y="37"/>
                  </a:lnTo>
                  <a:lnTo>
                    <a:pt x="13" y="37"/>
                  </a:lnTo>
                  <a:lnTo>
                    <a:pt x="13" y="22"/>
                  </a:lnTo>
                  <a:lnTo>
                    <a:pt x="16" y="22"/>
                  </a:lnTo>
                  <a:close/>
                  <a:moveTo>
                    <a:pt x="16" y="48"/>
                  </a:moveTo>
                  <a:lnTo>
                    <a:pt x="16" y="63"/>
                  </a:lnTo>
                  <a:lnTo>
                    <a:pt x="13" y="63"/>
                  </a:lnTo>
                  <a:lnTo>
                    <a:pt x="13" y="48"/>
                  </a:lnTo>
                  <a:lnTo>
                    <a:pt x="16" y="48"/>
                  </a:lnTo>
                  <a:close/>
                  <a:moveTo>
                    <a:pt x="16" y="74"/>
                  </a:moveTo>
                  <a:lnTo>
                    <a:pt x="16" y="83"/>
                  </a:lnTo>
                  <a:lnTo>
                    <a:pt x="13" y="83"/>
                  </a:lnTo>
                  <a:lnTo>
                    <a:pt x="13" y="74"/>
                  </a:lnTo>
                  <a:lnTo>
                    <a:pt x="16" y="74"/>
                  </a:lnTo>
                  <a:close/>
                  <a:moveTo>
                    <a:pt x="0" y="30"/>
                  </a:moveTo>
                  <a:lnTo>
                    <a:pt x="14" y="0"/>
                  </a:lnTo>
                  <a:lnTo>
                    <a:pt x="29" y="30"/>
                  </a:lnTo>
                  <a:lnTo>
                    <a:pt x="0" y="30"/>
                  </a:lnTo>
                  <a:close/>
                  <a:moveTo>
                    <a:pt x="29" y="76"/>
                  </a:moveTo>
                  <a:lnTo>
                    <a:pt x="14" y="105"/>
                  </a:lnTo>
                  <a:lnTo>
                    <a:pt x="0" y="76"/>
                  </a:lnTo>
                  <a:lnTo>
                    <a:pt x="29" y="76"/>
                  </a:lnTo>
                  <a:close/>
                </a:path>
              </a:pathLst>
            </a:custGeom>
            <a:solidFill>
              <a:srgbClr val="904092"/>
            </a:solidFill>
            <a:ln w="0" cap="flat">
              <a:solidFill>
                <a:srgbClr val="9040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105">
              <a:extLst>
                <a:ext uri="{FF2B5EF4-FFF2-40B4-BE49-F238E27FC236}">
                  <a16:creationId xmlns:a16="http://schemas.microsoft.com/office/drawing/2014/main" id="{48E3C2B0-2225-4B1E-97D2-668E652633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0233" y="1319214"/>
              <a:ext cx="200025" cy="47625"/>
            </a:xfrm>
            <a:custGeom>
              <a:avLst/>
              <a:gdLst>
                <a:gd name="T0" fmla="*/ 0 w 126"/>
                <a:gd name="T1" fmla="*/ 13 h 30"/>
                <a:gd name="T2" fmla="*/ 14 w 126"/>
                <a:gd name="T3" fmla="*/ 13 h 30"/>
                <a:gd name="T4" fmla="*/ 14 w 126"/>
                <a:gd name="T5" fmla="*/ 17 h 30"/>
                <a:gd name="T6" fmla="*/ 0 w 126"/>
                <a:gd name="T7" fmla="*/ 17 h 30"/>
                <a:gd name="T8" fmla="*/ 0 w 126"/>
                <a:gd name="T9" fmla="*/ 13 h 30"/>
                <a:gd name="T10" fmla="*/ 25 w 126"/>
                <a:gd name="T11" fmla="*/ 13 h 30"/>
                <a:gd name="T12" fmla="*/ 40 w 126"/>
                <a:gd name="T13" fmla="*/ 13 h 30"/>
                <a:gd name="T14" fmla="*/ 40 w 126"/>
                <a:gd name="T15" fmla="*/ 17 h 30"/>
                <a:gd name="T16" fmla="*/ 25 w 126"/>
                <a:gd name="T17" fmla="*/ 17 h 30"/>
                <a:gd name="T18" fmla="*/ 25 w 126"/>
                <a:gd name="T19" fmla="*/ 13 h 30"/>
                <a:gd name="T20" fmla="*/ 51 w 126"/>
                <a:gd name="T21" fmla="*/ 13 h 30"/>
                <a:gd name="T22" fmla="*/ 66 w 126"/>
                <a:gd name="T23" fmla="*/ 13 h 30"/>
                <a:gd name="T24" fmla="*/ 66 w 126"/>
                <a:gd name="T25" fmla="*/ 17 h 30"/>
                <a:gd name="T26" fmla="*/ 51 w 126"/>
                <a:gd name="T27" fmla="*/ 17 h 30"/>
                <a:gd name="T28" fmla="*/ 51 w 126"/>
                <a:gd name="T29" fmla="*/ 13 h 30"/>
                <a:gd name="T30" fmla="*/ 77 w 126"/>
                <a:gd name="T31" fmla="*/ 13 h 30"/>
                <a:gd name="T32" fmla="*/ 92 w 126"/>
                <a:gd name="T33" fmla="*/ 13 h 30"/>
                <a:gd name="T34" fmla="*/ 92 w 126"/>
                <a:gd name="T35" fmla="*/ 17 h 30"/>
                <a:gd name="T36" fmla="*/ 77 w 126"/>
                <a:gd name="T37" fmla="*/ 17 h 30"/>
                <a:gd name="T38" fmla="*/ 77 w 126"/>
                <a:gd name="T39" fmla="*/ 13 h 30"/>
                <a:gd name="T40" fmla="*/ 103 w 126"/>
                <a:gd name="T41" fmla="*/ 13 h 30"/>
                <a:gd name="T42" fmla="*/ 104 w 126"/>
                <a:gd name="T43" fmla="*/ 13 h 30"/>
                <a:gd name="T44" fmla="*/ 104 w 126"/>
                <a:gd name="T45" fmla="*/ 17 h 30"/>
                <a:gd name="T46" fmla="*/ 103 w 126"/>
                <a:gd name="T47" fmla="*/ 17 h 30"/>
                <a:gd name="T48" fmla="*/ 103 w 126"/>
                <a:gd name="T49" fmla="*/ 13 h 30"/>
                <a:gd name="T50" fmla="*/ 96 w 126"/>
                <a:gd name="T51" fmla="*/ 0 h 30"/>
                <a:gd name="T52" fmla="*/ 126 w 126"/>
                <a:gd name="T53" fmla="*/ 15 h 30"/>
                <a:gd name="T54" fmla="*/ 96 w 126"/>
                <a:gd name="T55" fmla="*/ 30 h 30"/>
                <a:gd name="T56" fmla="*/ 96 w 126"/>
                <a:gd name="T5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6" h="30">
                  <a:moveTo>
                    <a:pt x="0" y="13"/>
                  </a:moveTo>
                  <a:lnTo>
                    <a:pt x="14" y="13"/>
                  </a:lnTo>
                  <a:lnTo>
                    <a:pt x="14" y="17"/>
                  </a:lnTo>
                  <a:lnTo>
                    <a:pt x="0" y="17"/>
                  </a:lnTo>
                  <a:lnTo>
                    <a:pt x="0" y="13"/>
                  </a:lnTo>
                  <a:close/>
                  <a:moveTo>
                    <a:pt x="25" y="13"/>
                  </a:moveTo>
                  <a:lnTo>
                    <a:pt x="40" y="13"/>
                  </a:lnTo>
                  <a:lnTo>
                    <a:pt x="40" y="17"/>
                  </a:lnTo>
                  <a:lnTo>
                    <a:pt x="25" y="17"/>
                  </a:lnTo>
                  <a:lnTo>
                    <a:pt x="25" y="13"/>
                  </a:lnTo>
                  <a:close/>
                  <a:moveTo>
                    <a:pt x="51" y="13"/>
                  </a:moveTo>
                  <a:lnTo>
                    <a:pt x="66" y="13"/>
                  </a:lnTo>
                  <a:lnTo>
                    <a:pt x="66" y="17"/>
                  </a:lnTo>
                  <a:lnTo>
                    <a:pt x="51" y="17"/>
                  </a:lnTo>
                  <a:lnTo>
                    <a:pt x="51" y="13"/>
                  </a:lnTo>
                  <a:close/>
                  <a:moveTo>
                    <a:pt x="77" y="13"/>
                  </a:moveTo>
                  <a:lnTo>
                    <a:pt x="92" y="13"/>
                  </a:lnTo>
                  <a:lnTo>
                    <a:pt x="92" y="17"/>
                  </a:lnTo>
                  <a:lnTo>
                    <a:pt x="77" y="17"/>
                  </a:lnTo>
                  <a:lnTo>
                    <a:pt x="77" y="13"/>
                  </a:lnTo>
                  <a:close/>
                  <a:moveTo>
                    <a:pt x="103" y="13"/>
                  </a:moveTo>
                  <a:lnTo>
                    <a:pt x="104" y="13"/>
                  </a:lnTo>
                  <a:lnTo>
                    <a:pt x="104" y="17"/>
                  </a:lnTo>
                  <a:lnTo>
                    <a:pt x="103" y="17"/>
                  </a:lnTo>
                  <a:lnTo>
                    <a:pt x="103" y="13"/>
                  </a:lnTo>
                  <a:close/>
                  <a:moveTo>
                    <a:pt x="96" y="0"/>
                  </a:moveTo>
                  <a:lnTo>
                    <a:pt x="126" y="15"/>
                  </a:lnTo>
                  <a:lnTo>
                    <a:pt x="96" y="3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904092"/>
            </a:solidFill>
            <a:ln w="0" cap="flat">
              <a:solidFill>
                <a:srgbClr val="9040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107">
              <a:extLst>
                <a:ext uri="{FF2B5EF4-FFF2-40B4-BE49-F238E27FC236}">
                  <a16:creationId xmlns:a16="http://schemas.microsoft.com/office/drawing/2014/main" id="{5535315B-583C-4BBC-8BE1-52F430ADF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958" y="3196431"/>
              <a:ext cx="104775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08">
              <a:extLst>
                <a:ext uri="{FF2B5EF4-FFF2-40B4-BE49-F238E27FC236}">
                  <a16:creationId xmlns:a16="http://schemas.microsoft.com/office/drawing/2014/main" id="{C016F12C-C215-4AC7-9026-E11C9EEC1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583" y="3196431"/>
              <a:ext cx="85725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09">
              <a:extLst>
                <a:ext uri="{FF2B5EF4-FFF2-40B4-BE49-F238E27FC236}">
                  <a16:creationId xmlns:a16="http://schemas.microsoft.com/office/drawing/2014/main" id="{D72DBB87-7A97-4DCA-956D-0F64D9F52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158" y="3196431"/>
              <a:ext cx="165100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10">
              <a:extLst>
                <a:ext uri="{FF2B5EF4-FFF2-40B4-BE49-F238E27FC236}">
                  <a16:creationId xmlns:a16="http://schemas.microsoft.com/office/drawing/2014/main" id="{2B80E6B3-3C4C-4631-87B9-6A046EA6A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963" y="1484651"/>
              <a:ext cx="104775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111">
              <a:extLst>
                <a:ext uri="{FF2B5EF4-FFF2-40B4-BE49-F238E27FC236}">
                  <a16:creationId xmlns:a16="http://schemas.microsoft.com/office/drawing/2014/main" id="{17AC419D-37C1-4BA3-888C-9AC05359D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588" y="1484651"/>
              <a:ext cx="87313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112">
              <a:extLst>
                <a:ext uri="{FF2B5EF4-FFF2-40B4-BE49-F238E27FC236}">
                  <a16:creationId xmlns:a16="http://schemas.microsoft.com/office/drawing/2014/main" id="{A1EC18D1-F574-4F6B-A014-9AEF7D785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751" y="1484651"/>
              <a:ext cx="165100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B7FC9213-9693-4AE0-9CB2-79F6A577C23C}"/>
                </a:ext>
              </a:extLst>
            </p:cNvPr>
            <p:cNvGrpSpPr/>
            <p:nvPr/>
          </p:nvGrpSpPr>
          <p:grpSpPr>
            <a:xfrm>
              <a:off x="9313419" y="2222841"/>
              <a:ext cx="333375" cy="142875"/>
              <a:chOff x="9313419" y="2222841"/>
              <a:chExt cx="333375" cy="142875"/>
            </a:xfrm>
          </p:grpSpPr>
          <p:sp>
            <p:nvSpPr>
              <p:cNvPr id="226" name="Rectangle 115">
                <a:extLst>
                  <a:ext uri="{FF2B5EF4-FFF2-40B4-BE49-F238E27FC236}">
                    <a16:creationId xmlns:a16="http://schemas.microsoft.com/office/drawing/2014/main" id="{DAEDD05D-0F06-48C8-87D5-5CAFF79D6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3419" y="2257766"/>
                <a:ext cx="296863" cy="107950"/>
              </a:xfrm>
              <a:prstGeom prst="rect">
                <a:avLst/>
              </a:prstGeom>
              <a:solidFill>
                <a:srgbClr val="CCD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Freeform 116">
                <a:extLst>
                  <a:ext uri="{FF2B5EF4-FFF2-40B4-BE49-F238E27FC236}">
                    <a16:creationId xmlns:a16="http://schemas.microsoft.com/office/drawing/2014/main" id="{54B1E73D-AA82-4E9B-8A29-D3137E21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0281" y="2222841"/>
                <a:ext cx="36513" cy="142875"/>
              </a:xfrm>
              <a:custGeom>
                <a:avLst/>
                <a:gdLst>
                  <a:gd name="T0" fmla="*/ 0 w 23"/>
                  <a:gd name="T1" fmla="*/ 22 h 90"/>
                  <a:gd name="T2" fmla="*/ 23 w 23"/>
                  <a:gd name="T3" fmla="*/ 0 h 90"/>
                  <a:gd name="T4" fmla="*/ 23 w 23"/>
                  <a:gd name="T5" fmla="*/ 67 h 90"/>
                  <a:gd name="T6" fmla="*/ 0 w 23"/>
                  <a:gd name="T7" fmla="*/ 90 h 90"/>
                  <a:gd name="T8" fmla="*/ 0 w 23"/>
                  <a:gd name="T9" fmla="*/ 2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0">
                    <a:moveTo>
                      <a:pt x="0" y="22"/>
                    </a:moveTo>
                    <a:lnTo>
                      <a:pt x="23" y="0"/>
                    </a:lnTo>
                    <a:lnTo>
                      <a:pt x="23" y="67"/>
                    </a:lnTo>
                    <a:lnTo>
                      <a:pt x="0" y="9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A4A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Freeform 117">
                <a:extLst>
                  <a:ext uri="{FF2B5EF4-FFF2-40B4-BE49-F238E27FC236}">
                    <a16:creationId xmlns:a16="http://schemas.microsoft.com/office/drawing/2014/main" id="{BACAA007-2737-4408-9CC9-98E99D230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3419" y="2222841"/>
                <a:ext cx="333375" cy="34925"/>
              </a:xfrm>
              <a:custGeom>
                <a:avLst/>
                <a:gdLst>
                  <a:gd name="T0" fmla="*/ 0 w 210"/>
                  <a:gd name="T1" fmla="*/ 22 h 22"/>
                  <a:gd name="T2" fmla="*/ 22 w 210"/>
                  <a:gd name="T3" fmla="*/ 0 h 22"/>
                  <a:gd name="T4" fmla="*/ 210 w 210"/>
                  <a:gd name="T5" fmla="*/ 0 h 22"/>
                  <a:gd name="T6" fmla="*/ 187 w 210"/>
                  <a:gd name="T7" fmla="*/ 22 h 22"/>
                  <a:gd name="T8" fmla="*/ 0 w 210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22">
                    <a:moveTo>
                      <a:pt x="0" y="22"/>
                    </a:moveTo>
                    <a:lnTo>
                      <a:pt x="22" y="0"/>
                    </a:lnTo>
                    <a:lnTo>
                      <a:pt x="210" y="0"/>
                    </a:lnTo>
                    <a:lnTo>
                      <a:pt x="187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D6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Freeform 118">
                <a:extLst>
                  <a:ext uri="{FF2B5EF4-FFF2-40B4-BE49-F238E27FC236}">
                    <a16:creationId xmlns:a16="http://schemas.microsoft.com/office/drawing/2014/main" id="{1372E710-A92F-4718-B121-DEB98F1E0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3419" y="2222841"/>
                <a:ext cx="333375" cy="142875"/>
              </a:xfrm>
              <a:custGeom>
                <a:avLst/>
                <a:gdLst>
                  <a:gd name="T0" fmla="*/ 0 w 210"/>
                  <a:gd name="T1" fmla="*/ 22 h 90"/>
                  <a:gd name="T2" fmla="*/ 22 w 210"/>
                  <a:gd name="T3" fmla="*/ 0 h 90"/>
                  <a:gd name="T4" fmla="*/ 210 w 210"/>
                  <a:gd name="T5" fmla="*/ 0 h 90"/>
                  <a:gd name="T6" fmla="*/ 210 w 210"/>
                  <a:gd name="T7" fmla="*/ 67 h 90"/>
                  <a:gd name="T8" fmla="*/ 187 w 210"/>
                  <a:gd name="T9" fmla="*/ 90 h 90"/>
                  <a:gd name="T10" fmla="*/ 0 w 210"/>
                  <a:gd name="T11" fmla="*/ 90 h 90"/>
                  <a:gd name="T12" fmla="*/ 0 w 210"/>
                  <a:gd name="T13" fmla="*/ 2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90">
                    <a:moveTo>
                      <a:pt x="0" y="22"/>
                    </a:moveTo>
                    <a:lnTo>
                      <a:pt x="22" y="0"/>
                    </a:lnTo>
                    <a:lnTo>
                      <a:pt x="210" y="0"/>
                    </a:lnTo>
                    <a:lnTo>
                      <a:pt x="210" y="67"/>
                    </a:lnTo>
                    <a:lnTo>
                      <a:pt x="187" y="90"/>
                    </a:lnTo>
                    <a:lnTo>
                      <a:pt x="0" y="90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44546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119">
                <a:extLst>
                  <a:ext uri="{FF2B5EF4-FFF2-40B4-BE49-F238E27FC236}">
                    <a16:creationId xmlns:a16="http://schemas.microsoft.com/office/drawing/2014/main" id="{F8E0F29E-F5FF-4AA2-B5E0-DEAC264AD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3419" y="2222841"/>
                <a:ext cx="333375" cy="34925"/>
              </a:xfrm>
              <a:custGeom>
                <a:avLst/>
                <a:gdLst>
                  <a:gd name="T0" fmla="*/ 0 w 210"/>
                  <a:gd name="T1" fmla="*/ 22 h 22"/>
                  <a:gd name="T2" fmla="*/ 187 w 210"/>
                  <a:gd name="T3" fmla="*/ 22 h 22"/>
                  <a:gd name="T4" fmla="*/ 210 w 210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22">
                    <a:moveTo>
                      <a:pt x="0" y="22"/>
                    </a:moveTo>
                    <a:lnTo>
                      <a:pt x="187" y="22"/>
                    </a:lnTo>
                    <a:lnTo>
                      <a:pt x="210" y="0"/>
                    </a:lnTo>
                  </a:path>
                </a:pathLst>
              </a:custGeom>
              <a:noFill/>
              <a:ln w="4763" cap="flat">
                <a:solidFill>
                  <a:srgbClr val="44546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Line 120">
                <a:extLst>
                  <a:ext uri="{FF2B5EF4-FFF2-40B4-BE49-F238E27FC236}">
                    <a16:creationId xmlns:a16="http://schemas.microsoft.com/office/drawing/2014/main" id="{753F7871-1A7D-4A96-BCD8-94D5C8C94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10281" y="2257766"/>
                <a:ext cx="0" cy="107950"/>
              </a:xfrm>
              <a:prstGeom prst="line">
                <a:avLst/>
              </a:prstGeom>
              <a:noFill/>
              <a:ln w="4763" cap="flat">
                <a:solidFill>
                  <a:srgbClr val="44546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" name="Rectangle 121">
                <a:extLst>
                  <a:ext uri="{FF2B5EF4-FFF2-40B4-BE49-F238E27FC236}">
                    <a16:creationId xmlns:a16="http://schemas.microsoft.com/office/drawing/2014/main" id="{2EFA3CE2-2F7A-45E4-B181-63AD95E03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1369" y="2283166"/>
                <a:ext cx="109538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CSG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5" name="Rectangle 125">
              <a:extLst>
                <a:ext uri="{FF2B5EF4-FFF2-40B4-BE49-F238E27FC236}">
                  <a16:creationId xmlns:a16="http://schemas.microsoft.com/office/drawing/2014/main" id="{92D703A6-04D0-4F64-B226-9FB1E2EC9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178" y="2560979"/>
              <a:ext cx="438150" cy="15557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Rectangle 126">
              <a:extLst>
                <a:ext uri="{FF2B5EF4-FFF2-40B4-BE49-F238E27FC236}">
                  <a16:creationId xmlns:a16="http://schemas.microsoft.com/office/drawing/2014/main" id="{576D9EA4-BF25-488A-ABEB-A5B30F86C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178" y="2560979"/>
              <a:ext cx="438150" cy="155575"/>
            </a:xfrm>
            <a:prstGeom prst="rect">
              <a:avLst/>
            </a:prstGeom>
            <a:noFill/>
            <a:ln w="4763" cap="flat">
              <a:solidFill>
                <a:srgbClr val="4454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Rectangle 127">
              <a:extLst>
                <a:ext uri="{FF2B5EF4-FFF2-40B4-BE49-F238E27FC236}">
                  <a16:creationId xmlns:a16="http://schemas.microsoft.com/office/drawing/2014/main" id="{C2FBDD5C-7A6B-49AC-AEA7-198B750E3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515" y="2603841"/>
              <a:ext cx="16033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5171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131">
              <a:extLst>
                <a:ext uri="{FF2B5EF4-FFF2-40B4-BE49-F238E27FC236}">
                  <a16:creationId xmlns:a16="http://schemas.microsoft.com/office/drawing/2014/main" id="{C8A20C92-A377-4C59-8F6E-F595CC1D3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178" y="2233954"/>
              <a:ext cx="438150" cy="15557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Rectangle 132">
              <a:extLst>
                <a:ext uri="{FF2B5EF4-FFF2-40B4-BE49-F238E27FC236}">
                  <a16:creationId xmlns:a16="http://schemas.microsoft.com/office/drawing/2014/main" id="{D02F28CD-9ECF-45E9-B59C-C8AE01CAA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178" y="2233954"/>
              <a:ext cx="438150" cy="155575"/>
            </a:xfrm>
            <a:prstGeom prst="rect">
              <a:avLst/>
            </a:prstGeom>
            <a:noFill/>
            <a:ln w="4763" cap="flat">
              <a:solidFill>
                <a:srgbClr val="4454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Rectangle 133">
              <a:extLst>
                <a:ext uri="{FF2B5EF4-FFF2-40B4-BE49-F238E27FC236}">
                  <a16:creationId xmlns:a16="http://schemas.microsoft.com/office/drawing/2014/main" id="{9270C2F8-F343-421A-B798-F24C6631D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515" y="2276816"/>
              <a:ext cx="160338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5171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137">
              <a:extLst>
                <a:ext uri="{FF2B5EF4-FFF2-40B4-BE49-F238E27FC236}">
                  <a16:creationId xmlns:a16="http://schemas.microsoft.com/office/drawing/2014/main" id="{81F27050-C138-40DF-93DC-1051EE785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676" y="1237001"/>
              <a:ext cx="506413" cy="169863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138">
              <a:extLst>
                <a:ext uri="{FF2B5EF4-FFF2-40B4-BE49-F238E27FC236}">
                  <a16:creationId xmlns:a16="http://schemas.microsoft.com/office/drawing/2014/main" id="{1A28FA41-6C1B-4BAC-A1D6-A4BDFB95E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676" y="1237001"/>
              <a:ext cx="506413" cy="169863"/>
            </a:xfrm>
            <a:prstGeom prst="rect">
              <a:avLst/>
            </a:prstGeom>
            <a:noFill/>
            <a:ln w="4763" cap="flat">
              <a:solidFill>
                <a:srgbClr val="4454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Rectangle 139">
              <a:extLst>
                <a:ext uri="{FF2B5EF4-FFF2-40B4-BE49-F238E27FC236}">
                  <a16:creationId xmlns:a16="http://schemas.microsoft.com/office/drawing/2014/main" id="{AC589F94-D327-4E3A-82ED-FBE817832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238" y="1279864"/>
              <a:ext cx="192088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8180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40">
              <a:extLst>
                <a:ext uri="{FF2B5EF4-FFF2-40B4-BE49-F238E27FC236}">
                  <a16:creationId xmlns:a16="http://schemas.microsoft.com/office/drawing/2014/main" id="{0AC78C4F-4ACC-4137-8390-EF0C84409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481" y="3345656"/>
              <a:ext cx="504825" cy="171450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Rectangle 141">
              <a:extLst>
                <a:ext uri="{FF2B5EF4-FFF2-40B4-BE49-F238E27FC236}">
                  <a16:creationId xmlns:a16="http://schemas.microsoft.com/office/drawing/2014/main" id="{D0FD6B61-73E8-4976-B171-57CC8B665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371" y="3342481"/>
              <a:ext cx="504825" cy="171450"/>
            </a:xfrm>
            <a:prstGeom prst="rect">
              <a:avLst/>
            </a:prstGeom>
            <a:noFill/>
            <a:ln w="4763" cap="flat">
              <a:solidFill>
                <a:srgbClr val="4454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Rectangle 142">
              <a:extLst>
                <a:ext uri="{FF2B5EF4-FFF2-40B4-BE49-F238E27FC236}">
                  <a16:creationId xmlns:a16="http://schemas.microsoft.com/office/drawing/2014/main" id="{CC2B4B8C-E65E-46D3-9392-330C4BE9F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697" y="3384549"/>
              <a:ext cx="192088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8180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43">
              <a:extLst>
                <a:ext uri="{FF2B5EF4-FFF2-40B4-BE49-F238E27FC236}">
                  <a16:creationId xmlns:a16="http://schemas.microsoft.com/office/drawing/2014/main" id="{7E526C44-3927-4D57-966B-D655E4EE1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0524" y="1295738"/>
              <a:ext cx="438150" cy="15557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Rectangle 144">
              <a:extLst>
                <a:ext uri="{FF2B5EF4-FFF2-40B4-BE49-F238E27FC236}">
                  <a16:creationId xmlns:a16="http://schemas.microsoft.com/office/drawing/2014/main" id="{E28DB759-2BE9-4E89-96FE-A6338C7EB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0524" y="1295738"/>
              <a:ext cx="438150" cy="155575"/>
            </a:xfrm>
            <a:prstGeom prst="rect">
              <a:avLst/>
            </a:prstGeom>
            <a:noFill/>
            <a:ln w="4763" cap="flat">
              <a:solidFill>
                <a:srgbClr val="4454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Rectangle 145">
              <a:extLst>
                <a:ext uri="{FF2B5EF4-FFF2-40B4-BE49-F238E27FC236}">
                  <a16:creationId xmlns:a16="http://schemas.microsoft.com/office/drawing/2014/main" id="{F6A5701A-018E-4A3F-B88E-9BBFEE137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0861" y="1337013"/>
              <a:ext cx="158750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5171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46">
              <a:extLst>
                <a:ext uri="{FF2B5EF4-FFF2-40B4-BE49-F238E27FC236}">
                  <a16:creationId xmlns:a16="http://schemas.microsoft.com/office/drawing/2014/main" id="{943F1C2E-0312-4194-AE95-3E5F70DB2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111" y="1303676"/>
              <a:ext cx="438150" cy="15557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Rectangle 147">
              <a:extLst>
                <a:ext uri="{FF2B5EF4-FFF2-40B4-BE49-F238E27FC236}">
                  <a16:creationId xmlns:a16="http://schemas.microsoft.com/office/drawing/2014/main" id="{2733B23D-7129-44B7-9ECA-1B3362816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111" y="1303676"/>
              <a:ext cx="438150" cy="155575"/>
            </a:xfrm>
            <a:prstGeom prst="rect">
              <a:avLst/>
            </a:prstGeom>
            <a:noFill/>
            <a:ln w="4763" cap="flat">
              <a:solidFill>
                <a:srgbClr val="4454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Rectangle 148">
              <a:extLst>
                <a:ext uri="{FF2B5EF4-FFF2-40B4-BE49-F238E27FC236}">
                  <a16:creationId xmlns:a16="http://schemas.microsoft.com/office/drawing/2014/main" id="{A551D098-1A65-4502-9FDE-64B948F2D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449" y="1346538"/>
              <a:ext cx="160338" cy="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5171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Line 157">
              <a:extLst>
                <a:ext uri="{FF2B5EF4-FFF2-40B4-BE49-F238E27FC236}">
                  <a16:creationId xmlns:a16="http://schemas.microsoft.com/office/drawing/2014/main" id="{A9786E21-131B-4E38-8248-D4F273403B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15066" y="3759123"/>
              <a:ext cx="3175" cy="228600"/>
            </a:xfrm>
            <a:prstGeom prst="line">
              <a:avLst/>
            </a:prstGeom>
            <a:noFill/>
            <a:ln w="4763" cap="flat">
              <a:solidFill>
                <a:srgbClr val="AFABA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14" name="Picture 159">
              <a:extLst>
                <a:ext uri="{FF2B5EF4-FFF2-40B4-BE49-F238E27FC236}">
                  <a16:creationId xmlns:a16="http://schemas.microsoft.com/office/drawing/2014/main" id="{1530DC1C-D50D-4BC1-A9EE-03C8D00AE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1" y="1914863"/>
              <a:ext cx="766763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Rectangle 160">
              <a:extLst>
                <a:ext uri="{FF2B5EF4-FFF2-40B4-BE49-F238E27FC236}">
                  <a16:creationId xmlns:a16="http://schemas.microsoft.com/office/drawing/2014/main" id="{02428ACB-6309-4E34-A327-C9EEC697B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9464" y="3323326"/>
              <a:ext cx="796693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1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Calibri" panose="020F0502020204030204" pitchFamily="34" charset="0"/>
                </a:rPr>
                <a:t>Synchronous Ethernet</a:t>
              </a:r>
              <a:endPara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6" name="Rectangle 161">
              <a:extLst>
                <a:ext uri="{FF2B5EF4-FFF2-40B4-BE49-F238E27FC236}">
                  <a16:creationId xmlns:a16="http://schemas.microsoft.com/office/drawing/2014/main" id="{E3A66C10-38AD-406F-AF39-D77F17A45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0446" y="3334863"/>
              <a:ext cx="796693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1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Calibri" panose="020F0502020204030204" pitchFamily="34" charset="0"/>
                </a:rPr>
                <a:t>Synchronous Ethernet</a:t>
              </a:r>
              <a:endPara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7" name="Rectangle 162">
              <a:extLst>
                <a:ext uri="{FF2B5EF4-FFF2-40B4-BE49-F238E27FC236}">
                  <a16:creationId xmlns:a16="http://schemas.microsoft.com/office/drawing/2014/main" id="{2592C25E-F215-47C3-B74D-918A1B647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296" y="1479551"/>
              <a:ext cx="796693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1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Calibri" panose="020F0502020204030204" pitchFamily="34" charset="0"/>
                </a:rPr>
                <a:t>Synchronous Ethernet</a:t>
              </a:r>
              <a:endPara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8" name="Rectangle 163">
              <a:extLst>
                <a:ext uri="{FF2B5EF4-FFF2-40B4-BE49-F238E27FC236}">
                  <a16:creationId xmlns:a16="http://schemas.microsoft.com/office/drawing/2014/main" id="{B4219C6D-B13C-437A-B189-A50A21D15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5974" y="3449976"/>
              <a:ext cx="438150" cy="15557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Rectangle 164">
              <a:extLst>
                <a:ext uri="{FF2B5EF4-FFF2-40B4-BE49-F238E27FC236}">
                  <a16:creationId xmlns:a16="http://schemas.microsoft.com/office/drawing/2014/main" id="{9C1D0824-A9F0-490F-A800-1C67C42E4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5974" y="3449976"/>
              <a:ext cx="438150" cy="155575"/>
            </a:xfrm>
            <a:prstGeom prst="rect">
              <a:avLst/>
            </a:prstGeom>
            <a:noFill/>
            <a:ln w="4763" cap="flat">
              <a:solidFill>
                <a:srgbClr val="4454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Rectangle 165">
              <a:extLst>
                <a:ext uri="{FF2B5EF4-FFF2-40B4-BE49-F238E27FC236}">
                  <a16:creationId xmlns:a16="http://schemas.microsoft.com/office/drawing/2014/main" id="{86404374-8025-40E4-9778-20BC8F4FA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6311" y="3489663"/>
              <a:ext cx="158750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5171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66">
              <a:extLst>
                <a:ext uri="{FF2B5EF4-FFF2-40B4-BE49-F238E27FC236}">
                  <a16:creationId xmlns:a16="http://schemas.microsoft.com/office/drawing/2014/main" id="{89691CEE-D115-4E4A-B53F-A06BE24FD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2749" y="3449976"/>
              <a:ext cx="438150" cy="155575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Rectangle 167">
              <a:extLst>
                <a:ext uri="{FF2B5EF4-FFF2-40B4-BE49-F238E27FC236}">
                  <a16:creationId xmlns:a16="http://schemas.microsoft.com/office/drawing/2014/main" id="{3352B7B6-1A73-4AE0-AA1A-2CA6724B8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2749" y="3449976"/>
              <a:ext cx="438150" cy="155575"/>
            </a:xfrm>
            <a:prstGeom prst="rect">
              <a:avLst/>
            </a:prstGeom>
            <a:noFill/>
            <a:ln w="4763" cap="flat">
              <a:solidFill>
                <a:srgbClr val="4454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Rectangle 168">
              <a:extLst>
                <a:ext uri="{FF2B5EF4-FFF2-40B4-BE49-F238E27FC236}">
                  <a16:creationId xmlns:a16="http://schemas.microsoft.com/office/drawing/2014/main" id="{F647A450-3A46-4985-A34C-475CD8A29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3086" y="3492838"/>
              <a:ext cx="160338" cy="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5171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69">
              <a:extLst>
                <a:ext uri="{FF2B5EF4-FFF2-40B4-BE49-F238E27FC236}">
                  <a16:creationId xmlns:a16="http://schemas.microsoft.com/office/drawing/2014/main" id="{93E816FA-195C-43BD-975C-28AEFEBB5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2086" y="1113176"/>
              <a:ext cx="1171796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1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Secondary  PTP Ethernet Stream</a:t>
              </a:r>
              <a:endParaRPr kumimoji="0" lang="en-US" altLang="en-US" sz="2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5" name="Rectangle 170">
              <a:extLst>
                <a:ext uri="{FF2B5EF4-FFF2-40B4-BE49-F238E27FC236}">
                  <a16:creationId xmlns:a16="http://schemas.microsoft.com/office/drawing/2014/main" id="{3B14C3AC-7340-41EA-A3C8-B214D5DBF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171" y="3342481"/>
              <a:ext cx="504825" cy="171450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Rectangle 171">
              <a:extLst>
                <a:ext uri="{FF2B5EF4-FFF2-40B4-BE49-F238E27FC236}">
                  <a16:creationId xmlns:a16="http://schemas.microsoft.com/office/drawing/2014/main" id="{04075D95-251D-4E23-AE83-F6FEB053D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171" y="3342481"/>
              <a:ext cx="504825" cy="171450"/>
            </a:xfrm>
            <a:prstGeom prst="rect">
              <a:avLst/>
            </a:prstGeom>
            <a:noFill/>
            <a:ln w="4763" cap="flat">
              <a:solidFill>
                <a:srgbClr val="4454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Rectangle 172">
              <a:extLst>
                <a:ext uri="{FF2B5EF4-FFF2-40B4-BE49-F238E27FC236}">
                  <a16:creationId xmlns:a16="http://schemas.microsoft.com/office/drawing/2014/main" id="{A7E272E4-4003-430A-8850-FFE59DC5B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0733" y="3386931"/>
              <a:ext cx="192088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5170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Freeform 174">
              <a:extLst>
                <a:ext uri="{FF2B5EF4-FFF2-40B4-BE49-F238E27FC236}">
                  <a16:creationId xmlns:a16="http://schemas.microsoft.com/office/drawing/2014/main" id="{3966731A-4E8E-452B-AA5D-EA4E7C892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2996" y="3405981"/>
              <a:ext cx="204788" cy="46038"/>
            </a:xfrm>
            <a:custGeom>
              <a:avLst/>
              <a:gdLst>
                <a:gd name="T0" fmla="*/ 0 w 129"/>
                <a:gd name="T1" fmla="*/ 12 h 29"/>
                <a:gd name="T2" fmla="*/ 15 w 129"/>
                <a:gd name="T3" fmla="*/ 12 h 29"/>
                <a:gd name="T4" fmla="*/ 15 w 129"/>
                <a:gd name="T5" fmla="*/ 16 h 29"/>
                <a:gd name="T6" fmla="*/ 0 w 129"/>
                <a:gd name="T7" fmla="*/ 16 h 29"/>
                <a:gd name="T8" fmla="*/ 0 w 129"/>
                <a:gd name="T9" fmla="*/ 12 h 29"/>
                <a:gd name="T10" fmla="*/ 26 w 129"/>
                <a:gd name="T11" fmla="*/ 12 h 29"/>
                <a:gd name="T12" fmla="*/ 41 w 129"/>
                <a:gd name="T13" fmla="*/ 12 h 29"/>
                <a:gd name="T14" fmla="*/ 41 w 129"/>
                <a:gd name="T15" fmla="*/ 16 h 29"/>
                <a:gd name="T16" fmla="*/ 26 w 129"/>
                <a:gd name="T17" fmla="*/ 16 h 29"/>
                <a:gd name="T18" fmla="*/ 26 w 129"/>
                <a:gd name="T19" fmla="*/ 12 h 29"/>
                <a:gd name="T20" fmla="*/ 52 w 129"/>
                <a:gd name="T21" fmla="*/ 12 h 29"/>
                <a:gd name="T22" fmla="*/ 66 w 129"/>
                <a:gd name="T23" fmla="*/ 12 h 29"/>
                <a:gd name="T24" fmla="*/ 66 w 129"/>
                <a:gd name="T25" fmla="*/ 16 h 29"/>
                <a:gd name="T26" fmla="*/ 52 w 129"/>
                <a:gd name="T27" fmla="*/ 16 h 29"/>
                <a:gd name="T28" fmla="*/ 52 w 129"/>
                <a:gd name="T29" fmla="*/ 12 h 29"/>
                <a:gd name="T30" fmla="*/ 77 w 129"/>
                <a:gd name="T31" fmla="*/ 12 h 29"/>
                <a:gd name="T32" fmla="*/ 92 w 129"/>
                <a:gd name="T33" fmla="*/ 12 h 29"/>
                <a:gd name="T34" fmla="*/ 92 w 129"/>
                <a:gd name="T35" fmla="*/ 16 h 29"/>
                <a:gd name="T36" fmla="*/ 77 w 129"/>
                <a:gd name="T37" fmla="*/ 16 h 29"/>
                <a:gd name="T38" fmla="*/ 77 w 129"/>
                <a:gd name="T39" fmla="*/ 12 h 29"/>
                <a:gd name="T40" fmla="*/ 103 w 129"/>
                <a:gd name="T41" fmla="*/ 12 h 29"/>
                <a:gd name="T42" fmla="*/ 107 w 129"/>
                <a:gd name="T43" fmla="*/ 12 h 29"/>
                <a:gd name="T44" fmla="*/ 107 w 129"/>
                <a:gd name="T45" fmla="*/ 16 h 29"/>
                <a:gd name="T46" fmla="*/ 103 w 129"/>
                <a:gd name="T47" fmla="*/ 16 h 29"/>
                <a:gd name="T48" fmla="*/ 103 w 129"/>
                <a:gd name="T49" fmla="*/ 12 h 29"/>
                <a:gd name="T50" fmla="*/ 100 w 129"/>
                <a:gd name="T51" fmla="*/ 0 h 29"/>
                <a:gd name="T52" fmla="*/ 129 w 129"/>
                <a:gd name="T53" fmla="*/ 14 h 29"/>
                <a:gd name="T54" fmla="*/ 100 w 129"/>
                <a:gd name="T55" fmla="*/ 29 h 29"/>
                <a:gd name="T56" fmla="*/ 100 w 129"/>
                <a:gd name="T5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29">
                  <a:moveTo>
                    <a:pt x="0" y="12"/>
                  </a:moveTo>
                  <a:lnTo>
                    <a:pt x="15" y="12"/>
                  </a:lnTo>
                  <a:lnTo>
                    <a:pt x="15" y="16"/>
                  </a:lnTo>
                  <a:lnTo>
                    <a:pt x="0" y="16"/>
                  </a:lnTo>
                  <a:lnTo>
                    <a:pt x="0" y="12"/>
                  </a:lnTo>
                  <a:close/>
                  <a:moveTo>
                    <a:pt x="26" y="12"/>
                  </a:moveTo>
                  <a:lnTo>
                    <a:pt x="41" y="12"/>
                  </a:lnTo>
                  <a:lnTo>
                    <a:pt x="41" y="16"/>
                  </a:lnTo>
                  <a:lnTo>
                    <a:pt x="26" y="16"/>
                  </a:lnTo>
                  <a:lnTo>
                    <a:pt x="26" y="12"/>
                  </a:lnTo>
                  <a:close/>
                  <a:moveTo>
                    <a:pt x="52" y="12"/>
                  </a:moveTo>
                  <a:lnTo>
                    <a:pt x="66" y="12"/>
                  </a:lnTo>
                  <a:lnTo>
                    <a:pt x="66" y="16"/>
                  </a:lnTo>
                  <a:lnTo>
                    <a:pt x="52" y="16"/>
                  </a:lnTo>
                  <a:lnTo>
                    <a:pt x="52" y="12"/>
                  </a:lnTo>
                  <a:close/>
                  <a:moveTo>
                    <a:pt x="77" y="12"/>
                  </a:moveTo>
                  <a:lnTo>
                    <a:pt x="92" y="12"/>
                  </a:lnTo>
                  <a:lnTo>
                    <a:pt x="92" y="16"/>
                  </a:lnTo>
                  <a:lnTo>
                    <a:pt x="77" y="16"/>
                  </a:lnTo>
                  <a:lnTo>
                    <a:pt x="77" y="12"/>
                  </a:lnTo>
                  <a:close/>
                  <a:moveTo>
                    <a:pt x="103" y="12"/>
                  </a:moveTo>
                  <a:lnTo>
                    <a:pt x="107" y="12"/>
                  </a:lnTo>
                  <a:lnTo>
                    <a:pt x="107" y="16"/>
                  </a:lnTo>
                  <a:lnTo>
                    <a:pt x="103" y="16"/>
                  </a:lnTo>
                  <a:lnTo>
                    <a:pt x="103" y="12"/>
                  </a:lnTo>
                  <a:close/>
                  <a:moveTo>
                    <a:pt x="100" y="0"/>
                  </a:moveTo>
                  <a:lnTo>
                    <a:pt x="129" y="14"/>
                  </a:lnTo>
                  <a:lnTo>
                    <a:pt x="100" y="2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904092"/>
            </a:solidFill>
            <a:ln w="0" cap="flat">
              <a:solidFill>
                <a:srgbClr val="90409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175">
              <a:extLst>
                <a:ext uri="{FF2B5EF4-FFF2-40B4-BE49-F238E27FC236}">
                  <a16:creationId xmlns:a16="http://schemas.microsoft.com/office/drawing/2014/main" id="{7E7A512E-A08B-4AEC-901A-9A9B456105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4020" y="1370014"/>
              <a:ext cx="368300" cy="46038"/>
            </a:xfrm>
            <a:custGeom>
              <a:avLst/>
              <a:gdLst>
                <a:gd name="T0" fmla="*/ 0 w 232"/>
                <a:gd name="T1" fmla="*/ 11 h 29"/>
                <a:gd name="T2" fmla="*/ 30 w 232"/>
                <a:gd name="T3" fmla="*/ 11 h 29"/>
                <a:gd name="T4" fmla="*/ 30 w 232"/>
                <a:gd name="T5" fmla="*/ 18 h 29"/>
                <a:gd name="T6" fmla="*/ 0 w 232"/>
                <a:gd name="T7" fmla="*/ 18 h 29"/>
                <a:gd name="T8" fmla="*/ 0 w 232"/>
                <a:gd name="T9" fmla="*/ 11 h 29"/>
                <a:gd name="T10" fmla="*/ 52 w 232"/>
                <a:gd name="T11" fmla="*/ 11 h 29"/>
                <a:gd name="T12" fmla="*/ 81 w 232"/>
                <a:gd name="T13" fmla="*/ 11 h 29"/>
                <a:gd name="T14" fmla="*/ 81 w 232"/>
                <a:gd name="T15" fmla="*/ 18 h 29"/>
                <a:gd name="T16" fmla="*/ 52 w 232"/>
                <a:gd name="T17" fmla="*/ 18 h 29"/>
                <a:gd name="T18" fmla="*/ 52 w 232"/>
                <a:gd name="T19" fmla="*/ 11 h 29"/>
                <a:gd name="T20" fmla="*/ 103 w 232"/>
                <a:gd name="T21" fmla="*/ 11 h 29"/>
                <a:gd name="T22" fmla="*/ 133 w 232"/>
                <a:gd name="T23" fmla="*/ 11 h 29"/>
                <a:gd name="T24" fmla="*/ 133 w 232"/>
                <a:gd name="T25" fmla="*/ 18 h 29"/>
                <a:gd name="T26" fmla="*/ 103 w 232"/>
                <a:gd name="T27" fmla="*/ 18 h 29"/>
                <a:gd name="T28" fmla="*/ 103 w 232"/>
                <a:gd name="T29" fmla="*/ 11 h 29"/>
                <a:gd name="T30" fmla="*/ 155 w 232"/>
                <a:gd name="T31" fmla="*/ 11 h 29"/>
                <a:gd name="T32" fmla="*/ 184 w 232"/>
                <a:gd name="T33" fmla="*/ 11 h 29"/>
                <a:gd name="T34" fmla="*/ 184 w 232"/>
                <a:gd name="T35" fmla="*/ 18 h 29"/>
                <a:gd name="T36" fmla="*/ 155 w 232"/>
                <a:gd name="T37" fmla="*/ 18 h 29"/>
                <a:gd name="T38" fmla="*/ 155 w 232"/>
                <a:gd name="T39" fmla="*/ 11 h 29"/>
                <a:gd name="T40" fmla="*/ 206 w 232"/>
                <a:gd name="T41" fmla="*/ 11 h 29"/>
                <a:gd name="T42" fmla="*/ 210 w 232"/>
                <a:gd name="T43" fmla="*/ 11 h 29"/>
                <a:gd name="T44" fmla="*/ 210 w 232"/>
                <a:gd name="T45" fmla="*/ 18 h 29"/>
                <a:gd name="T46" fmla="*/ 206 w 232"/>
                <a:gd name="T47" fmla="*/ 18 h 29"/>
                <a:gd name="T48" fmla="*/ 206 w 232"/>
                <a:gd name="T49" fmla="*/ 11 h 29"/>
                <a:gd name="T50" fmla="*/ 202 w 232"/>
                <a:gd name="T51" fmla="*/ 0 h 29"/>
                <a:gd name="T52" fmla="*/ 232 w 232"/>
                <a:gd name="T53" fmla="*/ 15 h 29"/>
                <a:gd name="T54" fmla="*/ 202 w 232"/>
                <a:gd name="T55" fmla="*/ 29 h 29"/>
                <a:gd name="T56" fmla="*/ 202 w 232"/>
                <a:gd name="T5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29">
                  <a:moveTo>
                    <a:pt x="0" y="11"/>
                  </a:moveTo>
                  <a:lnTo>
                    <a:pt x="30" y="11"/>
                  </a:lnTo>
                  <a:lnTo>
                    <a:pt x="30" y="18"/>
                  </a:lnTo>
                  <a:lnTo>
                    <a:pt x="0" y="18"/>
                  </a:lnTo>
                  <a:lnTo>
                    <a:pt x="0" y="11"/>
                  </a:lnTo>
                  <a:close/>
                  <a:moveTo>
                    <a:pt x="52" y="11"/>
                  </a:moveTo>
                  <a:lnTo>
                    <a:pt x="81" y="11"/>
                  </a:lnTo>
                  <a:lnTo>
                    <a:pt x="81" y="18"/>
                  </a:lnTo>
                  <a:lnTo>
                    <a:pt x="52" y="18"/>
                  </a:lnTo>
                  <a:lnTo>
                    <a:pt x="52" y="11"/>
                  </a:lnTo>
                  <a:close/>
                  <a:moveTo>
                    <a:pt x="103" y="11"/>
                  </a:moveTo>
                  <a:lnTo>
                    <a:pt x="133" y="11"/>
                  </a:lnTo>
                  <a:lnTo>
                    <a:pt x="133" y="18"/>
                  </a:lnTo>
                  <a:lnTo>
                    <a:pt x="103" y="18"/>
                  </a:lnTo>
                  <a:lnTo>
                    <a:pt x="103" y="11"/>
                  </a:lnTo>
                  <a:close/>
                  <a:moveTo>
                    <a:pt x="155" y="11"/>
                  </a:moveTo>
                  <a:lnTo>
                    <a:pt x="184" y="11"/>
                  </a:lnTo>
                  <a:lnTo>
                    <a:pt x="184" y="18"/>
                  </a:lnTo>
                  <a:lnTo>
                    <a:pt x="155" y="18"/>
                  </a:lnTo>
                  <a:lnTo>
                    <a:pt x="155" y="11"/>
                  </a:lnTo>
                  <a:close/>
                  <a:moveTo>
                    <a:pt x="206" y="11"/>
                  </a:moveTo>
                  <a:lnTo>
                    <a:pt x="210" y="11"/>
                  </a:lnTo>
                  <a:lnTo>
                    <a:pt x="210" y="18"/>
                  </a:lnTo>
                  <a:lnTo>
                    <a:pt x="206" y="18"/>
                  </a:lnTo>
                  <a:lnTo>
                    <a:pt x="206" y="11"/>
                  </a:lnTo>
                  <a:close/>
                  <a:moveTo>
                    <a:pt x="202" y="0"/>
                  </a:moveTo>
                  <a:lnTo>
                    <a:pt x="232" y="15"/>
                  </a:lnTo>
                  <a:lnTo>
                    <a:pt x="202" y="2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176">
              <a:extLst>
                <a:ext uri="{FF2B5EF4-FFF2-40B4-BE49-F238E27FC236}">
                  <a16:creationId xmlns:a16="http://schemas.microsoft.com/office/drawing/2014/main" id="{5D29AD12-D662-4E84-B8C6-35C813677E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9189" y="3459956"/>
              <a:ext cx="166688" cy="46038"/>
            </a:xfrm>
            <a:custGeom>
              <a:avLst/>
              <a:gdLst>
                <a:gd name="T0" fmla="*/ 0 w 105"/>
                <a:gd name="T1" fmla="*/ 11 h 29"/>
                <a:gd name="T2" fmla="*/ 29 w 105"/>
                <a:gd name="T3" fmla="*/ 11 h 29"/>
                <a:gd name="T4" fmla="*/ 29 w 105"/>
                <a:gd name="T5" fmla="*/ 18 h 29"/>
                <a:gd name="T6" fmla="*/ 0 w 105"/>
                <a:gd name="T7" fmla="*/ 18 h 29"/>
                <a:gd name="T8" fmla="*/ 0 w 105"/>
                <a:gd name="T9" fmla="*/ 11 h 29"/>
                <a:gd name="T10" fmla="*/ 52 w 105"/>
                <a:gd name="T11" fmla="*/ 11 h 29"/>
                <a:gd name="T12" fmla="*/ 81 w 105"/>
                <a:gd name="T13" fmla="*/ 11 h 29"/>
                <a:gd name="T14" fmla="*/ 81 w 105"/>
                <a:gd name="T15" fmla="*/ 18 h 29"/>
                <a:gd name="T16" fmla="*/ 52 w 105"/>
                <a:gd name="T17" fmla="*/ 18 h 29"/>
                <a:gd name="T18" fmla="*/ 52 w 105"/>
                <a:gd name="T19" fmla="*/ 11 h 29"/>
                <a:gd name="T20" fmla="*/ 76 w 105"/>
                <a:gd name="T21" fmla="*/ 0 h 29"/>
                <a:gd name="T22" fmla="*/ 105 w 105"/>
                <a:gd name="T23" fmla="*/ 15 h 29"/>
                <a:gd name="T24" fmla="*/ 76 w 105"/>
                <a:gd name="T25" fmla="*/ 29 h 29"/>
                <a:gd name="T26" fmla="*/ 76 w 105"/>
                <a:gd name="T2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29">
                  <a:moveTo>
                    <a:pt x="0" y="11"/>
                  </a:moveTo>
                  <a:lnTo>
                    <a:pt x="29" y="11"/>
                  </a:lnTo>
                  <a:lnTo>
                    <a:pt x="29" y="18"/>
                  </a:lnTo>
                  <a:lnTo>
                    <a:pt x="0" y="18"/>
                  </a:lnTo>
                  <a:lnTo>
                    <a:pt x="0" y="11"/>
                  </a:lnTo>
                  <a:close/>
                  <a:moveTo>
                    <a:pt x="52" y="11"/>
                  </a:moveTo>
                  <a:lnTo>
                    <a:pt x="81" y="11"/>
                  </a:lnTo>
                  <a:lnTo>
                    <a:pt x="81" y="18"/>
                  </a:lnTo>
                  <a:lnTo>
                    <a:pt x="52" y="18"/>
                  </a:lnTo>
                  <a:lnTo>
                    <a:pt x="52" y="11"/>
                  </a:lnTo>
                  <a:close/>
                  <a:moveTo>
                    <a:pt x="76" y="0"/>
                  </a:moveTo>
                  <a:lnTo>
                    <a:pt x="105" y="15"/>
                  </a:lnTo>
                  <a:lnTo>
                    <a:pt x="76" y="2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Rectangle 177">
              <a:extLst>
                <a:ext uri="{FF2B5EF4-FFF2-40B4-BE49-F238E27FC236}">
                  <a16:creationId xmlns:a16="http://schemas.microsoft.com/office/drawing/2014/main" id="{EFA44041-110E-46CB-89DC-AB76125AA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820" y="1257301"/>
              <a:ext cx="506413" cy="169863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Rectangle 178">
              <a:extLst>
                <a:ext uri="{FF2B5EF4-FFF2-40B4-BE49-F238E27FC236}">
                  <a16:creationId xmlns:a16="http://schemas.microsoft.com/office/drawing/2014/main" id="{FA72CF0A-7FD1-467E-BD0B-CDB07F5A9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820" y="1257301"/>
              <a:ext cx="506413" cy="169863"/>
            </a:xfrm>
            <a:prstGeom prst="rect">
              <a:avLst/>
            </a:prstGeom>
            <a:noFill/>
            <a:ln w="4763" cap="flat">
              <a:solidFill>
                <a:srgbClr val="4454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Rectangle 179">
              <a:extLst>
                <a:ext uri="{FF2B5EF4-FFF2-40B4-BE49-F238E27FC236}">
                  <a16:creationId xmlns:a16="http://schemas.microsoft.com/office/drawing/2014/main" id="{711D8F18-CA27-4CCD-99A1-926DC27C6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383" y="1300164"/>
              <a:ext cx="192088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5170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34" name="Picture 210">
              <a:extLst>
                <a:ext uri="{FF2B5EF4-FFF2-40B4-BE49-F238E27FC236}">
                  <a16:creationId xmlns:a16="http://schemas.microsoft.com/office/drawing/2014/main" id="{94DA2FBA-5002-48D9-90A8-24C5F1F8D5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938" y="3736975"/>
              <a:ext cx="727075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" name="Picture 152">
              <a:extLst>
                <a:ext uri="{FF2B5EF4-FFF2-40B4-BE49-F238E27FC236}">
                  <a16:creationId xmlns:a16="http://schemas.microsoft.com/office/drawing/2014/main" id="{50BC5F7D-483D-44BE-AC95-74D26FB64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698" y="3337741"/>
              <a:ext cx="12461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1D858416-AA6B-42FE-B491-E31E256CA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8589" y="3296216"/>
              <a:ext cx="165100" cy="283029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EF0A8371-54AD-4B0D-A16B-F36C2052E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67796" y="3296216"/>
              <a:ext cx="165100" cy="283029"/>
            </a:xfrm>
            <a:prstGeom prst="rect">
              <a:avLst/>
            </a:prstGeom>
          </p:spPr>
        </p:pic>
        <p:cxnSp>
          <p:nvCxnSpPr>
            <p:cNvPr id="138" name="Connector: Elbow 137">
              <a:extLst>
                <a:ext uri="{FF2B5EF4-FFF2-40B4-BE49-F238E27FC236}">
                  <a16:creationId xmlns:a16="http://schemas.microsoft.com/office/drawing/2014/main" id="{8A183A62-58B8-4231-82EF-5D441E9A3232}"/>
                </a:ext>
              </a:extLst>
            </p:cNvPr>
            <p:cNvCxnSpPr>
              <a:stCxn id="136" idx="2"/>
              <a:endCxn id="28" idx="2"/>
            </p:cNvCxnSpPr>
            <p:nvPr/>
          </p:nvCxnSpPr>
          <p:spPr>
            <a:xfrm rot="16200000" flipH="1">
              <a:off x="2177806" y="2882578"/>
              <a:ext cx="9299" cy="1402632"/>
            </a:xfrm>
            <a:prstGeom prst="bentConnector3">
              <a:avLst>
                <a:gd name="adj1" fmla="val 1519034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or: Elbow 138">
              <a:extLst>
                <a:ext uri="{FF2B5EF4-FFF2-40B4-BE49-F238E27FC236}">
                  <a16:creationId xmlns:a16="http://schemas.microsoft.com/office/drawing/2014/main" id="{F16F8687-F9BB-45CD-980D-547D2F5CAE32}"/>
                </a:ext>
              </a:extLst>
            </p:cNvPr>
            <p:cNvCxnSpPr>
              <a:stCxn id="137" idx="2"/>
              <a:endCxn id="125" idx="2"/>
            </p:cNvCxnSpPr>
            <p:nvPr/>
          </p:nvCxnSpPr>
          <p:spPr>
            <a:xfrm rot="5400000" flipH="1" flipV="1">
              <a:off x="2432808" y="3231469"/>
              <a:ext cx="65314" cy="630238"/>
            </a:xfrm>
            <a:prstGeom prst="bentConnector3">
              <a:avLst>
                <a:gd name="adj1" fmla="val -139431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0" name="Picture 152">
              <a:extLst>
                <a:ext uri="{FF2B5EF4-FFF2-40B4-BE49-F238E27FC236}">
                  <a16:creationId xmlns:a16="http://schemas.microsoft.com/office/drawing/2014/main" id="{E4F1ECF6-357E-47A3-AB74-E0A7BA065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674" y="1282841"/>
              <a:ext cx="124618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73F2DEBB-1C67-4880-AD1F-5CC98DAC6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95565" y="1241316"/>
              <a:ext cx="165100" cy="283029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445150BE-3899-4913-9ECA-3D53ABD5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64772" y="1241316"/>
              <a:ext cx="165100" cy="283029"/>
            </a:xfrm>
            <a:prstGeom prst="rect">
              <a:avLst/>
            </a:prstGeom>
          </p:spPr>
        </p:pic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F332572-13AD-46AC-B55C-7DC15DDA1DAF}"/>
                </a:ext>
              </a:extLst>
            </p:cNvPr>
            <p:cNvCxnSpPr>
              <a:cxnSpLocks/>
              <a:stCxn id="20" idx="3"/>
              <a:endCxn id="110" idx="1"/>
            </p:cNvCxnSpPr>
            <p:nvPr/>
          </p:nvCxnSpPr>
          <p:spPr>
            <a:xfrm flipV="1">
              <a:off x="3961738" y="1381464"/>
              <a:ext cx="1001373" cy="635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B043191-6100-419D-BF85-56D0675428BE}"/>
                </a:ext>
              </a:extLst>
            </p:cNvPr>
            <p:cNvCxnSpPr>
              <a:stCxn id="119" idx="1"/>
              <a:endCxn id="22" idx="3"/>
            </p:cNvCxnSpPr>
            <p:nvPr/>
          </p:nvCxnSpPr>
          <p:spPr>
            <a:xfrm flipH="1">
              <a:off x="3858278" y="3527764"/>
              <a:ext cx="1147696" cy="381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1D8E5598-FF65-4B57-AD40-3A3FB59E53FF}"/>
                </a:ext>
              </a:extLst>
            </p:cNvPr>
            <p:cNvCxnSpPr/>
            <p:nvPr/>
          </p:nvCxnSpPr>
          <p:spPr>
            <a:xfrm flipV="1">
              <a:off x="4054476" y="1440201"/>
              <a:ext cx="840059" cy="3174"/>
            </a:xfrm>
            <a:prstGeom prst="straightConnector1">
              <a:avLst/>
            </a:prstGeom>
            <a:ln w="9525">
              <a:solidFill>
                <a:schemeClr val="accent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9EB91787-C622-4F45-804C-7F64FB700774}"/>
                </a:ext>
              </a:extLst>
            </p:cNvPr>
            <p:cNvCxnSpPr/>
            <p:nvPr/>
          </p:nvCxnSpPr>
          <p:spPr>
            <a:xfrm flipV="1">
              <a:off x="4051296" y="1332422"/>
              <a:ext cx="840059" cy="3174"/>
            </a:xfrm>
            <a:prstGeom prst="straightConnector1">
              <a:avLst/>
            </a:prstGeom>
            <a:ln w="9525">
              <a:solidFill>
                <a:srgbClr val="9B1414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B24D7B48-DE63-4D34-AC95-DED16BE1CB04}"/>
                </a:ext>
              </a:extLst>
            </p:cNvPr>
            <p:cNvCxnSpPr/>
            <p:nvPr/>
          </p:nvCxnSpPr>
          <p:spPr>
            <a:xfrm flipV="1">
              <a:off x="4026044" y="3577580"/>
              <a:ext cx="840059" cy="3174"/>
            </a:xfrm>
            <a:prstGeom prst="straightConnector1">
              <a:avLst/>
            </a:prstGeom>
            <a:ln w="9525">
              <a:solidFill>
                <a:schemeClr val="accent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38C4C7AD-4869-4041-B3F0-199BC238A496}"/>
                </a:ext>
              </a:extLst>
            </p:cNvPr>
            <p:cNvCxnSpPr/>
            <p:nvPr/>
          </p:nvCxnSpPr>
          <p:spPr>
            <a:xfrm flipV="1">
              <a:off x="4022864" y="3469801"/>
              <a:ext cx="840059" cy="3174"/>
            </a:xfrm>
            <a:prstGeom prst="straightConnector1">
              <a:avLst/>
            </a:prstGeom>
            <a:ln w="9525">
              <a:solidFill>
                <a:srgbClr val="9B1414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Arrow: Striped Right 148">
              <a:extLst>
                <a:ext uri="{FF2B5EF4-FFF2-40B4-BE49-F238E27FC236}">
                  <a16:creationId xmlns:a16="http://schemas.microsoft.com/office/drawing/2014/main" id="{CFD607D3-76C7-4377-8FE9-980B46DE9048}"/>
                </a:ext>
              </a:extLst>
            </p:cNvPr>
            <p:cNvSpPr/>
            <p:nvPr/>
          </p:nvSpPr>
          <p:spPr>
            <a:xfrm rot="2432431">
              <a:off x="1166198" y="860398"/>
              <a:ext cx="386575" cy="236014"/>
            </a:xfrm>
            <a:prstGeom prst="stripedRightArrow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50" name="Arrow: Striped Right 149">
              <a:extLst>
                <a:ext uri="{FF2B5EF4-FFF2-40B4-BE49-F238E27FC236}">
                  <a16:creationId xmlns:a16="http://schemas.microsoft.com/office/drawing/2014/main" id="{28DE6DC6-69FA-4516-B731-5BC8D6FD4AA7}"/>
                </a:ext>
              </a:extLst>
            </p:cNvPr>
            <p:cNvSpPr/>
            <p:nvPr/>
          </p:nvSpPr>
          <p:spPr>
            <a:xfrm rot="2432431">
              <a:off x="510019" y="2652890"/>
              <a:ext cx="917737" cy="236014"/>
            </a:xfrm>
            <a:prstGeom prst="stripedRightArrow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151" name="Connector: Elbow 150">
              <a:extLst>
                <a:ext uri="{FF2B5EF4-FFF2-40B4-BE49-F238E27FC236}">
                  <a16:creationId xmlns:a16="http://schemas.microsoft.com/office/drawing/2014/main" id="{7BEF0DE1-1BD0-48D5-ABD1-819A436157E6}"/>
                </a:ext>
              </a:extLst>
            </p:cNvPr>
            <p:cNvCxnSpPr>
              <a:stCxn id="142" idx="0"/>
              <a:endCxn id="133" idx="0"/>
            </p:cNvCxnSpPr>
            <p:nvPr/>
          </p:nvCxnSpPr>
          <p:spPr>
            <a:xfrm rot="16200000" flipH="1">
              <a:off x="2499181" y="889456"/>
              <a:ext cx="15985" cy="719705"/>
            </a:xfrm>
            <a:prstGeom prst="bentConnector3">
              <a:avLst>
                <a:gd name="adj1" fmla="val -151142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F5645582-AB87-476E-9472-9C86C023FBD2}"/>
                </a:ext>
              </a:extLst>
            </p:cNvPr>
            <p:cNvGrpSpPr/>
            <p:nvPr/>
          </p:nvGrpSpPr>
          <p:grpSpPr>
            <a:xfrm>
              <a:off x="1892579" y="2538086"/>
              <a:ext cx="447183" cy="330010"/>
              <a:chOff x="1881667" y="2483156"/>
              <a:chExt cx="447183" cy="330010"/>
            </a:xfrm>
          </p:grpSpPr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DA8ED582-369C-478F-AB2F-A87C9480390C}"/>
                  </a:ext>
                </a:extLst>
              </p:cNvPr>
              <p:cNvSpPr/>
              <p:nvPr/>
            </p:nvSpPr>
            <p:spPr>
              <a:xfrm>
                <a:off x="1881667" y="2485913"/>
                <a:ext cx="447183" cy="32725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B27C134B-967B-4055-A63F-36AC319EBA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7076" y="2584788"/>
                <a:ext cx="194469" cy="1476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173412DA-A16B-4250-BD99-1974DB22BA94}"/>
                  </a:ext>
                </a:extLst>
              </p:cNvPr>
              <p:cNvCxnSpPr/>
              <p:nvPr/>
            </p:nvCxnSpPr>
            <p:spPr>
              <a:xfrm flipV="1">
                <a:off x="2005013" y="2584788"/>
                <a:ext cx="177442" cy="1476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09007122-BE95-4DCC-8E0C-238491268B89}"/>
                  </a:ext>
                </a:extLst>
              </p:cNvPr>
              <p:cNvSpPr txBox="1"/>
              <p:nvPr/>
            </p:nvSpPr>
            <p:spPr>
              <a:xfrm>
                <a:off x="1920082" y="2483156"/>
                <a:ext cx="386324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r>
                  <a:rPr lang="en-GB" sz="600" b="1" dirty="0">
                    <a:latin typeface="VM Circular Whisper TT Light" charset="0"/>
                    <a:ea typeface="VM Circular Whisper TT Light" charset="0"/>
                    <a:cs typeface="VM Circular Whisper TT Light" charset="0"/>
                  </a:rPr>
                  <a:t>TDM Switch</a:t>
                </a:r>
                <a:endParaRPr lang="en-GB" sz="600" b="1" i="0" dirty="0">
                  <a:solidFill>
                    <a:schemeClr val="tx1"/>
                  </a:solidFill>
                  <a:latin typeface="VM Circular Whisper TT Light" charset="0"/>
                  <a:ea typeface="VM Circular Whisper TT Light" charset="0"/>
                  <a:cs typeface="VM Circular Whisper TT Light" charset="0"/>
                </a:endParaRPr>
              </a:p>
            </p:txBody>
          </p:sp>
        </p:grp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189ABCBA-3901-44C6-97D4-07578BFB471D}"/>
                </a:ext>
              </a:extLst>
            </p:cNvPr>
            <p:cNvSpPr/>
            <p:nvPr/>
          </p:nvSpPr>
          <p:spPr>
            <a:xfrm>
              <a:off x="1884363" y="3043116"/>
              <a:ext cx="467499" cy="1023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400" dirty="0"/>
                <a:t>Optional Expansion shelf or SSU</a:t>
              </a:r>
            </a:p>
          </p:txBody>
        </p: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C838E44B-7612-4275-AE58-B1F7E12027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798" y="1424351"/>
              <a:ext cx="377128" cy="9722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A3E5804E-C840-4E9E-B6E5-6C305F219551}"/>
                </a:ext>
              </a:extLst>
            </p:cNvPr>
            <p:cNvCxnSpPr/>
            <p:nvPr/>
          </p:nvCxnSpPr>
          <p:spPr>
            <a:xfrm flipV="1">
              <a:off x="748902" y="3487983"/>
              <a:ext cx="377128" cy="9722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E1AA79A5-D7B9-4492-850B-E5620ADC399F}"/>
                </a:ext>
              </a:extLst>
            </p:cNvPr>
            <p:cNvSpPr txBox="1"/>
            <p:nvPr/>
          </p:nvSpPr>
          <p:spPr>
            <a:xfrm>
              <a:off x="144918" y="1342075"/>
              <a:ext cx="569067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900" b="0" i="1" dirty="0">
                  <a:solidFill>
                    <a:srgbClr val="B00A0A"/>
                  </a:solidFill>
                  <a:latin typeface="VM Circular Whisper TT Light" charset="0"/>
                  <a:ea typeface="VM Circular Whisper TT Light" charset="0"/>
                  <a:cs typeface="VM Circular Whisper TT Light" charset="0"/>
                </a:rPr>
                <a:t>From </a:t>
              </a:r>
              <a:r>
                <a:rPr lang="en-GB" sz="900" b="0" i="1" dirty="0" err="1">
                  <a:solidFill>
                    <a:srgbClr val="B00A0A"/>
                  </a:solidFill>
                  <a:latin typeface="VM Circular Whisper TT Light" charset="0"/>
                  <a:ea typeface="VM Circular Whisper TT Light" charset="0"/>
                  <a:cs typeface="VM Circular Whisper TT Light" charset="0"/>
                </a:rPr>
                <a:t>ePRTC</a:t>
              </a:r>
              <a:endParaRPr lang="en-GB" sz="900" b="0" i="1" dirty="0">
                <a:solidFill>
                  <a:srgbClr val="B00A0A"/>
                </a:solidFill>
                <a:latin typeface="VM Circular Whisper TT Light" charset="0"/>
                <a:ea typeface="VM Circular Whisper TT Light" charset="0"/>
                <a:cs typeface="VM Circular Whisper TT Light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E2EEACC-E800-41FC-8BB4-86A8B3241D53}"/>
                </a:ext>
              </a:extLst>
            </p:cNvPr>
            <p:cNvSpPr txBox="1"/>
            <p:nvPr/>
          </p:nvSpPr>
          <p:spPr>
            <a:xfrm>
              <a:off x="159991" y="3420413"/>
              <a:ext cx="569067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900" b="0" i="1" dirty="0">
                  <a:solidFill>
                    <a:srgbClr val="B00A0A"/>
                  </a:solidFill>
                  <a:latin typeface="VM Circular Whisper TT Light" charset="0"/>
                  <a:ea typeface="VM Circular Whisper TT Light" charset="0"/>
                  <a:cs typeface="VM Circular Whisper TT Light" charset="0"/>
                </a:rPr>
                <a:t>From </a:t>
              </a:r>
              <a:r>
                <a:rPr lang="en-GB" sz="900" b="0" i="1" dirty="0" err="1">
                  <a:solidFill>
                    <a:srgbClr val="B00A0A"/>
                  </a:solidFill>
                  <a:latin typeface="VM Circular Whisper TT Light" charset="0"/>
                  <a:ea typeface="VM Circular Whisper TT Light" charset="0"/>
                  <a:cs typeface="VM Circular Whisper TT Light" charset="0"/>
                </a:rPr>
                <a:t>ePRTC</a:t>
              </a:r>
              <a:endParaRPr lang="en-GB" sz="900" b="0" i="1" dirty="0">
                <a:solidFill>
                  <a:srgbClr val="B00A0A"/>
                </a:solidFill>
                <a:latin typeface="VM Circular Whisper TT Light" charset="0"/>
                <a:ea typeface="VM Circular Whisper TT Light" charset="0"/>
                <a:cs typeface="VM Circular Whisper TT Light" charset="0"/>
              </a:endParaRPr>
            </a:p>
          </p:txBody>
        </p:sp>
        <p:cxnSp>
          <p:nvCxnSpPr>
            <p:cNvPr id="158" name="Connector: Elbow 157">
              <a:extLst>
                <a:ext uri="{FF2B5EF4-FFF2-40B4-BE49-F238E27FC236}">
                  <a16:creationId xmlns:a16="http://schemas.microsoft.com/office/drawing/2014/main" id="{44F01F0D-0EA2-4C40-B921-847F5BA81540}"/>
                </a:ext>
              </a:extLst>
            </p:cNvPr>
            <p:cNvCxnSpPr>
              <a:cxnSpLocks/>
              <a:stCxn id="136" idx="0"/>
              <a:endCxn id="153" idx="1"/>
            </p:cNvCxnSpPr>
            <p:nvPr/>
          </p:nvCxnSpPr>
          <p:spPr>
            <a:xfrm rot="5400000" flipH="1" flipV="1">
              <a:off x="1581801" y="2993654"/>
              <a:ext cx="201901" cy="403224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or: Elbow 158">
              <a:extLst>
                <a:ext uri="{FF2B5EF4-FFF2-40B4-BE49-F238E27FC236}">
                  <a16:creationId xmlns:a16="http://schemas.microsoft.com/office/drawing/2014/main" id="{2FE5895D-8F45-495C-955D-8643A4FDF167}"/>
                </a:ext>
              </a:extLst>
            </p:cNvPr>
            <p:cNvCxnSpPr>
              <a:stCxn id="137" idx="0"/>
              <a:endCxn id="153" idx="2"/>
            </p:cNvCxnSpPr>
            <p:nvPr/>
          </p:nvCxnSpPr>
          <p:spPr>
            <a:xfrm rot="16200000" flipV="1">
              <a:off x="2058879" y="3204748"/>
              <a:ext cx="150702" cy="32233"/>
            </a:xfrm>
            <a:prstGeom prst="bentConnector3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3C0B357-56B7-4541-B69E-ED2ED7946C24}"/>
                </a:ext>
              </a:extLst>
            </p:cNvPr>
            <p:cNvCxnSpPr>
              <a:stCxn id="153" idx="0"/>
              <a:endCxn id="222" idx="2"/>
            </p:cNvCxnSpPr>
            <p:nvPr/>
          </p:nvCxnSpPr>
          <p:spPr>
            <a:xfrm flipH="1" flipV="1">
              <a:off x="2116171" y="2868096"/>
              <a:ext cx="1942" cy="1750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D82BBFB8-9005-43E8-B5B2-0AEE9267AFDA}"/>
                </a:ext>
              </a:extLst>
            </p:cNvPr>
            <p:cNvCxnSpPr/>
            <p:nvPr/>
          </p:nvCxnSpPr>
          <p:spPr>
            <a:xfrm flipV="1">
              <a:off x="8439303" y="2347087"/>
              <a:ext cx="840059" cy="3174"/>
            </a:xfrm>
            <a:prstGeom prst="straightConnector1">
              <a:avLst/>
            </a:prstGeom>
            <a:ln w="9525">
              <a:solidFill>
                <a:schemeClr val="accent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58C778FE-F5CC-40B6-9AC1-F324B4322DA1}"/>
                </a:ext>
              </a:extLst>
            </p:cNvPr>
            <p:cNvCxnSpPr/>
            <p:nvPr/>
          </p:nvCxnSpPr>
          <p:spPr>
            <a:xfrm flipV="1">
              <a:off x="8439303" y="2254543"/>
              <a:ext cx="840059" cy="3174"/>
            </a:xfrm>
            <a:prstGeom prst="straightConnector1">
              <a:avLst/>
            </a:prstGeom>
            <a:ln w="9525">
              <a:solidFill>
                <a:srgbClr val="9B1414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3" name="Picture 2">
              <a:extLst>
                <a:ext uri="{FF2B5EF4-FFF2-40B4-BE49-F238E27FC236}">
                  <a16:creationId xmlns:a16="http://schemas.microsoft.com/office/drawing/2014/main" id="{B45536E7-FBCA-4949-A5EC-FA8448E47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9143" y="1852211"/>
              <a:ext cx="396812" cy="381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" name="Cloud 163">
              <a:extLst>
                <a:ext uri="{FF2B5EF4-FFF2-40B4-BE49-F238E27FC236}">
                  <a16:creationId xmlns:a16="http://schemas.microsoft.com/office/drawing/2014/main" id="{196A183B-A80E-4DCD-8259-096592AF991D}"/>
                </a:ext>
              </a:extLst>
            </p:cNvPr>
            <p:cNvSpPr/>
            <p:nvPr/>
          </p:nvSpPr>
          <p:spPr>
            <a:xfrm>
              <a:off x="4392387" y="2128774"/>
              <a:ext cx="1506574" cy="769463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Metro/Access SDH</a:t>
              </a:r>
            </a:p>
          </p:txBody>
        </p:sp>
        <p:sp>
          <p:nvSpPr>
            <p:cNvPr id="165" name="Cloud 164">
              <a:extLst>
                <a:ext uri="{FF2B5EF4-FFF2-40B4-BE49-F238E27FC236}">
                  <a16:creationId xmlns:a16="http://schemas.microsoft.com/office/drawing/2014/main" id="{B34A8692-74F7-4D65-9249-355E385E9DB1}"/>
                </a:ext>
              </a:extLst>
            </p:cNvPr>
            <p:cNvSpPr/>
            <p:nvPr/>
          </p:nvSpPr>
          <p:spPr>
            <a:xfrm>
              <a:off x="3791500" y="1787307"/>
              <a:ext cx="1506574" cy="769463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Metro/Access SDH</a:t>
              </a:r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85214F38-BC72-482F-B4D1-B25B1BCA2A7E}"/>
                </a:ext>
              </a:extLst>
            </p:cNvPr>
            <p:cNvCxnSpPr>
              <a:stCxn id="153" idx="3"/>
            </p:cNvCxnSpPr>
            <p:nvPr/>
          </p:nvCxnSpPr>
          <p:spPr>
            <a:xfrm flipV="1">
              <a:off x="2351862" y="2359609"/>
              <a:ext cx="1479702" cy="73470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0A515422-61A1-47AA-B60D-C6C3CD4D76CE}"/>
                </a:ext>
              </a:extLst>
            </p:cNvPr>
            <p:cNvCxnSpPr>
              <a:cxnSpLocks/>
              <a:stCxn id="153" idx="3"/>
            </p:cNvCxnSpPr>
            <p:nvPr/>
          </p:nvCxnSpPr>
          <p:spPr>
            <a:xfrm flipV="1">
              <a:off x="2351862" y="2639719"/>
              <a:ext cx="2087980" cy="45459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A209ED2A-F03E-4D97-9831-B86C79439CF1}"/>
                </a:ext>
              </a:extLst>
            </p:cNvPr>
            <p:cNvCxnSpPr>
              <a:cxnSpLocks/>
              <a:stCxn id="153" idx="3"/>
            </p:cNvCxnSpPr>
            <p:nvPr/>
          </p:nvCxnSpPr>
          <p:spPr>
            <a:xfrm flipV="1">
              <a:off x="2351862" y="2923047"/>
              <a:ext cx="2400529" cy="17126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E0B988AE-0CAB-4F0D-9E37-6FEC6D9FE786}"/>
                </a:ext>
              </a:extLst>
            </p:cNvPr>
            <p:cNvSpPr txBox="1"/>
            <p:nvPr/>
          </p:nvSpPr>
          <p:spPr>
            <a:xfrm rot="19852741">
              <a:off x="2994228" y="2629231"/>
              <a:ext cx="100990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800" b="0" i="1" dirty="0">
                  <a:solidFill>
                    <a:schemeClr val="bg1">
                      <a:lumMod val="50000"/>
                    </a:schemeClr>
                  </a:solidFill>
                  <a:latin typeface="VM Circular Whisper TT Light" charset="0"/>
                  <a:ea typeface="VM Circular Whisper TT Light" charset="0"/>
                  <a:cs typeface="VM Circular Whisper TT Light" charset="0"/>
                </a:rPr>
                <a:t>E1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AA312E14-2709-4B58-90D9-D470CC0F6D88}"/>
                </a:ext>
              </a:extLst>
            </p:cNvPr>
            <p:cNvSpPr txBox="1"/>
            <p:nvPr/>
          </p:nvSpPr>
          <p:spPr>
            <a:xfrm rot="20627867">
              <a:off x="3146628" y="2781631"/>
              <a:ext cx="100990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800" b="0" i="1" dirty="0">
                  <a:solidFill>
                    <a:schemeClr val="bg1">
                      <a:lumMod val="50000"/>
                    </a:schemeClr>
                  </a:solidFill>
                  <a:latin typeface="VM Circular Whisper TT Light" charset="0"/>
                  <a:ea typeface="VM Circular Whisper TT Light" charset="0"/>
                  <a:cs typeface="VM Circular Whisper TT Light" charset="0"/>
                </a:rPr>
                <a:t>E1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6A9E4AC0-93A9-46EF-B2E7-39B77E6ED826}"/>
                </a:ext>
              </a:extLst>
            </p:cNvPr>
            <p:cNvSpPr txBox="1"/>
            <p:nvPr/>
          </p:nvSpPr>
          <p:spPr>
            <a:xfrm rot="21406238">
              <a:off x="3299029" y="2912490"/>
              <a:ext cx="100990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800" b="0" i="1" dirty="0">
                  <a:solidFill>
                    <a:schemeClr val="bg1">
                      <a:lumMod val="50000"/>
                    </a:schemeClr>
                  </a:solidFill>
                  <a:latin typeface="VM Circular Whisper TT Light" charset="0"/>
                  <a:ea typeface="VM Circular Whisper TT Light" charset="0"/>
                  <a:cs typeface="VM Circular Whisper TT Light" charset="0"/>
                </a:rPr>
                <a:t>E1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8B9C73BB-C2A7-4462-85C9-00260C4232D5}"/>
                </a:ext>
              </a:extLst>
            </p:cNvPr>
            <p:cNvSpPr txBox="1"/>
            <p:nvPr/>
          </p:nvSpPr>
          <p:spPr>
            <a:xfrm>
              <a:off x="2142872" y="2863618"/>
              <a:ext cx="100990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800" b="0" i="1" dirty="0">
                  <a:solidFill>
                    <a:schemeClr val="bg1">
                      <a:lumMod val="50000"/>
                    </a:schemeClr>
                  </a:solidFill>
                  <a:latin typeface="VM Circular Whisper TT Light" charset="0"/>
                  <a:ea typeface="VM Circular Whisper TT Light" charset="0"/>
                  <a:cs typeface="VM Circular Whisper TT Light" charset="0"/>
                </a:rPr>
                <a:t>E1</a:t>
              </a:r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DADE8888-59DA-437E-A9F3-833F61391A12}"/>
                </a:ext>
              </a:extLst>
            </p:cNvPr>
            <p:cNvGrpSpPr/>
            <p:nvPr/>
          </p:nvGrpSpPr>
          <p:grpSpPr>
            <a:xfrm>
              <a:off x="9313419" y="2909743"/>
              <a:ext cx="333375" cy="142875"/>
              <a:chOff x="9313419" y="2222841"/>
              <a:chExt cx="333375" cy="142875"/>
            </a:xfrm>
          </p:grpSpPr>
          <p:sp>
            <p:nvSpPr>
              <p:cNvPr id="215" name="Rectangle 115">
                <a:extLst>
                  <a:ext uri="{FF2B5EF4-FFF2-40B4-BE49-F238E27FC236}">
                    <a16:creationId xmlns:a16="http://schemas.microsoft.com/office/drawing/2014/main" id="{75E3B987-CAB2-42AC-A37E-5583A4206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3419" y="2257766"/>
                <a:ext cx="296863" cy="107950"/>
              </a:xfrm>
              <a:prstGeom prst="rect">
                <a:avLst/>
              </a:prstGeom>
              <a:solidFill>
                <a:srgbClr val="CCD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116">
                <a:extLst>
                  <a:ext uri="{FF2B5EF4-FFF2-40B4-BE49-F238E27FC236}">
                    <a16:creationId xmlns:a16="http://schemas.microsoft.com/office/drawing/2014/main" id="{BDE9B699-F163-473B-AA43-BA9672D31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0281" y="2222841"/>
                <a:ext cx="36513" cy="142875"/>
              </a:xfrm>
              <a:custGeom>
                <a:avLst/>
                <a:gdLst>
                  <a:gd name="T0" fmla="*/ 0 w 23"/>
                  <a:gd name="T1" fmla="*/ 22 h 90"/>
                  <a:gd name="T2" fmla="*/ 23 w 23"/>
                  <a:gd name="T3" fmla="*/ 0 h 90"/>
                  <a:gd name="T4" fmla="*/ 23 w 23"/>
                  <a:gd name="T5" fmla="*/ 67 h 90"/>
                  <a:gd name="T6" fmla="*/ 0 w 23"/>
                  <a:gd name="T7" fmla="*/ 90 h 90"/>
                  <a:gd name="T8" fmla="*/ 0 w 23"/>
                  <a:gd name="T9" fmla="*/ 2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0">
                    <a:moveTo>
                      <a:pt x="0" y="22"/>
                    </a:moveTo>
                    <a:lnTo>
                      <a:pt x="23" y="0"/>
                    </a:lnTo>
                    <a:lnTo>
                      <a:pt x="23" y="67"/>
                    </a:lnTo>
                    <a:lnTo>
                      <a:pt x="0" y="9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A4A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117">
                <a:extLst>
                  <a:ext uri="{FF2B5EF4-FFF2-40B4-BE49-F238E27FC236}">
                    <a16:creationId xmlns:a16="http://schemas.microsoft.com/office/drawing/2014/main" id="{8D32788C-762F-4C4B-8071-5ACF5F9CB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3419" y="2222841"/>
                <a:ext cx="333375" cy="34925"/>
              </a:xfrm>
              <a:custGeom>
                <a:avLst/>
                <a:gdLst>
                  <a:gd name="T0" fmla="*/ 0 w 210"/>
                  <a:gd name="T1" fmla="*/ 22 h 22"/>
                  <a:gd name="T2" fmla="*/ 22 w 210"/>
                  <a:gd name="T3" fmla="*/ 0 h 22"/>
                  <a:gd name="T4" fmla="*/ 210 w 210"/>
                  <a:gd name="T5" fmla="*/ 0 h 22"/>
                  <a:gd name="T6" fmla="*/ 187 w 210"/>
                  <a:gd name="T7" fmla="*/ 22 h 22"/>
                  <a:gd name="T8" fmla="*/ 0 w 210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22">
                    <a:moveTo>
                      <a:pt x="0" y="22"/>
                    </a:moveTo>
                    <a:lnTo>
                      <a:pt x="22" y="0"/>
                    </a:lnTo>
                    <a:lnTo>
                      <a:pt x="210" y="0"/>
                    </a:lnTo>
                    <a:lnTo>
                      <a:pt x="187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D6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118">
                <a:extLst>
                  <a:ext uri="{FF2B5EF4-FFF2-40B4-BE49-F238E27FC236}">
                    <a16:creationId xmlns:a16="http://schemas.microsoft.com/office/drawing/2014/main" id="{6D780303-0B9C-4BB6-8E20-CA276A1F0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3419" y="2222841"/>
                <a:ext cx="333375" cy="142875"/>
              </a:xfrm>
              <a:custGeom>
                <a:avLst/>
                <a:gdLst>
                  <a:gd name="T0" fmla="*/ 0 w 210"/>
                  <a:gd name="T1" fmla="*/ 22 h 90"/>
                  <a:gd name="T2" fmla="*/ 22 w 210"/>
                  <a:gd name="T3" fmla="*/ 0 h 90"/>
                  <a:gd name="T4" fmla="*/ 210 w 210"/>
                  <a:gd name="T5" fmla="*/ 0 h 90"/>
                  <a:gd name="T6" fmla="*/ 210 w 210"/>
                  <a:gd name="T7" fmla="*/ 67 h 90"/>
                  <a:gd name="T8" fmla="*/ 187 w 210"/>
                  <a:gd name="T9" fmla="*/ 90 h 90"/>
                  <a:gd name="T10" fmla="*/ 0 w 210"/>
                  <a:gd name="T11" fmla="*/ 90 h 90"/>
                  <a:gd name="T12" fmla="*/ 0 w 210"/>
                  <a:gd name="T13" fmla="*/ 2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90">
                    <a:moveTo>
                      <a:pt x="0" y="22"/>
                    </a:moveTo>
                    <a:lnTo>
                      <a:pt x="22" y="0"/>
                    </a:lnTo>
                    <a:lnTo>
                      <a:pt x="210" y="0"/>
                    </a:lnTo>
                    <a:lnTo>
                      <a:pt x="210" y="67"/>
                    </a:lnTo>
                    <a:lnTo>
                      <a:pt x="187" y="90"/>
                    </a:lnTo>
                    <a:lnTo>
                      <a:pt x="0" y="90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44546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119">
                <a:extLst>
                  <a:ext uri="{FF2B5EF4-FFF2-40B4-BE49-F238E27FC236}">
                    <a16:creationId xmlns:a16="http://schemas.microsoft.com/office/drawing/2014/main" id="{D0825CF0-49F6-4E98-85C4-D3DC7C63D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3419" y="2222841"/>
                <a:ext cx="333375" cy="34925"/>
              </a:xfrm>
              <a:custGeom>
                <a:avLst/>
                <a:gdLst>
                  <a:gd name="T0" fmla="*/ 0 w 210"/>
                  <a:gd name="T1" fmla="*/ 22 h 22"/>
                  <a:gd name="T2" fmla="*/ 187 w 210"/>
                  <a:gd name="T3" fmla="*/ 22 h 22"/>
                  <a:gd name="T4" fmla="*/ 210 w 210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22">
                    <a:moveTo>
                      <a:pt x="0" y="22"/>
                    </a:moveTo>
                    <a:lnTo>
                      <a:pt x="187" y="22"/>
                    </a:lnTo>
                    <a:lnTo>
                      <a:pt x="210" y="0"/>
                    </a:lnTo>
                  </a:path>
                </a:pathLst>
              </a:custGeom>
              <a:noFill/>
              <a:ln w="4763" cap="flat">
                <a:solidFill>
                  <a:srgbClr val="44546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Line 120">
                <a:extLst>
                  <a:ext uri="{FF2B5EF4-FFF2-40B4-BE49-F238E27FC236}">
                    <a16:creationId xmlns:a16="http://schemas.microsoft.com/office/drawing/2014/main" id="{D5339390-565F-42E1-9158-D442F5AF20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10281" y="2257766"/>
                <a:ext cx="0" cy="107950"/>
              </a:xfrm>
              <a:prstGeom prst="line">
                <a:avLst/>
              </a:prstGeom>
              <a:noFill/>
              <a:ln w="4763" cap="flat">
                <a:solidFill>
                  <a:srgbClr val="44546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Rectangle 121">
                <a:extLst>
                  <a:ext uri="{FF2B5EF4-FFF2-40B4-BE49-F238E27FC236}">
                    <a16:creationId xmlns:a16="http://schemas.microsoft.com/office/drawing/2014/main" id="{CCFA2EE0-27A5-427B-9ADC-F559784B1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1369" y="2283166"/>
                <a:ext cx="88166" cy="61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RPD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46D0A63-18D4-4FA5-B9C6-0C48377CB77C}"/>
                </a:ext>
              </a:extLst>
            </p:cNvPr>
            <p:cNvCxnSpPr>
              <a:stCxn id="95" idx="3"/>
              <a:endCxn id="218" idx="0"/>
            </p:cNvCxnSpPr>
            <p:nvPr/>
          </p:nvCxnSpPr>
          <p:spPr>
            <a:xfrm>
              <a:off x="8385328" y="2638767"/>
              <a:ext cx="928091" cy="305901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E6C5C125-F2EC-44C5-A3B2-C187B9EF6E2B}"/>
                </a:ext>
              </a:extLst>
            </p:cNvPr>
            <p:cNvCxnSpPr>
              <a:cxnSpLocks/>
            </p:cNvCxnSpPr>
            <p:nvPr/>
          </p:nvCxnSpPr>
          <p:spPr>
            <a:xfrm>
              <a:off x="8435181" y="2721315"/>
              <a:ext cx="840059" cy="275741"/>
            </a:xfrm>
            <a:prstGeom prst="straightConnector1">
              <a:avLst/>
            </a:prstGeom>
            <a:ln w="9525">
              <a:solidFill>
                <a:srgbClr val="9B1414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C8764A12-FC3F-47BA-A9AC-43001DFE66D8}"/>
                </a:ext>
              </a:extLst>
            </p:cNvPr>
            <p:cNvGrpSpPr/>
            <p:nvPr/>
          </p:nvGrpSpPr>
          <p:grpSpPr>
            <a:xfrm>
              <a:off x="10303369" y="2584252"/>
              <a:ext cx="333375" cy="142875"/>
              <a:chOff x="9313419" y="2222841"/>
              <a:chExt cx="333375" cy="142875"/>
            </a:xfrm>
          </p:grpSpPr>
          <p:sp>
            <p:nvSpPr>
              <p:cNvPr id="208" name="Rectangle 115">
                <a:extLst>
                  <a:ext uri="{FF2B5EF4-FFF2-40B4-BE49-F238E27FC236}">
                    <a16:creationId xmlns:a16="http://schemas.microsoft.com/office/drawing/2014/main" id="{07741D6B-F4B5-4DF1-93C1-5E0B44C0D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3419" y="2257766"/>
                <a:ext cx="296863" cy="107950"/>
              </a:xfrm>
              <a:prstGeom prst="rect">
                <a:avLst/>
              </a:prstGeom>
              <a:solidFill>
                <a:srgbClr val="CCD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116">
                <a:extLst>
                  <a:ext uri="{FF2B5EF4-FFF2-40B4-BE49-F238E27FC236}">
                    <a16:creationId xmlns:a16="http://schemas.microsoft.com/office/drawing/2014/main" id="{45792702-3C58-4398-96EB-424C2C092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0281" y="2222841"/>
                <a:ext cx="36513" cy="142875"/>
              </a:xfrm>
              <a:custGeom>
                <a:avLst/>
                <a:gdLst>
                  <a:gd name="T0" fmla="*/ 0 w 23"/>
                  <a:gd name="T1" fmla="*/ 22 h 90"/>
                  <a:gd name="T2" fmla="*/ 23 w 23"/>
                  <a:gd name="T3" fmla="*/ 0 h 90"/>
                  <a:gd name="T4" fmla="*/ 23 w 23"/>
                  <a:gd name="T5" fmla="*/ 67 h 90"/>
                  <a:gd name="T6" fmla="*/ 0 w 23"/>
                  <a:gd name="T7" fmla="*/ 90 h 90"/>
                  <a:gd name="T8" fmla="*/ 0 w 23"/>
                  <a:gd name="T9" fmla="*/ 2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0">
                    <a:moveTo>
                      <a:pt x="0" y="22"/>
                    </a:moveTo>
                    <a:lnTo>
                      <a:pt x="23" y="0"/>
                    </a:lnTo>
                    <a:lnTo>
                      <a:pt x="23" y="67"/>
                    </a:lnTo>
                    <a:lnTo>
                      <a:pt x="0" y="9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A4A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Freeform 117">
                <a:extLst>
                  <a:ext uri="{FF2B5EF4-FFF2-40B4-BE49-F238E27FC236}">
                    <a16:creationId xmlns:a16="http://schemas.microsoft.com/office/drawing/2014/main" id="{26EEDA42-84FD-4265-8957-A7B1F724C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3419" y="2222841"/>
                <a:ext cx="333375" cy="34925"/>
              </a:xfrm>
              <a:custGeom>
                <a:avLst/>
                <a:gdLst>
                  <a:gd name="T0" fmla="*/ 0 w 210"/>
                  <a:gd name="T1" fmla="*/ 22 h 22"/>
                  <a:gd name="T2" fmla="*/ 22 w 210"/>
                  <a:gd name="T3" fmla="*/ 0 h 22"/>
                  <a:gd name="T4" fmla="*/ 210 w 210"/>
                  <a:gd name="T5" fmla="*/ 0 h 22"/>
                  <a:gd name="T6" fmla="*/ 187 w 210"/>
                  <a:gd name="T7" fmla="*/ 22 h 22"/>
                  <a:gd name="T8" fmla="*/ 0 w 210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22">
                    <a:moveTo>
                      <a:pt x="0" y="22"/>
                    </a:moveTo>
                    <a:lnTo>
                      <a:pt x="22" y="0"/>
                    </a:lnTo>
                    <a:lnTo>
                      <a:pt x="210" y="0"/>
                    </a:lnTo>
                    <a:lnTo>
                      <a:pt x="187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D6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118">
                <a:extLst>
                  <a:ext uri="{FF2B5EF4-FFF2-40B4-BE49-F238E27FC236}">
                    <a16:creationId xmlns:a16="http://schemas.microsoft.com/office/drawing/2014/main" id="{1A9E5448-CA2D-47B8-BC5F-63D9A2B74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3419" y="2222841"/>
                <a:ext cx="333375" cy="142875"/>
              </a:xfrm>
              <a:custGeom>
                <a:avLst/>
                <a:gdLst>
                  <a:gd name="T0" fmla="*/ 0 w 210"/>
                  <a:gd name="T1" fmla="*/ 22 h 90"/>
                  <a:gd name="T2" fmla="*/ 22 w 210"/>
                  <a:gd name="T3" fmla="*/ 0 h 90"/>
                  <a:gd name="T4" fmla="*/ 210 w 210"/>
                  <a:gd name="T5" fmla="*/ 0 h 90"/>
                  <a:gd name="T6" fmla="*/ 210 w 210"/>
                  <a:gd name="T7" fmla="*/ 67 h 90"/>
                  <a:gd name="T8" fmla="*/ 187 w 210"/>
                  <a:gd name="T9" fmla="*/ 90 h 90"/>
                  <a:gd name="T10" fmla="*/ 0 w 210"/>
                  <a:gd name="T11" fmla="*/ 90 h 90"/>
                  <a:gd name="T12" fmla="*/ 0 w 210"/>
                  <a:gd name="T13" fmla="*/ 2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90">
                    <a:moveTo>
                      <a:pt x="0" y="22"/>
                    </a:moveTo>
                    <a:lnTo>
                      <a:pt x="22" y="0"/>
                    </a:lnTo>
                    <a:lnTo>
                      <a:pt x="210" y="0"/>
                    </a:lnTo>
                    <a:lnTo>
                      <a:pt x="210" y="67"/>
                    </a:lnTo>
                    <a:lnTo>
                      <a:pt x="187" y="90"/>
                    </a:lnTo>
                    <a:lnTo>
                      <a:pt x="0" y="90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44546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119">
                <a:extLst>
                  <a:ext uri="{FF2B5EF4-FFF2-40B4-BE49-F238E27FC236}">
                    <a16:creationId xmlns:a16="http://schemas.microsoft.com/office/drawing/2014/main" id="{9F63DD5D-1F2A-4FB8-92B5-7F891FDA3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3419" y="2222841"/>
                <a:ext cx="333375" cy="34925"/>
              </a:xfrm>
              <a:custGeom>
                <a:avLst/>
                <a:gdLst>
                  <a:gd name="T0" fmla="*/ 0 w 210"/>
                  <a:gd name="T1" fmla="*/ 22 h 22"/>
                  <a:gd name="T2" fmla="*/ 187 w 210"/>
                  <a:gd name="T3" fmla="*/ 22 h 22"/>
                  <a:gd name="T4" fmla="*/ 210 w 210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22">
                    <a:moveTo>
                      <a:pt x="0" y="22"/>
                    </a:moveTo>
                    <a:lnTo>
                      <a:pt x="187" y="22"/>
                    </a:lnTo>
                    <a:lnTo>
                      <a:pt x="210" y="0"/>
                    </a:lnTo>
                  </a:path>
                </a:pathLst>
              </a:custGeom>
              <a:noFill/>
              <a:ln w="4763" cap="flat">
                <a:solidFill>
                  <a:srgbClr val="44546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Line 120">
                <a:extLst>
                  <a:ext uri="{FF2B5EF4-FFF2-40B4-BE49-F238E27FC236}">
                    <a16:creationId xmlns:a16="http://schemas.microsoft.com/office/drawing/2014/main" id="{5B23218F-36B8-496F-A396-29924A722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10281" y="2257766"/>
                <a:ext cx="0" cy="107950"/>
              </a:xfrm>
              <a:prstGeom prst="line">
                <a:avLst/>
              </a:prstGeom>
              <a:noFill/>
              <a:ln w="4763" cap="flat">
                <a:solidFill>
                  <a:srgbClr val="44546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Rectangle 121">
                <a:extLst>
                  <a:ext uri="{FF2B5EF4-FFF2-40B4-BE49-F238E27FC236}">
                    <a16:creationId xmlns:a16="http://schemas.microsoft.com/office/drawing/2014/main" id="{CEAAFDBD-35A7-42FA-9F95-BD1B69681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2515" y="2260602"/>
                <a:ext cx="150682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SaaS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30DF2824-0319-4823-939E-811D866A2966}"/>
                </a:ext>
              </a:extLst>
            </p:cNvPr>
            <p:cNvCxnSpPr>
              <a:endCxn id="211" idx="0"/>
            </p:cNvCxnSpPr>
            <p:nvPr/>
          </p:nvCxnSpPr>
          <p:spPr>
            <a:xfrm flipV="1">
              <a:off x="8385328" y="2619177"/>
              <a:ext cx="1918041" cy="1959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5B168AD-77AF-4703-936B-CED7AFC1FAEC}"/>
                </a:ext>
              </a:extLst>
            </p:cNvPr>
            <p:cNvCxnSpPr>
              <a:stCxn id="99" idx="3"/>
              <a:endCxn id="226" idx="1"/>
            </p:cNvCxnSpPr>
            <p:nvPr/>
          </p:nvCxnSpPr>
          <p:spPr>
            <a:xfrm flipV="1">
              <a:off x="8385328" y="2311741"/>
              <a:ext cx="928091" cy="1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ABC3FA71-BF13-4FC1-9E71-75E64FC7DBBF}"/>
                </a:ext>
              </a:extLst>
            </p:cNvPr>
            <p:cNvCxnSpPr>
              <a:stCxn id="212" idx="2"/>
            </p:cNvCxnSpPr>
            <p:nvPr/>
          </p:nvCxnSpPr>
          <p:spPr>
            <a:xfrm flipV="1">
              <a:off x="10636744" y="2509024"/>
              <a:ext cx="202241" cy="752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2D1F6390-A410-453A-8742-D70FB4E2764E}"/>
                </a:ext>
              </a:extLst>
            </p:cNvPr>
            <p:cNvCxnSpPr>
              <a:stCxn id="213" idx="0"/>
            </p:cNvCxnSpPr>
            <p:nvPr/>
          </p:nvCxnSpPr>
          <p:spPr>
            <a:xfrm flipV="1">
              <a:off x="10600231" y="2612438"/>
              <a:ext cx="279642" cy="67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069B85BB-049C-4A52-A943-4B4750F76C30}"/>
                </a:ext>
              </a:extLst>
            </p:cNvPr>
            <p:cNvCxnSpPr>
              <a:cxnSpLocks/>
            </p:cNvCxnSpPr>
            <p:nvPr/>
          </p:nvCxnSpPr>
          <p:spPr>
            <a:xfrm>
              <a:off x="10600232" y="2695757"/>
              <a:ext cx="2796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54566EEB-C6DE-4627-892C-E45AEE5E340D}"/>
                </a:ext>
              </a:extLst>
            </p:cNvPr>
            <p:cNvCxnSpPr>
              <a:stCxn id="213" idx="1"/>
            </p:cNvCxnSpPr>
            <p:nvPr/>
          </p:nvCxnSpPr>
          <p:spPr>
            <a:xfrm>
              <a:off x="10600232" y="2727127"/>
              <a:ext cx="238753" cy="60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D27815F-FDF3-4829-94C0-086C5CC349A0}"/>
                </a:ext>
              </a:extLst>
            </p:cNvPr>
            <p:cNvSpPr txBox="1"/>
            <p:nvPr/>
          </p:nvSpPr>
          <p:spPr>
            <a:xfrm>
              <a:off x="10912228" y="2531045"/>
              <a:ext cx="60297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GB" sz="700" b="0" i="0" dirty="0">
                  <a:solidFill>
                    <a:srgbClr val="B00A0A"/>
                  </a:solidFill>
                  <a:latin typeface="VM Circular Whisper TT Light" charset="0"/>
                  <a:ea typeface="VM Circular Whisper TT Light" charset="0"/>
                  <a:cs typeface="VM Circular Whisper TT Light" charset="0"/>
                </a:rPr>
                <a:t>PTP, NTP, BITS, </a:t>
              </a:r>
              <a:r>
                <a:rPr lang="en-GB" sz="700" b="0" i="0" dirty="0" err="1">
                  <a:solidFill>
                    <a:srgbClr val="B00A0A"/>
                  </a:solidFill>
                  <a:latin typeface="VM Circular Whisper TT Light" charset="0"/>
                  <a:ea typeface="VM Circular Whisper TT Light" charset="0"/>
                  <a:cs typeface="VM Circular Whisper TT Light" charset="0"/>
                </a:rPr>
                <a:t>SyncE</a:t>
              </a:r>
              <a:r>
                <a:rPr lang="en-GB" sz="700" b="0" i="0" dirty="0">
                  <a:solidFill>
                    <a:srgbClr val="B00A0A"/>
                  </a:solidFill>
                  <a:latin typeface="VM Circular Whisper TT Light" charset="0"/>
                  <a:ea typeface="VM Circular Whisper TT Light" charset="0"/>
                  <a:cs typeface="VM Circular Whisper TT Light" charset="0"/>
                </a:rPr>
                <a:t>, </a:t>
              </a:r>
              <a:r>
                <a:rPr lang="en-GB" sz="700" b="0" i="0" dirty="0" err="1">
                  <a:solidFill>
                    <a:srgbClr val="B00A0A"/>
                  </a:solidFill>
                  <a:latin typeface="VM Circular Whisper TT Light" charset="0"/>
                  <a:ea typeface="VM Circular Whisper TT Light" charset="0"/>
                  <a:cs typeface="VM Circular Whisper TT Light" charset="0"/>
                </a:rPr>
                <a:t>ToD</a:t>
              </a:r>
              <a:r>
                <a:rPr lang="en-GB" sz="700" b="0" i="0" dirty="0">
                  <a:solidFill>
                    <a:srgbClr val="B00A0A"/>
                  </a:solidFill>
                  <a:latin typeface="VM Circular Whisper TT Light" charset="0"/>
                  <a:ea typeface="VM Circular Whisper TT Light" charset="0"/>
                  <a:cs typeface="VM Circular Whisper TT Light" charset="0"/>
                </a:rPr>
                <a:t>, etc.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AE16745D-114B-4640-92AE-1274608D01F4}"/>
                </a:ext>
              </a:extLst>
            </p:cNvPr>
            <p:cNvSpPr txBox="1"/>
            <p:nvPr/>
          </p:nvSpPr>
          <p:spPr>
            <a:xfrm>
              <a:off x="10081070" y="2997056"/>
              <a:ext cx="103554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000" b="0" i="1" dirty="0">
                  <a:solidFill>
                    <a:srgbClr val="B00A0A"/>
                  </a:solidFill>
                  <a:latin typeface="VM Circular Whisper TT Light" charset="0"/>
                  <a:ea typeface="VM Circular Whisper TT Light" charset="0"/>
                  <a:cs typeface="VM Circular Whisper TT Light" charset="0"/>
                </a:rPr>
                <a:t>Compact T-BC/GMC</a:t>
              </a:r>
            </a:p>
          </p:txBody>
        </p: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A40EB118-534C-4FD1-BB8F-A922CD1601E4}"/>
                </a:ext>
              </a:extLst>
            </p:cNvPr>
            <p:cNvCxnSpPr>
              <a:cxnSpLocks/>
              <a:stCxn id="184" idx="0"/>
            </p:cNvCxnSpPr>
            <p:nvPr/>
          </p:nvCxnSpPr>
          <p:spPr>
            <a:xfrm flipH="1" flipV="1">
              <a:off x="10501942" y="2769136"/>
              <a:ext cx="96898" cy="22792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2B52EDA-A762-4AA0-8BCF-9F25CE99A312}"/>
                </a:ext>
              </a:extLst>
            </p:cNvPr>
            <p:cNvSpPr txBox="1"/>
            <p:nvPr/>
          </p:nvSpPr>
          <p:spPr>
            <a:xfrm>
              <a:off x="9746161" y="2484878"/>
              <a:ext cx="123432" cy="9233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600" b="0" i="1" dirty="0">
                  <a:solidFill>
                    <a:schemeClr val="tx1"/>
                  </a:solidFill>
                  <a:latin typeface="VM Circular Whisper TT Light" charset="0"/>
                  <a:ea typeface="VM Circular Whisper TT Light" charset="0"/>
                  <a:cs typeface="VM Circular Whisper TT Light" charset="0"/>
                </a:rPr>
                <a:t>1GE</a:t>
              </a:r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120F9A26-8F7C-4D1E-9E57-ED53D18929C7}"/>
                </a:ext>
              </a:extLst>
            </p:cNvPr>
            <p:cNvGrpSpPr/>
            <p:nvPr/>
          </p:nvGrpSpPr>
          <p:grpSpPr>
            <a:xfrm>
              <a:off x="10117034" y="806239"/>
              <a:ext cx="855662" cy="651425"/>
              <a:chOff x="5581651" y="4352926"/>
              <a:chExt cx="1685925" cy="1016000"/>
            </a:xfrm>
          </p:grpSpPr>
          <p:sp>
            <p:nvSpPr>
              <p:cNvPr id="206" name="Freeform 6">
                <a:extLst>
                  <a:ext uri="{FF2B5EF4-FFF2-40B4-BE49-F238E27FC236}">
                    <a16:creationId xmlns:a16="http://schemas.microsoft.com/office/drawing/2014/main" id="{C436E632-369B-4F00-9C5F-48FCD16FC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1651" y="4352926"/>
                <a:ext cx="1685925" cy="1016000"/>
              </a:xfrm>
              <a:custGeom>
                <a:avLst/>
                <a:gdLst>
                  <a:gd name="T0" fmla="*/ 0 w 4816"/>
                  <a:gd name="T1" fmla="*/ 484 h 2904"/>
                  <a:gd name="T2" fmla="*/ 484 w 4816"/>
                  <a:gd name="T3" fmla="*/ 0 h 2904"/>
                  <a:gd name="T4" fmla="*/ 4332 w 4816"/>
                  <a:gd name="T5" fmla="*/ 0 h 2904"/>
                  <a:gd name="T6" fmla="*/ 4816 w 4816"/>
                  <a:gd name="T7" fmla="*/ 484 h 2904"/>
                  <a:gd name="T8" fmla="*/ 4816 w 4816"/>
                  <a:gd name="T9" fmla="*/ 2420 h 2904"/>
                  <a:gd name="T10" fmla="*/ 4332 w 4816"/>
                  <a:gd name="T11" fmla="*/ 2904 h 2904"/>
                  <a:gd name="T12" fmla="*/ 484 w 4816"/>
                  <a:gd name="T13" fmla="*/ 2904 h 2904"/>
                  <a:gd name="T14" fmla="*/ 0 w 4816"/>
                  <a:gd name="T15" fmla="*/ 2420 h 2904"/>
                  <a:gd name="T16" fmla="*/ 0 w 4816"/>
                  <a:gd name="T17" fmla="*/ 484 h 2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16" h="2904">
                    <a:moveTo>
                      <a:pt x="0" y="484"/>
                    </a:moveTo>
                    <a:cubicBezTo>
                      <a:pt x="0" y="217"/>
                      <a:pt x="217" y="0"/>
                      <a:pt x="484" y="0"/>
                    </a:cubicBezTo>
                    <a:lnTo>
                      <a:pt x="4332" y="0"/>
                    </a:lnTo>
                    <a:cubicBezTo>
                      <a:pt x="4600" y="0"/>
                      <a:pt x="4816" y="217"/>
                      <a:pt x="4816" y="484"/>
                    </a:cubicBezTo>
                    <a:lnTo>
                      <a:pt x="4816" y="2420"/>
                    </a:lnTo>
                    <a:cubicBezTo>
                      <a:pt x="4816" y="2688"/>
                      <a:pt x="4600" y="2904"/>
                      <a:pt x="4332" y="2904"/>
                    </a:cubicBezTo>
                    <a:lnTo>
                      <a:pt x="484" y="2904"/>
                    </a:lnTo>
                    <a:cubicBezTo>
                      <a:pt x="217" y="2904"/>
                      <a:pt x="0" y="2688"/>
                      <a:pt x="0" y="2420"/>
                    </a:cubicBezTo>
                    <a:lnTo>
                      <a:pt x="0" y="484"/>
                    </a:lnTo>
                    <a:close/>
                  </a:path>
                </a:pathLst>
              </a:custGeom>
              <a:solidFill>
                <a:srgbClr val="F2F2F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Rectangle 215">
                <a:extLst>
                  <a:ext uri="{FF2B5EF4-FFF2-40B4-BE49-F238E27FC236}">
                    <a16:creationId xmlns:a16="http://schemas.microsoft.com/office/drawing/2014/main" id="{56F76F05-CCC5-4484-A383-C5E3FA8E9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3807" y="4386264"/>
                <a:ext cx="1399183" cy="124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AFABAB"/>
                    </a:solidFill>
                    <a:effectLst/>
                    <a:latin typeface="Calibri" panose="020F0502020204030204" pitchFamily="34" charset="0"/>
                  </a:rPr>
                  <a:t>Customer Premises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89E3AE65-CA17-4D9D-A879-A4CF7026F0F9}"/>
                </a:ext>
              </a:extLst>
            </p:cNvPr>
            <p:cNvGrpSpPr/>
            <p:nvPr/>
          </p:nvGrpSpPr>
          <p:grpSpPr>
            <a:xfrm>
              <a:off x="10275229" y="1078749"/>
              <a:ext cx="333375" cy="142875"/>
              <a:chOff x="9313419" y="2222841"/>
              <a:chExt cx="333375" cy="142875"/>
            </a:xfrm>
          </p:grpSpPr>
          <p:sp>
            <p:nvSpPr>
              <p:cNvPr id="199" name="Rectangle 115">
                <a:extLst>
                  <a:ext uri="{FF2B5EF4-FFF2-40B4-BE49-F238E27FC236}">
                    <a16:creationId xmlns:a16="http://schemas.microsoft.com/office/drawing/2014/main" id="{AF7F3D9C-2F36-46C0-9BD1-433CA7124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3419" y="2257766"/>
                <a:ext cx="296863" cy="107950"/>
              </a:xfrm>
              <a:prstGeom prst="rect">
                <a:avLst/>
              </a:prstGeom>
              <a:solidFill>
                <a:srgbClr val="CCD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116">
                <a:extLst>
                  <a:ext uri="{FF2B5EF4-FFF2-40B4-BE49-F238E27FC236}">
                    <a16:creationId xmlns:a16="http://schemas.microsoft.com/office/drawing/2014/main" id="{81BEFAF3-4BAD-4DD1-B221-025E7D7AE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0281" y="2222841"/>
                <a:ext cx="36513" cy="142875"/>
              </a:xfrm>
              <a:custGeom>
                <a:avLst/>
                <a:gdLst>
                  <a:gd name="T0" fmla="*/ 0 w 23"/>
                  <a:gd name="T1" fmla="*/ 22 h 90"/>
                  <a:gd name="T2" fmla="*/ 23 w 23"/>
                  <a:gd name="T3" fmla="*/ 0 h 90"/>
                  <a:gd name="T4" fmla="*/ 23 w 23"/>
                  <a:gd name="T5" fmla="*/ 67 h 90"/>
                  <a:gd name="T6" fmla="*/ 0 w 23"/>
                  <a:gd name="T7" fmla="*/ 90 h 90"/>
                  <a:gd name="T8" fmla="*/ 0 w 23"/>
                  <a:gd name="T9" fmla="*/ 2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0">
                    <a:moveTo>
                      <a:pt x="0" y="22"/>
                    </a:moveTo>
                    <a:lnTo>
                      <a:pt x="23" y="0"/>
                    </a:lnTo>
                    <a:lnTo>
                      <a:pt x="23" y="67"/>
                    </a:lnTo>
                    <a:lnTo>
                      <a:pt x="0" y="9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A4A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117">
                <a:extLst>
                  <a:ext uri="{FF2B5EF4-FFF2-40B4-BE49-F238E27FC236}">
                    <a16:creationId xmlns:a16="http://schemas.microsoft.com/office/drawing/2014/main" id="{BD9CA821-5D06-4E35-A527-F024990FA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3419" y="2222841"/>
                <a:ext cx="333375" cy="34925"/>
              </a:xfrm>
              <a:custGeom>
                <a:avLst/>
                <a:gdLst>
                  <a:gd name="T0" fmla="*/ 0 w 210"/>
                  <a:gd name="T1" fmla="*/ 22 h 22"/>
                  <a:gd name="T2" fmla="*/ 22 w 210"/>
                  <a:gd name="T3" fmla="*/ 0 h 22"/>
                  <a:gd name="T4" fmla="*/ 210 w 210"/>
                  <a:gd name="T5" fmla="*/ 0 h 22"/>
                  <a:gd name="T6" fmla="*/ 187 w 210"/>
                  <a:gd name="T7" fmla="*/ 22 h 22"/>
                  <a:gd name="T8" fmla="*/ 0 w 210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22">
                    <a:moveTo>
                      <a:pt x="0" y="22"/>
                    </a:moveTo>
                    <a:lnTo>
                      <a:pt x="22" y="0"/>
                    </a:lnTo>
                    <a:lnTo>
                      <a:pt x="210" y="0"/>
                    </a:lnTo>
                    <a:lnTo>
                      <a:pt x="187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D6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118">
                <a:extLst>
                  <a:ext uri="{FF2B5EF4-FFF2-40B4-BE49-F238E27FC236}">
                    <a16:creationId xmlns:a16="http://schemas.microsoft.com/office/drawing/2014/main" id="{2BDB3488-A425-4568-BAB0-C46FC94F5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3419" y="2222841"/>
                <a:ext cx="333375" cy="142875"/>
              </a:xfrm>
              <a:custGeom>
                <a:avLst/>
                <a:gdLst>
                  <a:gd name="T0" fmla="*/ 0 w 210"/>
                  <a:gd name="T1" fmla="*/ 22 h 90"/>
                  <a:gd name="T2" fmla="*/ 22 w 210"/>
                  <a:gd name="T3" fmla="*/ 0 h 90"/>
                  <a:gd name="T4" fmla="*/ 210 w 210"/>
                  <a:gd name="T5" fmla="*/ 0 h 90"/>
                  <a:gd name="T6" fmla="*/ 210 w 210"/>
                  <a:gd name="T7" fmla="*/ 67 h 90"/>
                  <a:gd name="T8" fmla="*/ 187 w 210"/>
                  <a:gd name="T9" fmla="*/ 90 h 90"/>
                  <a:gd name="T10" fmla="*/ 0 w 210"/>
                  <a:gd name="T11" fmla="*/ 90 h 90"/>
                  <a:gd name="T12" fmla="*/ 0 w 210"/>
                  <a:gd name="T13" fmla="*/ 2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" h="90">
                    <a:moveTo>
                      <a:pt x="0" y="22"/>
                    </a:moveTo>
                    <a:lnTo>
                      <a:pt x="22" y="0"/>
                    </a:lnTo>
                    <a:lnTo>
                      <a:pt x="210" y="0"/>
                    </a:lnTo>
                    <a:lnTo>
                      <a:pt x="210" y="67"/>
                    </a:lnTo>
                    <a:lnTo>
                      <a:pt x="187" y="90"/>
                    </a:lnTo>
                    <a:lnTo>
                      <a:pt x="0" y="90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44546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119">
                <a:extLst>
                  <a:ext uri="{FF2B5EF4-FFF2-40B4-BE49-F238E27FC236}">
                    <a16:creationId xmlns:a16="http://schemas.microsoft.com/office/drawing/2014/main" id="{010A3DDB-8DD2-493E-99EE-119D473B9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3419" y="2222841"/>
                <a:ext cx="333375" cy="34925"/>
              </a:xfrm>
              <a:custGeom>
                <a:avLst/>
                <a:gdLst>
                  <a:gd name="T0" fmla="*/ 0 w 210"/>
                  <a:gd name="T1" fmla="*/ 22 h 22"/>
                  <a:gd name="T2" fmla="*/ 187 w 210"/>
                  <a:gd name="T3" fmla="*/ 22 h 22"/>
                  <a:gd name="T4" fmla="*/ 210 w 210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22">
                    <a:moveTo>
                      <a:pt x="0" y="22"/>
                    </a:moveTo>
                    <a:lnTo>
                      <a:pt x="187" y="22"/>
                    </a:lnTo>
                    <a:lnTo>
                      <a:pt x="210" y="0"/>
                    </a:lnTo>
                  </a:path>
                </a:pathLst>
              </a:custGeom>
              <a:noFill/>
              <a:ln w="4763" cap="flat">
                <a:solidFill>
                  <a:srgbClr val="44546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Line 120">
                <a:extLst>
                  <a:ext uri="{FF2B5EF4-FFF2-40B4-BE49-F238E27FC236}">
                    <a16:creationId xmlns:a16="http://schemas.microsoft.com/office/drawing/2014/main" id="{9EDF479F-68AA-4B26-9EE6-0332CE4AD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10281" y="2257766"/>
                <a:ext cx="0" cy="107950"/>
              </a:xfrm>
              <a:prstGeom prst="line">
                <a:avLst/>
              </a:prstGeom>
              <a:noFill/>
              <a:ln w="4763" cap="flat">
                <a:solidFill>
                  <a:srgbClr val="44546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Rectangle 121">
                <a:extLst>
                  <a:ext uri="{FF2B5EF4-FFF2-40B4-BE49-F238E27FC236}">
                    <a16:creationId xmlns:a16="http://schemas.microsoft.com/office/drawing/2014/main" id="{5C64B923-B105-47D8-995C-27DEA2CEA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2515" y="2260602"/>
                <a:ext cx="139462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NTU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02ADC479-2220-4519-AEE7-916AF5E689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84674" y="1148944"/>
              <a:ext cx="279642" cy="67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618B3522-A705-4A0E-8D93-89D6A039F8D8}"/>
                </a:ext>
              </a:extLst>
            </p:cNvPr>
            <p:cNvSpPr txBox="1"/>
            <p:nvPr/>
          </p:nvSpPr>
          <p:spPr>
            <a:xfrm>
              <a:off x="10884088" y="1095083"/>
              <a:ext cx="602970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GB" sz="700" b="0" i="0" dirty="0">
                  <a:solidFill>
                    <a:srgbClr val="B00A0A"/>
                  </a:solidFill>
                  <a:latin typeface="VM Circular Whisper TT Light" charset="0"/>
                  <a:ea typeface="VM Circular Whisper TT Light" charset="0"/>
                  <a:cs typeface="VM Circular Whisper TT Light" charset="0"/>
                </a:rPr>
                <a:t>1GE/10GE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3F0DCA76-3565-47B6-A0C0-C7CB6B71DA9B}"/>
                </a:ext>
              </a:extLst>
            </p:cNvPr>
            <p:cNvSpPr txBox="1"/>
            <p:nvPr/>
          </p:nvSpPr>
          <p:spPr>
            <a:xfrm>
              <a:off x="10501942" y="1539971"/>
              <a:ext cx="23884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000" b="0" i="1" dirty="0">
                  <a:solidFill>
                    <a:srgbClr val="B00A0A"/>
                  </a:solidFill>
                  <a:latin typeface="VM Circular Whisper TT Light" charset="0"/>
                  <a:ea typeface="VM Circular Whisper TT Light" charset="0"/>
                  <a:cs typeface="VM Circular Whisper TT Light" charset="0"/>
                </a:rPr>
                <a:t>T-BC</a:t>
              </a:r>
            </a:p>
          </p:txBody>
        </p: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17B03B65-BC14-4B5F-A89A-0AA44937E1C7}"/>
                </a:ext>
              </a:extLst>
            </p:cNvPr>
            <p:cNvCxnSpPr>
              <a:cxnSpLocks/>
              <a:stCxn id="191" idx="0"/>
            </p:cNvCxnSpPr>
            <p:nvPr/>
          </p:nvCxnSpPr>
          <p:spPr>
            <a:xfrm flipH="1" flipV="1">
              <a:off x="10503787" y="1267489"/>
              <a:ext cx="117579" cy="272482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EA9266B3-43F6-4C29-832B-EC3BF6557307}"/>
                </a:ext>
              </a:extLst>
            </p:cNvPr>
            <p:cNvCxnSpPr>
              <a:cxnSpLocks/>
              <a:stCxn id="99" idx="3"/>
              <a:endCxn id="199" idx="1"/>
            </p:cNvCxnSpPr>
            <p:nvPr/>
          </p:nvCxnSpPr>
          <p:spPr>
            <a:xfrm flipV="1">
              <a:off x="8385328" y="1167649"/>
              <a:ext cx="1889901" cy="1144093"/>
            </a:xfrm>
            <a:prstGeom prst="line">
              <a:avLst/>
            </a:prstGeom>
            <a:ln w="63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9887CF63-C75F-4A56-BAEA-16E3B833F668}"/>
                </a:ext>
              </a:extLst>
            </p:cNvPr>
            <p:cNvSpPr txBox="1"/>
            <p:nvPr/>
          </p:nvSpPr>
          <p:spPr>
            <a:xfrm rot="19472814">
              <a:off x="9498906" y="1439735"/>
              <a:ext cx="161904" cy="9233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600" b="0" i="1" dirty="0">
                  <a:solidFill>
                    <a:schemeClr val="tx1"/>
                  </a:solidFill>
                  <a:latin typeface="VM Circular Whisper TT Light" charset="0"/>
                  <a:ea typeface="VM Circular Whisper TT Light" charset="0"/>
                  <a:cs typeface="VM Circular Whisper TT Light" charset="0"/>
                </a:rPr>
                <a:t>10GE</a:t>
              </a:r>
            </a:p>
          </p:txBody>
        </p: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CA6DDE73-2803-4B68-BCE5-75E00C395DDA}"/>
                </a:ext>
              </a:extLst>
            </p:cNvPr>
            <p:cNvCxnSpPr>
              <a:cxnSpLocks/>
              <a:endCxn id="206" idx="7"/>
            </p:cNvCxnSpPr>
            <p:nvPr/>
          </p:nvCxnSpPr>
          <p:spPr>
            <a:xfrm flipV="1">
              <a:off x="8443853" y="1349093"/>
              <a:ext cx="1673181" cy="991770"/>
            </a:xfrm>
            <a:prstGeom prst="straightConnector1">
              <a:avLst/>
            </a:prstGeom>
            <a:ln w="9525">
              <a:solidFill>
                <a:schemeClr val="accent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F4C5C16C-C34C-4399-A376-EB3BCA9348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1271" y="1220898"/>
              <a:ext cx="1663351" cy="1008295"/>
            </a:xfrm>
            <a:prstGeom prst="straightConnector1">
              <a:avLst/>
            </a:prstGeom>
            <a:ln w="9525">
              <a:solidFill>
                <a:srgbClr val="9B1414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7901CCA3-CEFD-4152-B736-792C811F1F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7798" y="2668927"/>
              <a:ext cx="1650292" cy="13914"/>
            </a:xfrm>
            <a:prstGeom prst="straightConnector1">
              <a:avLst/>
            </a:prstGeom>
            <a:ln w="9525">
              <a:solidFill>
                <a:schemeClr val="accent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AE6DF70-37EC-4420-A6E7-8AFD14ADB9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7798" y="2586011"/>
              <a:ext cx="1650292" cy="4285"/>
            </a:xfrm>
            <a:prstGeom prst="straightConnector1">
              <a:avLst/>
            </a:prstGeom>
            <a:ln w="9525">
              <a:solidFill>
                <a:srgbClr val="9B1414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Freeform 78">
            <a:extLst>
              <a:ext uri="{FF2B5EF4-FFF2-40B4-BE49-F238E27FC236}">
                <a16:creationId xmlns:a16="http://schemas.microsoft.com/office/drawing/2014/main" id="{05B848E6-8485-424A-8148-A36F9D42F882}"/>
              </a:ext>
            </a:extLst>
          </p:cNvPr>
          <p:cNvSpPr>
            <a:spLocks noEditPoints="1"/>
          </p:cNvSpPr>
          <p:nvPr/>
        </p:nvSpPr>
        <p:spPr bwMode="auto">
          <a:xfrm>
            <a:off x="10757639" y="1206829"/>
            <a:ext cx="368300" cy="47625"/>
          </a:xfrm>
          <a:custGeom>
            <a:avLst/>
            <a:gdLst>
              <a:gd name="T0" fmla="*/ 0 w 232"/>
              <a:gd name="T1" fmla="*/ 11 h 30"/>
              <a:gd name="T2" fmla="*/ 30 w 232"/>
              <a:gd name="T3" fmla="*/ 11 h 30"/>
              <a:gd name="T4" fmla="*/ 30 w 232"/>
              <a:gd name="T5" fmla="*/ 18 h 30"/>
              <a:gd name="T6" fmla="*/ 0 w 232"/>
              <a:gd name="T7" fmla="*/ 18 h 30"/>
              <a:gd name="T8" fmla="*/ 0 w 232"/>
              <a:gd name="T9" fmla="*/ 11 h 30"/>
              <a:gd name="T10" fmla="*/ 52 w 232"/>
              <a:gd name="T11" fmla="*/ 11 h 30"/>
              <a:gd name="T12" fmla="*/ 81 w 232"/>
              <a:gd name="T13" fmla="*/ 11 h 30"/>
              <a:gd name="T14" fmla="*/ 81 w 232"/>
              <a:gd name="T15" fmla="*/ 18 h 30"/>
              <a:gd name="T16" fmla="*/ 52 w 232"/>
              <a:gd name="T17" fmla="*/ 18 h 30"/>
              <a:gd name="T18" fmla="*/ 52 w 232"/>
              <a:gd name="T19" fmla="*/ 11 h 30"/>
              <a:gd name="T20" fmla="*/ 103 w 232"/>
              <a:gd name="T21" fmla="*/ 11 h 30"/>
              <a:gd name="T22" fmla="*/ 133 w 232"/>
              <a:gd name="T23" fmla="*/ 11 h 30"/>
              <a:gd name="T24" fmla="*/ 133 w 232"/>
              <a:gd name="T25" fmla="*/ 18 h 30"/>
              <a:gd name="T26" fmla="*/ 103 w 232"/>
              <a:gd name="T27" fmla="*/ 18 h 30"/>
              <a:gd name="T28" fmla="*/ 103 w 232"/>
              <a:gd name="T29" fmla="*/ 11 h 30"/>
              <a:gd name="T30" fmla="*/ 155 w 232"/>
              <a:gd name="T31" fmla="*/ 11 h 30"/>
              <a:gd name="T32" fmla="*/ 184 w 232"/>
              <a:gd name="T33" fmla="*/ 11 h 30"/>
              <a:gd name="T34" fmla="*/ 184 w 232"/>
              <a:gd name="T35" fmla="*/ 18 h 30"/>
              <a:gd name="T36" fmla="*/ 155 w 232"/>
              <a:gd name="T37" fmla="*/ 18 h 30"/>
              <a:gd name="T38" fmla="*/ 155 w 232"/>
              <a:gd name="T39" fmla="*/ 11 h 30"/>
              <a:gd name="T40" fmla="*/ 206 w 232"/>
              <a:gd name="T41" fmla="*/ 11 h 30"/>
              <a:gd name="T42" fmla="*/ 210 w 232"/>
              <a:gd name="T43" fmla="*/ 11 h 30"/>
              <a:gd name="T44" fmla="*/ 210 w 232"/>
              <a:gd name="T45" fmla="*/ 18 h 30"/>
              <a:gd name="T46" fmla="*/ 206 w 232"/>
              <a:gd name="T47" fmla="*/ 18 h 30"/>
              <a:gd name="T48" fmla="*/ 206 w 232"/>
              <a:gd name="T49" fmla="*/ 11 h 30"/>
              <a:gd name="T50" fmla="*/ 203 w 232"/>
              <a:gd name="T51" fmla="*/ 0 h 30"/>
              <a:gd name="T52" fmla="*/ 232 w 232"/>
              <a:gd name="T53" fmla="*/ 15 h 30"/>
              <a:gd name="T54" fmla="*/ 203 w 232"/>
              <a:gd name="T55" fmla="*/ 30 h 30"/>
              <a:gd name="T56" fmla="*/ 203 w 232"/>
              <a:gd name="T5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2" h="30">
                <a:moveTo>
                  <a:pt x="0" y="11"/>
                </a:moveTo>
                <a:lnTo>
                  <a:pt x="30" y="11"/>
                </a:lnTo>
                <a:lnTo>
                  <a:pt x="30" y="18"/>
                </a:lnTo>
                <a:lnTo>
                  <a:pt x="0" y="18"/>
                </a:lnTo>
                <a:lnTo>
                  <a:pt x="0" y="11"/>
                </a:lnTo>
                <a:close/>
                <a:moveTo>
                  <a:pt x="52" y="11"/>
                </a:moveTo>
                <a:lnTo>
                  <a:pt x="81" y="11"/>
                </a:lnTo>
                <a:lnTo>
                  <a:pt x="81" y="18"/>
                </a:lnTo>
                <a:lnTo>
                  <a:pt x="52" y="18"/>
                </a:lnTo>
                <a:lnTo>
                  <a:pt x="52" y="11"/>
                </a:lnTo>
                <a:close/>
                <a:moveTo>
                  <a:pt x="103" y="11"/>
                </a:moveTo>
                <a:lnTo>
                  <a:pt x="133" y="11"/>
                </a:lnTo>
                <a:lnTo>
                  <a:pt x="133" y="18"/>
                </a:lnTo>
                <a:lnTo>
                  <a:pt x="103" y="18"/>
                </a:lnTo>
                <a:lnTo>
                  <a:pt x="103" y="11"/>
                </a:lnTo>
                <a:close/>
                <a:moveTo>
                  <a:pt x="155" y="11"/>
                </a:moveTo>
                <a:lnTo>
                  <a:pt x="184" y="11"/>
                </a:lnTo>
                <a:lnTo>
                  <a:pt x="184" y="18"/>
                </a:lnTo>
                <a:lnTo>
                  <a:pt x="155" y="18"/>
                </a:lnTo>
                <a:lnTo>
                  <a:pt x="155" y="11"/>
                </a:lnTo>
                <a:close/>
                <a:moveTo>
                  <a:pt x="206" y="11"/>
                </a:moveTo>
                <a:lnTo>
                  <a:pt x="210" y="11"/>
                </a:lnTo>
                <a:lnTo>
                  <a:pt x="210" y="18"/>
                </a:lnTo>
                <a:lnTo>
                  <a:pt x="206" y="18"/>
                </a:lnTo>
                <a:lnTo>
                  <a:pt x="206" y="11"/>
                </a:lnTo>
                <a:close/>
                <a:moveTo>
                  <a:pt x="203" y="0"/>
                </a:moveTo>
                <a:lnTo>
                  <a:pt x="232" y="15"/>
                </a:lnTo>
                <a:lnTo>
                  <a:pt x="203" y="30"/>
                </a:lnTo>
                <a:lnTo>
                  <a:pt x="203" y="0"/>
                </a:lnTo>
                <a:close/>
              </a:path>
            </a:pathLst>
          </a:custGeom>
          <a:solidFill>
            <a:srgbClr val="C00000"/>
          </a:solidFill>
          <a:ln w="0" cap="flat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98">
            <a:extLst>
              <a:ext uri="{FF2B5EF4-FFF2-40B4-BE49-F238E27FC236}">
                <a16:creationId xmlns:a16="http://schemas.microsoft.com/office/drawing/2014/main" id="{8A716AC8-C7C9-468C-9A3E-D2CFC2F4BA10}"/>
              </a:ext>
            </a:extLst>
          </p:cNvPr>
          <p:cNvSpPr>
            <a:spLocks noEditPoints="1"/>
          </p:cNvSpPr>
          <p:nvPr/>
        </p:nvSpPr>
        <p:spPr bwMode="auto">
          <a:xfrm>
            <a:off x="10756024" y="1115031"/>
            <a:ext cx="368300" cy="47625"/>
          </a:xfrm>
          <a:custGeom>
            <a:avLst/>
            <a:gdLst>
              <a:gd name="T0" fmla="*/ 0 w 232"/>
              <a:gd name="T1" fmla="*/ 11 h 30"/>
              <a:gd name="T2" fmla="*/ 30 w 232"/>
              <a:gd name="T3" fmla="*/ 11 h 30"/>
              <a:gd name="T4" fmla="*/ 30 w 232"/>
              <a:gd name="T5" fmla="*/ 19 h 30"/>
              <a:gd name="T6" fmla="*/ 0 w 232"/>
              <a:gd name="T7" fmla="*/ 19 h 30"/>
              <a:gd name="T8" fmla="*/ 0 w 232"/>
              <a:gd name="T9" fmla="*/ 11 h 30"/>
              <a:gd name="T10" fmla="*/ 52 w 232"/>
              <a:gd name="T11" fmla="*/ 11 h 30"/>
              <a:gd name="T12" fmla="*/ 81 w 232"/>
              <a:gd name="T13" fmla="*/ 11 h 30"/>
              <a:gd name="T14" fmla="*/ 81 w 232"/>
              <a:gd name="T15" fmla="*/ 19 h 30"/>
              <a:gd name="T16" fmla="*/ 52 w 232"/>
              <a:gd name="T17" fmla="*/ 19 h 30"/>
              <a:gd name="T18" fmla="*/ 52 w 232"/>
              <a:gd name="T19" fmla="*/ 11 h 30"/>
              <a:gd name="T20" fmla="*/ 103 w 232"/>
              <a:gd name="T21" fmla="*/ 11 h 30"/>
              <a:gd name="T22" fmla="*/ 133 w 232"/>
              <a:gd name="T23" fmla="*/ 11 h 30"/>
              <a:gd name="T24" fmla="*/ 133 w 232"/>
              <a:gd name="T25" fmla="*/ 19 h 30"/>
              <a:gd name="T26" fmla="*/ 103 w 232"/>
              <a:gd name="T27" fmla="*/ 19 h 30"/>
              <a:gd name="T28" fmla="*/ 103 w 232"/>
              <a:gd name="T29" fmla="*/ 11 h 30"/>
              <a:gd name="T30" fmla="*/ 155 w 232"/>
              <a:gd name="T31" fmla="*/ 11 h 30"/>
              <a:gd name="T32" fmla="*/ 184 w 232"/>
              <a:gd name="T33" fmla="*/ 11 h 30"/>
              <a:gd name="T34" fmla="*/ 184 w 232"/>
              <a:gd name="T35" fmla="*/ 19 h 30"/>
              <a:gd name="T36" fmla="*/ 155 w 232"/>
              <a:gd name="T37" fmla="*/ 19 h 30"/>
              <a:gd name="T38" fmla="*/ 155 w 232"/>
              <a:gd name="T39" fmla="*/ 11 h 30"/>
              <a:gd name="T40" fmla="*/ 206 w 232"/>
              <a:gd name="T41" fmla="*/ 11 h 30"/>
              <a:gd name="T42" fmla="*/ 210 w 232"/>
              <a:gd name="T43" fmla="*/ 11 h 30"/>
              <a:gd name="T44" fmla="*/ 210 w 232"/>
              <a:gd name="T45" fmla="*/ 19 h 30"/>
              <a:gd name="T46" fmla="*/ 206 w 232"/>
              <a:gd name="T47" fmla="*/ 19 h 30"/>
              <a:gd name="T48" fmla="*/ 206 w 232"/>
              <a:gd name="T49" fmla="*/ 11 h 30"/>
              <a:gd name="T50" fmla="*/ 203 w 232"/>
              <a:gd name="T51" fmla="*/ 0 h 30"/>
              <a:gd name="T52" fmla="*/ 232 w 232"/>
              <a:gd name="T53" fmla="*/ 15 h 30"/>
              <a:gd name="T54" fmla="*/ 203 w 232"/>
              <a:gd name="T55" fmla="*/ 30 h 30"/>
              <a:gd name="T56" fmla="*/ 203 w 232"/>
              <a:gd name="T5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2" h="30">
                <a:moveTo>
                  <a:pt x="0" y="11"/>
                </a:moveTo>
                <a:lnTo>
                  <a:pt x="30" y="11"/>
                </a:lnTo>
                <a:lnTo>
                  <a:pt x="30" y="19"/>
                </a:lnTo>
                <a:lnTo>
                  <a:pt x="0" y="19"/>
                </a:lnTo>
                <a:lnTo>
                  <a:pt x="0" y="11"/>
                </a:lnTo>
                <a:close/>
                <a:moveTo>
                  <a:pt x="52" y="11"/>
                </a:moveTo>
                <a:lnTo>
                  <a:pt x="81" y="11"/>
                </a:lnTo>
                <a:lnTo>
                  <a:pt x="81" y="19"/>
                </a:lnTo>
                <a:lnTo>
                  <a:pt x="52" y="19"/>
                </a:lnTo>
                <a:lnTo>
                  <a:pt x="52" y="11"/>
                </a:lnTo>
                <a:close/>
                <a:moveTo>
                  <a:pt x="103" y="11"/>
                </a:moveTo>
                <a:lnTo>
                  <a:pt x="133" y="11"/>
                </a:lnTo>
                <a:lnTo>
                  <a:pt x="133" y="19"/>
                </a:lnTo>
                <a:lnTo>
                  <a:pt x="103" y="19"/>
                </a:lnTo>
                <a:lnTo>
                  <a:pt x="103" y="11"/>
                </a:lnTo>
                <a:close/>
                <a:moveTo>
                  <a:pt x="155" y="11"/>
                </a:moveTo>
                <a:lnTo>
                  <a:pt x="184" y="11"/>
                </a:lnTo>
                <a:lnTo>
                  <a:pt x="184" y="19"/>
                </a:lnTo>
                <a:lnTo>
                  <a:pt x="155" y="19"/>
                </a:lnTo>
                <a:lnTo>
                  <a:pt x="155" y="11"/>
                </a:lnTo>
                <a:close/>
                <a:moveTo>
                  <a:pt x="206" y="11"/>
                </a:moveTo>
                <a:lnTo>
                  <a:pt x="210" y="11"/>
                </a:lnTo>
                <a:lnTo>
                  <a:pt x="210" y="19"/>
                </a:lnTo>
                <a:lnTo>
                  <a:pt x="206" y="19"/>
                </a:lnTo>
                <a:lnTo>
                  <a:pt x="206" y="11"/>
                </a:lnTo>
                <a:close/>
                <a:moveTo>
                  <a:pt x="203" y="0"/>
                </a:moveTo>
                <a:lnTo>
                  <a:pt x="232" y="15"/>
                </a:lnTo>
                <a:lnTo>
                  <a:pt x="203" y="30"/>
                </a:lnTo>
                <a:lnTo>
                  <a:pt x="203" y="0"/>
                </a:lnTo>
                <a:close/>
              </a:path>
            </a:pathLst>
          </a:custGeom>
          <a:solidFill>
            <a:srgbClr val="904092"/>
          </a:solidFill>
          <a:ln w="0" cap="flat">
            <a:solidFill>
              <a:srgbClr val="90409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6079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Virgin Media + O2 Template">
  <a:themeElements>
    <a:clrScheme name="Virgin Media O2">
      <a:dk1>
        <a:srgbClr val="F7F7F7"/>
      </a:dk1>
      <a:lt1>
        <a:srgbClr val="FFFFFF"/>
      </a:lt1>
      <a:dk2>
        <a:srgbClr val="000000"/>
      </a:dk2>
      <a:lt2>
        <a:srgbClr val="F7F7F7"/>
      </a:lt2>
      <a:accent1>
        <a:srgbClr val="0019A5"/>
      </a:accent1>
      <a:accent2>
        <a:srgbClr val="E10A0A"/>
      </a:accent2>
      <a:accent3>
        <a:srgbClr val="F306E2"/>
      </a:accent3>
      <a:accent4>
        <a:srgbClr val="FFC548"/>
      </a:accent4>
      <a:accent5>
        <a:srgbClr val="02D169"/>
      </a:accent5>
      <a:accent6>
        <a:srgbClr val="19AC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b="0" i="0" dirty="0" err="1" smtClean="0">
            <a:solidFill>
              <a:schemeClr val="tx2"/>
            </a:solidFill>
            <a:ea typeface="VM Circular Whisper TT Light" charset="0"/>
            <a:cs typeface="VM Circular Whisper TT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M_O2_PPTTemplate_v2-4.potx" id="{5BFD9E96-B28C-E14E-8604-9C014676D5DE}" vid="{A3404213-E4A7-4847-A133-E41E004404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ee91c3-4649-4f42-8140-e7c77de52b7c">
      <Terms xmlns="http://schemas.microsoft.com/office/infopath/2007/PartnerControls"/>
    </lcf76f155ced4ddcb4097134ff3c332f>
    <TaxCatchAll xmlns="81d63505-b61b-4818-b7ff-9738316364c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6D1CEEB57844BBDE672B7600EB56A" ma:contentTypeVersion="16" ma:contentTypeDescription="Create a new document." ma:contentTypeScope="" ma:versionID="405942917a6be9e1172e0656acf6ab72">
  <xsd:schema xmlns:xsd="http://www.w3.org/2001/XMLSchema" xmlns:xs="http://www.w3.org/2001/XMLSchema" xmlns:p="http://schemas.microsoft.com/office/2006/metadata/properties" xmlns:ns2="5aee91c3-4649-4f42-8140-e7c77de52b7c" xmlns:ns3="81d63505-b61b-4818-b7ff-9738316364c7" targetNamespace="http://schemas.microsoft.com/office/2006/metadata/properties" ma:root="true" ma:fieldsID="020f6a91d499c9f74d0f037bd7918a3d" ns2:_="" ns3:_="">
    <xsd:import namespace="5aee91c3-4649-4f42-8140-e7c77de52b7c"/>
    <xsd:import namespace="81d63505-b61b-4818-b7ff-973831636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e91c3-4649-4f42-8140-e7c77de52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6977b9-ce4a-410b-878b-236659b6a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63505-b61b-4818-b7ff-973831636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b7f0cb-be99-4337-aa5a-2f6635b23449}" ma:internalName="TaxCatchAll" ma:showField="CatchAllData" ma:web="81d63505-b61b-4818-b7ff-973831636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5ED70F-BD1D-40CE-8A70-B2730886E5A4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bc59a2f0-3fa8-4765-a03d-478b1313f57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A0A553-292B-4FB7-AE2A-EE2DCEFAE4D6}"/>
</file>

<file path=customXml/itemProps3.xml><?xml version="1.0" encoding="utf-8"?>
<ds:datastoreItem xmlns:ds="http://schemas.openxmlformats.org/officeDocument/2006/customXml" ds:itemID="{DABCCD66-5ECE-486E-8F68-4AABFDA39F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47665</TotalTime>
  <Words>1113</Words>
  <Application>Microsoft Office PowerPoint</Application>
  <PresentationFormat>Custom</PresentationFormat>
  <Paragraphs>190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Aeonik Light</vt:lpstr>
      <vt:lpstr>Arial</vt:lpstr>
      <vt:lpstr>Arial Regular</vt:lpstr>
      <vt:lpstr>Calibri</vt:lpstr>
      <vt:lpstr>Symbol</vt:lpstr>
      <vt:lpstr>Times New Roman</vt:lpstr>
      <vt:lpstr>VM Circular Whisper TT Light</vt:lpstr>
      <vt:lpstr>Virgin Media + O2 Template</vt:lpstr>
      <vt:lpstr>Virgin Media’s Synch Journey Evolving to Synch as a Service Wednesday 3rd November</vt:lpstr>
      <vt:lpstr>Virgin Media-O2</vt:lpstr>
      <vt:lpstr>The Virgin Media Network</vt:lpstr>
      <vt:lpstr>Synchronisation in the current VM Network</vt:lpstr>
      <vt:lpstr>The Converged Interconnect Network (CIN)</vt:lpstr>
      <vt:lpstr>Mobile Backhaul</vt:lpstr>
      <vt:lpstr>Synchronisation Distribution</vt:lpstr>
      <vt:lpstr>Overcoming the Challenges of Synch Distribution</vt:lpstr>
      <vt:lpstr>Delivering the Synchronisation Services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Rebecca Goodwin</dc:creator>
  <cp:lastModifiedBy>Corfield, Alan</cp:lastModifiedBy>
  <cp:revision>292</cp:revision>
  <dcterms:created xsi:type="dcterms:W3CDTF">2020-11-06T22:02:57Z</dcterms:created>
  <dcterms:modified xsi:type="dcterms:W3CDTF">2021-11-02T08:04:49Z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5a8bb889-6c23-4641-b004-19a4a00f5cfa</vt:lpwstr>
  </property>
  <property fmtid="{D5CDD505-2E9C-101B-9397-08002B2CF9AE}" pid="3" name="Offisync_UniqueId">
    <vt:lpwstr>155507</vt:lpwstr>
  </property>
  <property fmtid="{D5CDD505-2E9C-101B-9397-08002B2CF9AE}" pid="4" name="Jive_VersionGuid">
    <vt:lpwstr>65d649ca-c25d-4da1-8c38-dc638db1ed0b</vt:lpwstr>
  </property>
  <property fmtid="{D5CDD505-2E9C-101B-9397-08002B2CF9AE}" pid="5" name="Jive_LatestUserAccountName">
    <vt:lpwstr>lucy.matthews@virginmedia.co.uk</vt:lpwstr>
  </property>
  <property fmtid="{D5CDD505-2E9C-101B-9397-08002B2CF9AE}" pid="6" name="Offisync_ProviderInitializationData">
    <vt:lpwstr>https://jive.aa.liberty.biz</vt:lpwstr>
  </property>
  <property fmtid="{D5CDD505-2E9C-101B-9397-08002B2CF9AE}" pid="7" name="Offisync_UpdateToken">
    <vt:lpwstr>1</vt:lpwstr>
  </property>
  <property fmtid="{D5CDD505-2E9C-101B-9397-08002B2CF9AE}" pid="8" name="ContentTypeId">
    <vt:lpwstr>0x0101003206D1CEEB57844BBDE672B7600EB56A</vt:lpwstr>
  </property>
</Properties>
</file>