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62" r:id="rId2"/>
    <p:sldId id="4255" r:id="rId3"/>
    <p:sldId id="263" r:id="rId4"/>
    <p:sldId id="264" r:id="rId5"/>
    <p:sldId id="4257" r:id="rId6"/>
    <p:sldId id="4250" r:id="rId7"/>
    <p:sldId id="4258" r:id="rId8"/>
    <p:sldId id="4259" r:id="rId9"/>
    <p:sldId id="4260" r:id="rId10"/>
    <p:sldId id="4251" r:id="rId11"/>
    <p:sldId id="4263" r:id="rId12"/>
    <p:sldId id="4261" r:id="rId13"/>
    <p:sldId id="4262" r:id="rId14"/>
    <p:sldId id="4264" r:id="rId15"/>
    <p:sldId id="4265" r:id="rId16"/>
    <p:sldId id="4252" r:id="rId17"/>
    <p:sldId id="4266" r:id="rId18"/>
    <p:sldId id="4267" r:id="rId19"/>
    <p:sldId id="4268" r:id="rId20"/>
    <p:sldId id="4269" r:id="rId21"/>
    <p:sldId id="26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D7FE"/>
    <a:srgbClr val="2D8CDC"/>
    <a:srgbClr val="54D8FF"/>
    <a:srgbClr val="FF6567"/>
    <a:srgbClr val="273655"/>
    <a:srgbClr val="FFFFFF"/>
    <a:srgbClr val="00517D"/>
    <a:srgbClr val="273654"/>
    <a:srgbClr val="FF6769"/>
    <a:srgbClr val="2736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46688E-0662-4032-9D11-D0C74F2C1954}" v="691" dt="2021-10-08T10:15:37.785"/>
    <p1510:client id="{BFA8818F-AF54-4E45-9463-1A9C2033C0C6}" v="817" dt="2021-10-08T10:20:43.0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3" autoAdjust="0"/>
    <p:restoredTop sz="86018" autoAdjust="0"/>
  </p:normalViewPr>
  <p:slideViewPr>
    <p:cSldViewPr snapToGrid="0" snapToObjects="1">
      <p:cViewPr varScale="1">
        <p:scale>
          <a:sx n="111" d="100"/>
          <a:sy n="111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7D96F-0753-4060-B30A-B4C4EBF30505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0A794-8A64-4E13-B37E-5E1E465A2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39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A794-8A64-4E13-B37E-5E1E465A23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32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A794-8A64-4E13-B37E-5E1E465A23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0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A794-8A64-4E13-B37E-5E1E465A23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09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A794-8A64-4E13-B37E-5E1E465A23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22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A794-8A64-4E13-B37E-5E1E465A23A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25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A794-8A64-4E13-B37E-5E1E465A23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73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273655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A794-8A64-4E13-B37E-5E1E465A23A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81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273655"/>
                </a:solidFill>
                <a:latin typeface="+mj-lt"/>
              </a:rPr>
              <a:t>98 values in total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A794-8A64-4E13-B37E-5E1E465A23A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17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Pitch: cannot afford any issue with PTP – impact is huge!</a:t>
            </a:r>
          </a:p>
          <a:p>
            <a:r>
              <a:rPr lang="en-US" dirty="0"/>
              <a:t>Loss of signal……</a:t>
            </a:r>
          </a:p>
          <a:p>
            <a:endParaRPr lang="en-US" dirty="0"/>
          </a:p>
          <a:p>
            <a:r>
              <a:rPr lang="en-US" dirty="0"/>
              <a:t>Meet and exceed what an enterprise needs…..</a:t>
            </a:r>
          </a:p>
          <a:p>
            <a:r>
              <a:rPr lang="en-US" dirty="0"/>
              <a:t>Extremely critical areas – top notch – high demanding applications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A794-8A64-4E13-B37E-5E1E465A23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97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+mj-lt"/>
              </a:rPr>
              <a:t>PTP parameters &amp; BMCA settings (domain, priority1, priority2, profiles, delay mechanism, etc.)</a:t>
            </a:r>
          </a:p>
          <a:p>
            <a:r>
              <a:rPr lang="en-US" sz="1200" b="1" dirty="0">
                <a:latin typeface="+mj-lt"/>
              </a:rPr>
              <a:t>messaging rate intervals (announce message, announce timeout, sync message, delay request, delay response, etc.)</a:t>
            </a:r>
          </a:p>
          <a:p>
            <a:r>
              <a:rPr lang="en-US" sz="1200" b="1" dirty="0">
                <a:latin typeface="+mj-lt"/>
              </a:rPr>
              <a:t>communication mode (unicast, multicast, mixed)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A794-8A64-4E13-B37E-5E1E465A23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00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A794-8A64-4E13-B37E-5E1E465A23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21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273655"/>
                </a:solidFill>
                <a:latin typeface="+mj-lt"/>
              </a:rPr>
              <a:t>apply PTP security workflows (e.g. block PTP slave devices to never become a master)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A794-8A64-4E13-B37E-5E1E465A23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21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A794-8A64-4E13-B37E-5E1E465A23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66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A794-8A64-4E13-B37E-5E1E465A23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51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A794-8A64-4E13-B37E-5E1E465A23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9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A794-8A64-4E13-B37E-5E1E465A23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9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D5DB9-8238-9341-8EFC-0A73DE5D5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FD1D5D-74CD-6444-9E0E-9B264EA5D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F970A-F6A7-4349-B63F-ADD1C6699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354B-351C-8241-824C-638AC6F69111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7517A-4921-5C4D-AC30-22FE44400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E8491-4A02-7747-9A5A-92A6E94C6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85E09-F95E-244D-8B0E-68B9E786E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70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26A7B-58E8-374B-8976-9B75CF39B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0B820-3795-C845-805C-6C1680E89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216DE-C9CA-CB41-9FD9-FD17F920B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354B-351C-8241-824C-638AC6F69111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3822D-2237-6D48-9C0C-C7AD29FCE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6ECAF-A761-B846-B793-DFFFB59EA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85E09-F95E-244D-8B0E-68B9E786E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32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48EA4A-F330-1F4D-93C3-AD8690D43D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53569" y="5908469"/>
            <a:ext cx="911431" cy="911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CF2D27-28AD-7740-B5FD-6A4774D9C7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4103"/>
            <a:ext cx="12192000" cy="8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06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TSF Title Slide">
    <p:bg>
      <p:bgPr>
        <a:solidFill>
          <a:srgbClr val="2736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vertebrate&#10;&#10;Description automatically generated">
            <a:extLst>
              <a:ext uri="{FF2B5EF4-FFF2-40B4-BE49-F238E27FC236}">
                <a16:creationId xmlns:a16="http://schemas.microsoft.com/office/drawing/2014/main" id="{5CA510A8-1A48-5A4E-B49E-17A83CF94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555"/>
          <a:stretch/>
        </p:blipFill>
        <p:spPr>
          <a:xfrm>
            <a:off x="0" y="254000"/>
            <a:ext cx="12192000" cy="5448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0CF953-569D-AD46-93A8-2AE20AF739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1555" y="1717469"/>
            <a:ext cx="3321462" cy="3321462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C20975B-08D6-0742-8E11-BC15D8DE0F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08079" y="5740316"/>
            <a:ext cx="680494" cy="680494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FBE39FB-86E5-0742-B80B-DDAFEF26EE7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67307" y="5765092"/>
            <a:ext cx="630943" cy="630943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AD95BA0-6727-5647-B583-738440C6753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2950" y="5780745"/>
            <a:ext cx="3321462" cy="599636"/>
          </a:xfrm>
          <a:prstGeom prst="rect">
            <a:avLst/>
          </a:prstGeom>
        </p:spPr>
      </p:pic>
      <p:pic>
        <p:nvPicPr>
          <p:cNvPr id="11" name="Picture 10" descr="Text, application&#10;&#10;Description automatically generated">
            <a:extLst>
              <a:ext uri="{FF2B5EF4-FFF2-40B4-BE49-F238E27FC236}">
                <a16:creationId xmlns:a16="http://schemas.microsoft.com/office/drawing/2014/main" id="{6774396B-B9D0-E743-B86B-22C69ADFA65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514474" y="2023434"/>
            <a:ext cx="5029200" cy="301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12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vider Slide">
    <p:bg>
      <p:bgPr>
        <a:solidFill>
          <a:srgbClr val="2736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vertebrate&#10;&#10;Description automatically generated">
            <a:extLst>
              <a:ext uri="{FF2B5EF4-FFF2-40B4-BE49-F238E27FC236}">
                <a16:creationId xmlns:a16="http://schemas.microsoft.com/office/drawing/2014/main" id="{5CA510A8-1A48-5A4E-B49E-17A83CF94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555"/>
          <a:stretch/>
        </p:blipFill>
        <p:spPr>
          <a:xfrm>
            <a:off x="0" y="254000"/>
            <a:ext cx="12192000" cy="5448300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F2DC88-0132-6F40-BC99-93360A4317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08079" y="5740316"/>
            <a:ext cx="680494" cy="680494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5876731-6E8C-7945-A3B1-2D01F8E358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67307" y="5765092"/>
            <a:ext cx="630943" cy="630943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2AADFBC7-1AF5-A549-9BF3-89CDB2EB12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2950" y="5780745"/>
            <a:ext cx="3321462" cy="59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28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">
    <p:bg>
      <p:bgPr>
        <a:solidFill>
          <a:srgbClr val="2736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vertebrate&#10;&#10;Description automatically generated">
            <a:extLst>
              <a:ext uri="{FF2B5EF4-FFF2-40B4-BE49-F238E27FC236}">
                <a16:creationId xmlns:a16="http://schemas.microsoft.com/office/drawing/2014/main" id="{5CA510A8-1A48-5A4E-B49E-17A83CF94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555"/>
          <a:stretch/>
        </p:blipFill>
        <p:spPr>
          <a:xfrm>
            <a:off x="0" y="254000"/>
            <a:ext cx="12192000" cy="5448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3AC95-54FF-3748-9541-1DCBB59A02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296" y="5544742"/>
            <a:ext cx="962231" cy="9622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2AF716-319A-064D-9F4C-E6223672D087}"/>
              </a:ext>
            </a:extLst>
          </p:cNvPr>
          <p:cNvSpPr txBox="1"/>
          <p:nvPr userDrawn="1"/>
        </p:nvSpPr>
        <p:spPr>
          <a:xfrm>
            <a:off x="2216150" y="2891135"/>
            <a:ext cx="7759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THANK YOU</a:t>
            </a:r>
          </a:p>
        </p:txBody>
      </p:sp>
      <p:sp>
        <p:nvSpPr>
          <p:cNvPr id="9" name="L-shape 8">
            <a:extLst>
              <a:ext uri="{FF2B5EF4-FFF2-40B4-BE49-F238E27FC236}">
                <a16:creationId xmlns:a16="http://schemas.microsoft.com/office/drawing/2014/main" id="{16CB4371-E3EA-A443-8A4B-EDFF8E260B72}"/>
              </a:ext>
            </a:extLst>
          </p:cNvPr>
          <p:cNvSpPr/>
          <p:nvPr userDrawn="1"/>
        </p:nvSpPr>
        <p:spPr>
          <a:xfrm rot="5400000">
            <a:off x="3454400" y="2692400"/>
            <a:ext cx="520700" cy="520700"/>
          </a:xfrm>
          <a:prstGeom prst="corner">
            <a:avLst>
              <a:gd name="adj1" fmla="val 26596"/>
              <a:gd name="adj2" fmla="val 26596"/>
            </a:avLst>
          </a:prstGeom>
          <a:solidFill>
            <a:srgbClr val="FF67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-shape 9">
            <a:extLst>
              <a:ext uri="{FF2B5EF4-FFF2-40B4-BE49-F238E27FC236}">
                <a16:creationId xmlns:a16="http://schemas.microsoft.com/office/drawing/2014/main" id="{CAB7220C-3223-9145-9475-3A0EDDE7274B}"/>
              </a:ext>
            </a:extLst>
          </p:cNvPr>
          <p:cNvSpPr/>
          <p:nvPr userDrawn="1"/>
        </p:nvSpPr>
        <p:spPr>
          <a:xfrm rot="16200000">
            <a:off x="8153400" y="3658393"/>
            <a:ext cx="520700" cy="520700"/>
          </a:xfrm>
          <a:prstGeom prst="corner">
            <a:avLst>
              <a:gd name="adj1" fmla="val 26596"/>
              <a:gd name="adj2" fmla="val 26596"/>
            </a:avLst>
          </a:prstGeom>
          <a:solidFill>
            <a:srgbClr val="FF67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B582C647-D6FB-CC48-AE1E-39E3FB25C9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5676815"/>
            <a:ext cx="858773" cy="85877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FDE05FE8-A6FF-0543-94D1-9CB5058463B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92511" y="5714292"/>
            <a:ext cx="796240" cy="79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2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BB8D54-367C-D14C-9F6E-D4E66CC0F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082470-6392-844B-B3DE-1F385CA49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8E78A-85BD-8F45-BD23-5B8C9C1A66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D354B-351C-8241-824C-638AC6F69111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60F09-B17B-354D-807C-1C240AC30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4121C-F1AE-C841-9276-1E15C2F93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85E09-F95E-244D-8B0E-68B9E786E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8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60" r:id="rId5"/>
    <p:sldLayoutId id="214748366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038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D034A3-29FD-F344-896E-A4A042BE8AFE}"/>
              </a:ext>
            </a:extLst>
          </p:cNvPr>
          <p:cNvSpPr txBox="1"/>
          <p:nvPr/>
        </p:nvSpPr>
        <p:spPr>
          <a:xfrm>
            <a:off x="0" y="296030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PTP MONITORING</a:t>
            </a:r>
          </a:p>
        </p:txBody>
      </p:sp>
    </p:spTree>
    <p:extLst>
      <p:ext uri="{BB962C8B-B14F-4D97-AF65-F5344CB8AC3E}">
        <p14:creationId xmlns:p14="http://schemas.microsoft.com/office/powerpoint/2010/main" val="3732623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5">
            <a:extLst>
              <a:ext uri="{FF2B5EF4-FFF2-40B4-BE49-F238E27FC236}">
                <a16:creationId xmlns:a16="http://schemas.microsoft.com/office/drawing/2014/main" id="{E30EFAE6-16F7-414B-9424-252EA8DBB0B4}"/>
              </a:ext>
            </a:extLst>
          </p:cNvPr>
          <p:cNvSpPr txBox="1">
            <a:spLocks/>
          </p:cNvSpPr>
          <p:nvPr/>
        </p:nvSpPr>
        <p:spPr>
          <a:xfrm>
            <a:off x="106458" y="982592"/>
            <a:ext cx="10515600" cy="7767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know your GNSS</a:t>
            </a:r>
          </a:p>
        </p:txBody>
      </p:sp>
      <p:sp>
        <p:nvSpPr>
          <p:cNvPr id="5" name="Title 13">
            <a:extLst>
              <a:ext uri="{FF2B5EF4-FFF2-40B4-BE49-F238E27FC236}">
                <a16:creationId xmlns:a16="http://schemas.microsoft.com/office/drawing/2014/main" id="{8AD603CB-D1B3-43A5-B786-6C3B5CDA79E8}"/>
              </a:ext>
            </a:extLst>
          </p:cNvPr>
          <p:cNvSpPr txBox="1">
            <a:spLocks/>
          </p:cNvSpPr>
          <p:nvPr/>
        </p:nvSpPr>
        <p:spPr>
          <a:xfrm>
            <a:off x="106458" y="298434"/>
            <a:ext cx="7749147" cy="498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53D7FE"/>
                </a:solidFill>
              </a:rPr>
              <a:t>PTP in practice – monitoring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673414C-B8C5-4085-8C3B-C1D2B1B9E3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450"/>
          <a:stretch/>
        </p:blipFill>
        <p:spPr>
          <a:xfrm>
            <a:off x="560484" y="1693594"/>
            <a:ext cx="4118164" cy="2427067"/>
          </a:xfrm>
          <a:prstGeom prst="rect">
            <a:avLst/>
          </a:prstGeom>
          <a:ln>
            <a:solidFill>
              <a:srgbClr val="00AFF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3083E3-A9B4-42AB-9A9F-132385639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0495" y="2988512"/>
            <a:ext cx="5283583" cy="30655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497E51-CA52-4681-B5CC-9B11FB082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2415" y="3001673"/>
            <a:ext cx="3889372" cy="3341882"/>
          </a:xfrm>
          <a:prstGeom prst="rect">
            <a:avLst/>
          </a:prstGeom>
          <a:ln>
            <a:solidFill>
              <a:srgbClr val="00AFF0"/>
            </a:solidFill>
          </a:ln>
        </p:spPr>
      </p:pic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45625AF0-6E1F-47C0-97C3-CD249C785E83}"/>
              </a:ext>
            </a:extLst>
          </p:cNvPr>
          <p:cNvSpPr txBox="1">
            <a:spLocks/>
          </p:cNvSpPr>
          <p:nvPr/>
        </p:nvSpPr>
        <p:spPr>
          <a:xfrm>
            <a:off x="482400" y="4242602"/>
            <a:ext cx="4721256" cy="24270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273655"/>
                </a:solidFill>
                <a:latin typeface="+mj-lt"/>
              </a:rPr>
              <a:t>satellites in view</a:t>
            </a:r>
          </a:p>
          <a:p>
            <a:r>
              <a:rPr lang="en-US" sz="2000" dirty="0">
                <a:solidFill>
                  <a:srgbClr val="273655"/>
                </a:solidFill>
                <a:latin typeface="+mj-lt"/>
              </a:rPr>
              <a:t>signal strength</a:t>
            </a:r>
          </a:p>
          <a:p>
            <a:r>
              <a:rPr lang="en-US" sz="2000" dirty="0">
                <a:solidFill>
                  <a:srgbClr val="273655"/>
                </a:solidFill>
                <a:latin typeface="+mj-lt"/>
              </a:rPr>
              <a:t>carrier to noise ratio</a:t>
            </a:r>
          </a:p>
          <a:p>
            <a:r>
              <a:rPr lang="en-US" sz="2000" dirty="0">
                <a:solidFill>
                  <a:srgbClr val="273655"/>
                </a:solidFill>
                <a:latin typeface="+mj-lt"/>
              </a:rPr>
              <a:t>latitude, longitude, altitude</a:t>
            </a:r>
          </a:p>
          <a:p>
            <a:r>
              <a:rPr lang="en-US" sz="2000" dirty="0">
                <a:solidFill>
                  <a:srgbClr val="273655"/>
                </a:solidFill>
                <a:latin typeface="+mj-lt"/>
              </a:rPr>
              <a:t>oscillator status</a:t>
            </a:r>
          </a:p>
          <a:p>
            <a:r>
              <a:rPr lang="en-US" sz="2000" dirty="0">
                <a:solidFill>
                  <a:srgbClr val="273655"/>
                </a:solidFill>
                <a:latin typeface="+mj-lt"/>
              </a:rPr>
              <a:t>reference clock</a:t>
            </a:r>
            <a:endParaRPr lang="en-US" sz="20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113081-C89D-445E-9944-9E0A0818C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3632" y="982592"/>
            <a:ext cx="2533100" cy="2665298"/>
          </a:xfrm>
          <a:prstGeom prst="rect">
            <a:avLst/>
          </a:prstGeom>
          <a:ln>
            <a:solidFill>
              <a:srgbClr val="00AFF0"/>
            </a:solidFill>
          </a:ln>
        </p:spPr>
      </p:pic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EEA9FA51-BEE9-45E6-8A72-1C827E9C2DF2}"/>
              </a:ext>
            </a:extLst>
          </p:cNvPr>
          <p:cNvSpPr txBox="1">
            <a:spLocks/>
          </p:cNvSpPr>
          <p:nvPr/>
        </p:nvSpPr>
        <p:spPr>
          <a:xfrm>
            <a:off x="5350945" y="1497953"/>
            <a:ext cx="3343807" cy="2239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2D8CDC"/>
                </a:solidFill>
              </a:rPr>
              <a:t>use a clock source with GPS spamming and spoofing detection and protection mechanisms</a:t>
            </a:r>
          </a:p>
          <a:p>
            <a:pPr marL="11113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4DBCC347-4014-405E-AE86-A0C140A7F8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2500" y="68192"/>
            <a:ext cx="914400" cy="914400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0804C5F4-24C0-E740-BCD1-624A13ACC3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3094" y="1401865"/>
            <a:ext cx="599159" cy="59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07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5">
            <a:extLst>
              <a:ext uri="{FF2B5EF4-FFF2-40B4-BE49-F238E27FC236}">
                <a16:creationId xmlns:a16="http://schemas.microsoft.com/office/drawing/2014/main" id="{E30EFAE6-16F7-414B-9424-252EA8DBB0B4}"/>
              </a:ext>
            </a:extLst>
          </p:cNvPr>
          <p:cNvSpPr txBox="1">
            <a:spLocks/>
          </p:cNvSpPr>
          <p:nvPr/>
        </p:nvSpPr>
        <p:spPr>
          <a:xfrm>
            <a:off x="106458" y="982592"/>
            <a:ext cx="10515600" cy="7767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PTP is not a static system - BMCA is constantly running</a:t>
            </a:r>
          </a:p>
        </p:txBody>
      </p:sp>
      <p:sp>
        <p:nvSpPr>
          <p:cNvPr id="5" name="Title 13">
            <a:extLst>
              <a:ext uri="{FF2B5EF4-FFF2-40B4-BE49-F238E27FC236}">
                <a16:creationId xmlns:a16="http://schemas.microsoft.com/office/drawing/2014/main" id="{8AD603CB-D1B3-43A5-B786-6C3B5CDA79E8}"/>
              </a:ext>
            </a:extLst>
          </p:cNvPr>
          <p:cNvSpPr txBox="1">
            <a:spLocks/>
          </p:cNvSpPr>
          <p:nvPr/>
        </p:nvSpPr>
        <p:spPr>
          <a:xfrm>
            <a:off x="106458" y="298434"/>
            <a:ext cx="11910396" cy="498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53D7FE"/>
                </a:solidFill>
              </a:rPr>
              <a:t>PTP in practice – monitoring </a:t>
            </a:r>
          </a:p>
          <a:p>
            <a:endParaRPr lang="en-US" dirty="0">
              <a:solidFill>
                <a:srgbClr val="53D7FE"/>
              </a:solidFill>
            </a:endParaRPr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B9223B94-DE3C-4588-A198-C0F302536CDC}"/>
              </a:ext>
            </a:extLst>
          </p:cNvPr>
          <p:cNvSpPr txBox="1">
            <a:spLocks/>
          </p:cNvSpPr>
          <p:nvPr/>
        </p:nvSpPr>
        <p:spPr>
          <a:xfrm>
            <a:off x="524373" y="1709506"/>
            <a:ext cx="4264012" cy="4214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273655"/>
                </a:solidFill>
                <a:latin typeface="+mj-lt"/>
              </a:rPr>
              <a:t>monitor your PTP clock source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sz="2000" dirty="0">
                <a:solidFill>
                  <a:srgbClr val="273655"/>
                </a:solidFill>
                <a:latin typeface="+mj-lt"/>
              </a:rPr>
              <a:t>monitor every single PTP metric on all PTP grandmasters, PTP leaders, PTP followers 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sz="2000" dirty="0">
                <a:solidFill>
                  <a:srgbClr val="273655"/>
                </a:solidFill>
                <a:latin typeface="+mj-lt"/>
              </a:rPr>
              <a:t>monitor PTP performance (PTP offset, PTP mean path delay, …)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sz="2000" dirty="0">
                <a:solidFill>
                  <a:srgbClr val="273655"/>
                </a:solidFill>
                <a:latin typeface="+mj-lt"/>
              </a:rPr>
              <a:t>monitor PTP multicast messages (network packets as well as switch tables)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sz="2000" dirty="0">
                <a:solidFill>
                  <a:srgbClr val="273655"/>
                </a:solidFill>
                <a:latin typeface="+mj-lt"/>
              </a:rPr>
              <a:t>integrate probes, PTP &amp; network analyzers (compare configuration versus real situation in the network)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B1B2F1-E590-45F0-AAE3-CD5263080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850" y="1709506"/>
            <a:ext cx="5784255" cy="399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Icon&#10;&#10;Description automatically generated with medium confidence">
            <a:extLst>
              <a:ext uri="{FF2B5EF4-FFF2-40B4-BE49-F238E27FC236}">
                <a16:creationId xmlns:a16="http://schemas.microsoft.com/office/drawing/2014/main" id="{5A2E1897-C1D5-EC45-BC16-58B152A9F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7600" y="68192"/>
            <a:ext cx="914400" cy="91440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C3396EB5-3E14-F342-BF97-5FEE5834B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3" y="1575510"/>
            <a:ext cx="599159" cy="599159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E2BD1045-E40B-5545-A2AE-F50B64D2EC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3" y="2071101"/>
            <a:ext cx="599159" cy="599159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6EA78BD4-F2F0-1648-8C83-951A60B6D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3" y="3095505"/>
            <a:ext cx="599159" cy="599159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F5391F09-EE59-944B-B2B4-07F7EFB0D7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3" y="3850340"/>
            <a:ext cx="599159" cy="599159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122C8100-CE7F-4740-A619-D23619CBB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3" y="4876834"/>
            <a:ext cx="599159" cy="59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65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5">
            <a:extLst>
              <a:ext uri="{FF2B5EF4-FFF2-40B4-BE49-F238E27FC236}">
                <a16:creationId xmlns:a16="http://schemas.microsoft.com/office/drawing/2014/main" id="{E30EFAE6-16F7-414B-9424-252EA8DBB0B4}"/>
              </a:ext>
            </a:extLst>
          </p:cNvPr>
          <p:cNvSpPr txBox="1">
            <a:spLocks/>
          </p:cNvSpPr>
          <p:nvPr/>
        </p:nvSpPr>
        <p:spPr>
          <a:xfrm>
            <a:off x="106458" y="982592"/>
            <a:ext cx="10515600" cy="7767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know your network</a:t>
            </a:r>
          </a:p>
        </p:txBody>
      </p:sp>
      <p:sp>
        <p:nvSpPr>
          <p:cNvPr id="5" name="Title 13">
            <a:extLst>
              <a:ext uri="{FF2B5EF4-FFF2-40B4-BE49-F238E27FC236}">
                <a16:creationId xmlns:a16="http://schemas.microsoft.com/office/drawing/2014/main" id="{8AD603CB-D1B3-43A5-B786-6C3B5CDA79E8}"/>
              </a:ext>
            </a:extLst>
          </p:cNvPr>
          <p:cNvSpPr txBox="1">
            <a:spLocks/>
          </p:cNvSpPr>
          <p:nvPr/>
        </p:nvSpPr>
        <p:spPr>
          <a:xfrm>
            <a:off x="106458" y="298434"/>
            <a:ext cx="11910396" cy="498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53D7FE"/>
                </a:solidFill>
              </a:rPr>
              <a:t>PTP in practice – monitoring </a:t>
            </a:r>
          </a:p>
        </p:txBody>
      </p:sp>
      <p:sp>
        <p:nvSpPr>
          <p:cNvPr id="8" name="Content Placeholder 20">
            <a:extLst>
              <a:ext uri="{FF2B5EF4-FFF2-40B4-BE49-F238E27FC236}">
                <a16:creationId xmlns:a16="http://schemas.microsoft.com/office/drawing/2014/main" id="{CD4E2521-5F8D-481C-A1D8-2B86C6E2544F}"/>
              </a:ext>
            </a:extLst>
          </p:cNvPr>
          <p:cNvSpPr txBox="1">
            <a:spLocks/>
          </p:cNvSpPr>
          <p:nvPr/>
        </p:nvSpPr>
        <p:spPr>
          <a:xfrm>
            <a:off x="458520" y="1681681"/>
            <a:ext cx="5154695" cy="40188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273655"/>
              </a:buClr>
              <a:buNone/>
            </a:pPr>
            <a:r>
              <a:rPr lang="en-US" sz="2000" dirty="0">
                <a:solidFill>
                  <a:srgbClr val="2D8CDC"/>
                </a:solidFill>
              </a:rPr>
              <a:t>know your physical and logical topology</a:t>
            </a:r>
          </a:p>
          <a:p>
            <a:pPr>
              <a:buClr>
                <a:srgbClr val="273655"/>
              </a:buClr>
            </a:pPr>
            <a:endParaRPr lang="en-US" sz="2000" dirty="0">
              <a:solidFill>
                <a:srgbClr val="2D8CDC"/>
              </a:solidFill>
            </a:endParaRPr>
          </a:p>
          <a:p>
            <a:pPr>
              <a:buClr>
                <a:srgbClr val="273655"/>
              </a:buClr>
            </a:pPr>
            <a:endParaRPr lang="en-US" sz="2000" dirty="0">
              <a:solidFill>
                <a:srgbClr val="2D8CDC"/>
              </a:solidFill>
            </a:endParaRPr>
          </a:p>
          <a:p>
            <a:pPr>
              <a:buClr>
                <a:srgbClr val="273655"/>
              </a:buClr>
            </a:pPr>
            <a:endParaRPr lang="en-US" sz="2000" dirty="0">
              <a:solidFill>
                <a:srgbClr val="2D8CDC"/>
              </a:solidFill>
            </a:endParaRPr>
          </a:p>
          <a:p>
            <a:pPr>
              <a:buClr>
                <a:srgbClr val="273655"/>
              </a:buClr>
            </a:pPr>
            <a:endParaRPr lang="en-US" sz="2000" dirty="0">
              <a:solidFill>
                <a:srgbClr val="2D8CDC"/>
              </a:solidFill>
            </a:endParaRPr>
          </a:p>
          <a:p>
            <a:pPr>
              <a:buClr>
                <a:srgbClr val="273655"/>
              </a:buClr>
            </a:pPr>
            <a:endParaRPr lang="en-US" sz="2000" dirty="0">
              <a:solidFill>
                <a:srgbClr val="2D8CDC"/>
              </a:solidFill>
            </a:endParaRPr>
          </a:p>
          <a:p>
            <a:pPr>
              <a:buClr>
                <a:srgbClr val="273655"/>
              </a:buClr>
            </a:pPr>
            <a:endParaRPr lang="en-US" sz="2000" dirty="0">
              <a:solidFill>
                <a:srgbClr val="2D8CDC"/>
              </a:solidFill>
            </a:endParaRPr>
          </a:p>
          <a:p>
            <a:pPr marL="0" indent="0">
              <a:buClr>
                <a:srgbClr val="273655"/>
              </a:buClr>
              <a:buNone/>
            </a:pPr>
            <a:r>
              <a:rPr lang="en-US" sz="2000" dirty="0">
                <a:solidFill>
                  <a:srgbClr val="2D8CDC"/>
                </a:solidFill>
              </a:rPr>
              <a:t>check if PTP has been enabled on each interface</a:t>
            </a:r>
          </a:p>
          <a:p>
            <a:pPr marL="11113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  <a:p>
            <a:pPr marL="11113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70DF64-EDBD-4774-A301-7A5B638E0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37" y="2085195"/>
            <a:ext cx="3400535" cy="2062761"/>
          </a:xfrm>
          <a:prstGeom prst="rect">
            <a:avLst/>
          </a:prstGeom>
          <a:ln>
            <a:solidFill>
              <a:srgbClr val="00AFF0"/>
            </a:solidFill>
          </a:ln>
        </p:spPr>
      </p:pic>
      <p:sp>
        <p:nvSpPr>
          <p:cNvPr id="10" name="Content Placeholder 20">
            <a:extLst>
              <a:ext uri="{FF2B5EF4-FFF2-40B4-BE49-F238E27FC236}">
                <a16:creationId xmlns:a16="http://schemas.microsoft.com/office/drawing/2014/main" id="{C8EDDCA6-999E-453F-97EE-E007F82ABC95}"/>
              </a:ext>
            </a:extLst>
          </p:cNvPr>
          <p:cNvSpPr txBox="1">
            <a:spLocks/>
          </p:cNvSpPr>
          <p:nvPr/>
        </p:nvSpPr>
        <p:spPr>
          <a:xfrm>
            <a:off x="6393180" y="1681681"/>
            <a:ext cx="5623674" cy="4351338"/>
          </a:xfrm>
          <a:prstGeom prst="rect">
            <a:avLst/>
          </a:prstGeom>
        </p:spPr>
        <p:txBody>
          <a:bodyPr lIns="0" tIns="46800" rIns="0"/>
          <a:lstStyle>
            <a:lvl1pPr marL="233363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1pPr>
            <a:lvl2pPr marL="466725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2pPr>
            <a:lvl3pPr marL="719138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3pPr>
            <a:lvl4pPr marL="1008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4pPr>
            <a:lvl5pPr marL="12492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5pPr>
            <a:lvl6pPr marL="14652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6pPr>
            <a:lvl7pPr marL="16956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7pPr>
            <a:lvl8pPr marL="19548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8pPr>
            <a:lvl9pPr marL="22284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>
              <a:buClr>
                <a:srgbClr val="273655"/>
              </a:buClr>
              <a:buNone/>
            </a:pPr>
            <a:r>
              <a:rPr lang="en-US" sz="2000" dirty="0">
                <a:solidFill>
                  <a:srgbClr val="2D8CDC"/>
                </a:solidFill>
              </a:rPr>
              <a:t>monitor the interface admin and operational status</a:t>
            </a:r>
          </a:p>
          <a:p>
            <a:pPr marL="11113" indent="0">
              <a:buClr>
                <a:srgbClr val="273655"/>
              </a:buClr>
              <a:buNone/>
            </a:pPr>
            <a:endParaRPr lang="en-US" sz="2000">
              <a:solidFill>
                <a:srgbClr val="2D8CDC"/>
              </a:solidFill>
            </a:endParaRPr>
          </a:p>
          <a:p>
            <a:pPr>
              <a:buClr>
                <a:srgbClr val="273655"/>
              </a:buClr>
            </a:pPr>
            <a:endParaRPr lang="en-US" sz="2000" dirty="0">
              <a:solidFill>
                <a:srgbClr val="2D8CDC"/>
              </a:solidFill>
            </a:endParaRPr>
          </a:p>
          <a:p>
            <a:pPr>
              <a:buClr>
                <a:srgbClr val="273655"/>
              </a:buClr>
            </a:pPr>
            <a:endParaRPr lang="en-US" sz="2000" dirty="0">
              <a:solidFill>
                <a:srgbClr val="2D8CDC"/>
              </a:solidFill>
            </a:endParaRPr>
          </a:p>
          <a:p>
            <a:pPr marL="11113" indent="0">
              <a:buClr>
                <a:srgbClr val="273655"/>
              </a:buClr>
              <a:buNone/>
            </a:pPr>
            <a:r>
              <a:rPr lang="en-US" sz="2000" dirty="0">
                <a:solidFill>
                  <a:srgbClr val="2D8CDC"/>
                </a:solidFill>
              </a:rPr>
              <a:t>monitor interface In &amp; Out rates</a:t>
            </a:r>
          </a:p>
          <a:p>
            <a:pPr>
              <a:buClr>
                <a:srgbClr val="273655"/>
              </a:buClr>
            </a:pPr>
            <a:endParaRPr lang="en-US" sz="2000" dirty="0">
              <a:solidFill>
                <a:srgbClr val="2D8CDC"/>
              </a:solidFill>
            </a:endParaRPr>
          </a:p>
          <a:p>
            <a:pPr>
              <a:buClr>
                <a:srgbClr val="273655"/>
              </a:buClr>
            </a:pPr>
            <a:endParaRPr lang="en-US" sz="2000" dirty="0">
              <a:solidFill>
                <a:srgbClr val="2D8CDC"/>
              </a:solidFill>
            </a:endParaRPr>
          </a:p>
          <a:p>
            <a:pPr>
              <a:buClr>
                <a:srgbClr val="273655"/>
              </a:buClr>
            </a:pPr>
            <a:endParaRPr lang="en-US" sz="2000" dirty="0">
              <a:solidFill>
                <a:srgbClr val="2D8CDC"/>
              </a:solidFill>
            </a:endParaRPr>
          </a:p>
          <a:p>
            <a:pPr marL="11113" indent="0">
              <a:buClr>
                <a:srgbClr val="273655"/>
              </a:buClr>
              <a:buNone/>
            </a:pPr>
            <a:r>
              <a:rPr lang="en-US" sz="2000" dirty="0">
                <a:solidFill>
                  <a:srgbClr val="2D8CDC"/>
                </a:solidFill>
              </a:rPr>
              <a:t>check your multicast settings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FD802B-F493-46F4-AD85-5E920A595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37" y="4938053"/>
            <a:ext cx="1797404" cy="1436535"/>
          </a:xfrm>
          <a:prstGeom prst="rect">
            <a:avLst/>
          </a:prstGeom>
          <a:ln>
            <a:solidFill>
              <a:srgbClr val="00AFF0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AB84DBE-BCC1-47D4-9B8F-B03D32E51F8A}"/>
              </a:ext>
            </a:extLst>
          </p:cNvPr>
          <p:cNvSpPr/>
          <p:nvPr/>
        </p:nvSpPr>
        <p:spPr>
          <a:xfrm>
            <a:off x="1492497" y="5325453"/>
            <a:ext cx="828486" cy="1004857"/>
          </a:xfrm>
          <a:prstGeom prst="rect">
            <a:avLst/>
          </a:prstGeom>
          <a:noFill/>
          <a:ln>
            <a:solidFill>
              <a:srgbClr val="FF65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9718166-8B6A-174F-B6C3-51885EFBB3A0}"/>
              </a:ext>
            </a:extLst>
          </p:cNvPr>
          <p:cNvGrpSpPr/>
          <p:nvPr/>
        </p:nvGrpSpPr>
        <p:grpSpPr>
          <a:xfrm>
            <a:off x="6435893" y="2168853"/>
            <a:ext cx="5334001" cy="756505"/>
            <a:chOff x="6399479" y="2354492"/>
            <a:chExt cx="5334001" cy="7565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31F8485-8472-4CC1-9C47-6FB054351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99479" y="2354492"/>
              <a:ext cx="5334001" cy="756505"/>
            </a:xfrm>
            <a:prstGeom prst="rect">
              <a:avLst/>
            </a:prstGeom>
            <a:ln>
              <a:solidFill>
                <a:srgbClr val="00AFF0"/>
              </a:solidFill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2280D10-25CF-4503-AC77-100CCB23F09E}"/>
                </a:ext>
              </a:extLst>
            </p:cNvPr>
            <p:cNvSpPr/>
            <p:nvPr/>
          </p:nvSpPr>
          <p:spPr>
            <a:xfrm>
              <a:off x="10235260" y="2371088"/>
              <a:ext cx="1454048" cy="726261"/>
            </a:xfrm>
            <a:prstGeom prst="rect">
              <a:avLst/>
            </a:prstGeom>
            <a:noFill/>
            <a:ln>
              <a:solidFill>
                <a:srgbClr val="FF65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CD4F2F9-4A68-7D49-90C5-71093C40EA63}"/>
              </a:ext>
            </a:extLst>
          </p:cNvPr>
          <p:cNvGrpSpPr/>
          <p:nvPr/>
        </p:nvGrpSpPr>
        <p:grpSpPr>
          <a:xfrm>
            <a:off x="6421100" y="3788848"/>
            <a:ext cx="2281953" cy="707505"/>
            <a:chOff x="6399479" y="3921949"/>
            <a:chExt cx="2281953" cy="70750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821E6BA-3048-42EE-B216-9A7BF5AD2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99479" y="3921949"/>
              <a:ext cx="2281953" cy="707505"/>
            </a:xfrm>
            <a:prstGeom prst="rect">
              <a:avLst/>
            </a:prstGeom>
            <a:ln>
              <a:solidFill>
                <a:srgbClr val="00AFF0"/>
              </a:solidFill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CC71117-DCFE-4ACF-A6EF-75231D82C92B}"/>
                </a:ext>
              </a:extLst>
            </p:cNvPr>
            <p:cNvSpPr/>
            <p:nvPr/>
          </p:nvSpPr>
          <p:spPr>
            <a:xfrm>
              <a:off x="6448567" y="4082979"/>
              <a:ext cx="2141561" cy="495846"/>
            </a:xfrm>
            <a:prstGeom prst="rect">
              <a:avLst/>
            </a:prstGeom>
            <a:noFill/>
            <a:ln>
              <a:solidFill>
                <a:srgbClr val="FF65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54F861F-9D41-CB46-9DF4-889E236C9439}"/>
              </a:ext>
            </a:extLst>
          </p:cNvPr>
          <p:cNvGrpSpPr/>
          <p:nvPr/>
        </p:nvGrpSpPr>
        <p:grpSpPr>
          <a:xfrm>
            <a:off x="6421100" y="5325453"/>
            <a:ext cx="4229552" cy="1156907"/>
            <a:chOff x="6399479" y="5532138"/>
            <a:chExt cx="4229552" cy="115690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F38E32-7CB9-458D-9A49-DD501F033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99479" y="5532138"/>
              <a:ext cx="4229552" cy="1156907"/>
            </a:xfrm>
            <a:prstGeom prst="rect">
              <a:avLst/>
            </a:prstGeom>
            <a:ln>
              <a:solidFill>
                <a:srgbClr val="00AFF0"/>
              </a:solidFill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12F716A-4807-4B50-A006-1F6332D36D27}"/>
                </a:ext>
              </a:extLst>
            </p:cNvPr>
            <p:cNvSpPr/>
            <p:nvPr/>
          </p:nvSpPr>
          <p:spPr>
            <a:xfrm>
              <a:off x="9066480" y="5875408"/>
              <a:ext cx="732614" cy="733512"/>
            </a:xfrm>
            <a:prstGeom prst="rect">
              <a:avLst/>
            </a:prstGeom>
            <a:noFill/>
            <a:ln>
              <a:solidFill>
                <a:srgbClr val="FF65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 descr="Icon&#10;&#10;Description automatically generated with medium confidence">
            <a:extLst>
              <a:ext uri="{FF2B5EF4-FFF2-40B4-BE49-F238E27FC236}">
                <a16:creationId xmlns:a16="http://schemas.microsoft.com/office/drawing/2014/main" id="{7D34C199-E6C0-3B43-82EE-BA0D048AAD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77600" y="68192"/>
            <a:ext cx="914400" cy="914400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55103E99-C2D7-B941-B2B0-BD1DBAE2A6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3" y="1575510"/>
            <a:ext cx="599159" cy="599159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3B70DC1A-98D9-6B43-B36F-E75DB204AA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3" y="4360591"/>
            <a:ext cx="599159" cy="599159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06AD7C98-A404-A646-A582-0F6BA52C1D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2080" y="1575510"/>
            <a:ext cx="599159" cy="599159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E154389F-6A89-5641-8676-1E7186CC3A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2080" y="3194905"/>
            <a:ext cx="599159" cy="599159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D97C495B-2DF9-D74F-95EA-FEFC39DF1C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2080" y="4786380"/>
            <a:ext cx="599159" cy="59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10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5">
            <a:extLst>
              <a:ext uri="{FF2B5EF4-FFF2-40B4-BE49-F238E27FC236}">
                <a16:creationId xmlns:a16="http://schemas.microsoft.com/office/drawing/2014/main" id="{E30EFAE6-16F7-414B-9424-252EA8DBB0B4}"/>
              </a:ext>
            </a:extLst>
          </p:cNvPr>
          <p:cNvSpPr txBox="1">
            <a:spLocks/>
          </p:cNvSpPr>
          <p:nvPr/>
        </p:nvSpPr>
        <p:spPr>
          <a:xfrm>
            <a:off x="106458" y="982592"/>
            <a:ext cx="10515600" cy="7767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monitor against your PTP profile</a:t>
            </a:r>
          </a:p>
        </p:txBody>
      </p:sp>
      <p:sp>
        <p:nvSpPr>
          <p:cNvPr id="5" name="Title 13">
            <a:extLst>
              <a:ext uri="{FF2B5EF4-FFF2-40B4-BE49-F238E27FC236}">
                <a16:creationId xmlns:a16="http://schemas.microsoft.com/office/drawing/2014/main" id="{8AD603CB-D1B3-43A5-B786-6C3B5CDA79E8}"/>
              </a:ext>
            </a:extLst>
          </p:cNvPr>
          <p:cNvSpPr txBox="1">
            <a:spLocks/>
          </p:cNvSpPr>
          <p:nvPr/>
        </p:nvSpPr>
        <p:spPr>
          <a:xfrm>
            <a:off x="106458" y="298434"/>
            <a:ext cx="11910396" cy="498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53D7FE"/>
                </a:solidFill>
              </a:rPr>
              <a:t>PTP in practice – monitoring </a:t>
            </a:r>
          </a:p>
        </p:txBody>
      </p:sp>
      <p:sp>
        <p:nvSpPr>
          <p:cNvPr id="9" name="Content Placeholder 20">
            <a:extLst>
              <a:ext uri="{FF2B5EF4-FFF2-40B4-BE49-F238E27FC236}">
                <a16:creationId xmlns:a16="http://schemas.microsoft.com/office/drawing/2014/main" id="{AB475C44-D3E4-473C-BB0C-D7BAFAD5C49B}"/>
              </a:ext>
            </a:extLst>
          </p:cNvPr>
          <p:cNvSpPr txBox="1">
            <a:spLocks/>
          </p:cNvSpPr>
          <p:nvPr/>
        </p:nvSpPr>
        <p:spPr>
          <a:xfrm>
            <a:off x="457313" y="1688982"/>
            <a:ext cx="5154695" cy="4856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273655"/>
              </a:buClr>
              <a:buNone/>
            </a:pPr>
            <a:r>
              <a:rPr lang="en-US" sz="2000" dirty="0">
                <a:solidFill>
                  <a:srgbClr val="2D8CDC"/>
                </a:solidFill>
              </a:rPr>
              <a:t>monitor PTP domain on each node</a:t>
            </a:r>
          </a:p>
          <a:p>
            <a:pPr marL="468313" indent="-457200">
              <a:buClr>
                <a:srgbClr val="273655"/>
              </a:buClr>
            </a:pPr>
            <a:endParaRPr lang="en-US" dirty="0">
              <a:solidFill>
                <a:srgbClr val="273655"/>
              </a:solidFill>
            </a:endParaRPr>
          </a:p>
          <a:p>
            <a:endParaRPr lang="en-US" dirty="0"/>
          </a:p>
        </p:txBody>
      </p:sp>
      <p:sp>
        <p:nvSpPr>
          <p:cNvPr id="10" name="Content Placeholder 20">
            <a:extLst>
              <a:ext uri="{FF2B5EF4-FFF2-40B4-BE49-F238E27FC236}">
                <a16:creationId xmlns:a16="http://schemas.microsoft.com/office/drawing/2014/main" id="{2D1C3DEA-580B-4432-A25B-7080CF0A9CE6}"/>
              </a:ext>
            </a:extLst>
          </p:cNvPr>
          <p:cNvSpPr txBox="1">
            <a:spLocks/>
          </p:cNvSpPr>
          <p:nvPr/>
        </p:nvSpPr>
        <p:spPr>
          <a:xfrm>
            <a:off x="5737550" y="1652077"/>
            <a:ext cx="5424341" cy="4351338"/>
          </a:xfrm>
          <a:prstGeom prst="rect">
            <a:avLst/>
          </a:prstGeom>
        </p:spPr>
        <p:txBody>
          <a:bodyPr lIns="0" tIns="46800" rIns="0"/>
          <a:lstStyle>
            <a:lvl1pPr marL="233363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1pPr>
            <a:lvl2pPr marL="466725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2pPr>
            <a:lvl3pPr marL="719138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3pPr>
            <a:lvl4pPr marL="1008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4pPr>
            <a:lvl5pPr marL="12492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5pPr>
            <a:lvl6pPr marL="14652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6pPr>
            <a:lvl7pPr marL="16956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7pPr>
            <a:lvl8pPr marL="19548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8pPr>
            <a:lvl9pPr marL="22284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>
              <a:buClr>
                <a:srgbClr val="273655"/>
              </a:buClr>
              <a:buNone/>
            </a:pPr>
            <a:r>
              <a:rPr lang="en-US" sz="2000" dirty="0">
                <a:solidFill>
                  <a:srgbClr val="2D8CDC"/>
                </a:solidFill>
              </a:rPr>
              <a:t>make sure you have consistent messaging rates across all nodes  </a:t>
            </a:r>
          </a:p>
          <a:p>
            <a:pPr marL="17463" indent="0">
              <a:buClr>
                <a:srgbClr val="273655"/>
              </a:buClr>
              <a:buNone/>
            </a:pPr>
            <a:r>
              <a:rPr lang="en-US" sz="2000" dirty="0">
                <a:solidFill>
                  <a:srgbClr val="273655"/>
                </a:solidFill>
                <a:latin typeface="+mj-lt"/>
              </a:rPr>
              <a:t>monitor device configuration / settings</a:t>
            </a:r>
            <a:endParaRPr lang="en-US" sz="2000">
              <a:solidFill>
                <a:srgbClr val="273655"/>
              </a:solidFill>
              <a:latin typeface="+mj-lt"/>
            </a:endParaRPr>
          </a:p>
          <a:p>
            <a:pPr marL="17463" indent="0">
              <a:buClr>
                <a:srgbClr val="273655"/>
              </a:buClr>
              <a:buNone/>
            </a:pPr>
            <a:endParaRPr lang="en-US" sz="2000">
              <a:solidFill>
                <a:srgbClr val="273655"/>
              </a:solidFill>
            </a:endParaRPr>
          </a:p>
          <a:p>
            <a:pPr marL="17463" indent="0">
              <a:buClr>
                <a:srgbClr val="273655"/>
              </a:buClr>
              <a:buNone/>
            </a:pPr>
            <a:endParaRPr lang="en-US" sz="2000">
              <a:solidFill>
                <a:srgbClr val="273655"/>
              </a:solidFill>
            </a:endParaRPr>
          </a:p>
          <a:p>
            <a:pPr marL="17463" indent="0">
              <a:buClr>
                <a:srgbClr val="273655"/>
              </a:buClr>
              <a:buNone/>
            </a:pPr>
            <a:endParaRPr lang="en-US" sz="2000">
              <a:solidFill>
                <a:srgbClr val="273655"/>
              </a:solidFill>
            </a:endParaRPr>
          </a:p>
          <a:p>
            <a:pPr marL="17463" indent="0">
              <a:buClr>
                <a:srgbClr val="273655"/>
              </a:buClr>
              <a:buNone/>
            </a:pPr>
            <a:endParaRPr lang="en-US" sz="2000">
              <a:solidFill>
                <a:srgbClr val="273655"/>
              </a:solidFill>
            </a:endParaRPr>
          </a:p>
          <a:p>
            <a:pPr marL="17463" indent="0">
              <a:buClr>
                <a:srgbClr val="273655"/>
              </a:buClr>
              <a:buNone/>
            </a:pPr>
            <a:endParaRPr lang="en-US" sz="2000">
              <a:solidFill>
                <a:srgbClr val="273655"/>
              </a:solidFill>
            </a:endParaRPr>
          </a:p>
          <a:p>
            <a:pPr marL="17463" indent="0">
              <a:buClr>
                <a:srgbClr val="273655"/>
              </a:buClr>
              <a:buNone/>
            </a:pPr>
            <a:r>
              <a:rPr lang="en-US" sz="2000" dirty="0">
                <a:solidFill>
                  <a:srgbClr val="273655"/>
                </a:solidFill>
                <a:latin typeface="+mj-lt"/>
              </a:rPr>
              <a:t>AND monitor the actual packets in the network (boundary clocks, analyzers, …)</a:t>
            </a:r>
            <a:endParaRPr lang="en-US" sz="2000">
              <a:solidFill>
                <a:srgbClr val="273655"/>
              </a:solidFill>
              <a:latin typeface="+mj-lt"/>
            </a:endParaRPr>
          </a:p>
          <a:p>
            <a:pPr marL="250825" lvl="1" indent="0">
              <a:buNone/>
            </a:pPr>
            <a:endParaRPr lang="en-US" sz="2000" dirty="0"/>
          </a:p>
          <a:p>
            <a:pPr marL="250825" lvl="1" indent="0">
              <a:buNone/>
            </a:pP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7075D5-CF3A-0B4A-835C-7DC26108E70D}"/>
              </a:ext>
            </a:extLst>
          </p:cNvPr>
          <p:cNvGrpSpPr/>
          <p:nvPr/>
        </p:nvGrpSpPr>
        <p:grpSpPr>
          <a:xfrm>
            <a:off x="549527" y="2174669"/>
            <a:ext cx="3826826" cy="1968082"/>
            <a:chOff x="479725" y="2744164"/>
            <a:chExt cx="3826826" cy="196808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024FAEC-3099-452C-AA5B-26B6C4343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725" y="2744164"/>
              <a:ext cx="3826826" cy="1968082"/>
            </a:xfrm>
            <a:prstGeom prst="rect">
              <a:avLst/>
            </a:prstGeom>
            <a:ln>
              <a:solidFill>
                <a:srgbClr val="00AFF0"/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B9A2892-9C2E-4D36-BCC1-B5E69ADDC3A3}"/>
                </a:ext>
              </a:extLst>
            </p:cNvPr>
            <p:cNvSpPr/>
            <p:nvPr/>
          </p:nvSpPr>
          <p:spPr>
            <a:xfrm>
              <a:off x="525445" y="3277371"/>
              <a:ext cx="3735386" cy="168837"/>
            </a:xfrm>
            <a:prstGeom prst="rect">
              <a:avLst/>
            </a:prstGeom>
            <a:noFill/>
            <a:ln>
              <a:solidFill>
                <a:srgbClr val="FF65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195CF11-EF43-4D83-B7C2-595BB0A69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467" y="2740313"/>
            <a:ext cx="3289830" cy="1808069"/>
          </a:xfrm>
          <a:prstGeom prst="rect">
            <a:avLst/>
          </a:prstGeom>
          <a:ln>
            <a:solidFill>
              <a:srgbClr val="00AFF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FEE156-E57A-483C-9E3C-809319646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5467" y="5461538"/>
            <a:ext cx="3993506" cy="1179209"/>
          </a:xfrm>
          <a:prstGeom prst="rect">
            <a:avLst/>
          </a:prstGeom>
          <a:ln>
            <a:solidFill>
              <a:srgbClr val="00AFF0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5400C99-71AF-4B8C-A2F8-A485F640B1CE}"/>
              </a:ext>
            </a:extLst>
          </p:cNvPr>
          <p:cNvSpPr/>
          <p:nvPr/>
        </p:nvSpPr>
        <p:spPr>
          <a:xfrm>
            <a:off x="7670042" y="4156794"/>
            <a:ext cx="1289713" cy="306024"/>
          </a:xfrm>
          <a:prstGeom prst="rect">
            <a:avLst/>
          </a:prstGeom>
          <a:noFill/>
          <a:ln>
            <a:solidFill>
              <a:srgbClr val="FF65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1F1DAD-517A-4C81-8B84-16BD4E31BE7F}"/>
              </a:ext>
            </a:extLst>
          </p:cNvPr>
          <p:cNvSpPr/>
          <p:nvPr/>
        </p:nvSpPr>
        <p:spPr>
          <a:xfrm>
            <a:off x="5816407" y="5478557"/>
            <a:ext cx="1052063" cy="1118500"/>
          </a:xfrm>
          <a:prstGeom prst="rect">
            <a:avLst/>
          </a:prstGeom>
          <a:noFill/>
          <a:ln>
            <a:solidFill>
              <a:srgbClr val="FF65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Icon&#10;&#10;Description automatically generated with medium confidence">
            <a:extLst>
              <a:ext uri="{FF2B5EF4-FFF2-40B4-BE49-F238E27FC236}">
                <a16:creationId xmlns:a16="http://schemas.microsoft.com/office/drawing/2014/main" id="{67102B8E-5D9E-2648-B730-B30816D1BF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600" y="68192"/>
            <a:ext cx="914400" cy="91440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E648831B-8A08-7942-9C6F-7132B4E61C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3" y="1575510"/>
            <a:ext cx="599159" cy="599159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BA21596F-BC11-524D-8682-C089F92B76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6887" y="1575510"/>
            <a:ext cx="599159" cy="59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37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5">
            <a:extLst>
              <a:ext uri="{FF2B5EF4-FFF2-40B4-BE49-F238E27FC236}">
                <a16:creationId xmlns:a16="http://schemas.microsoft.com/office/drawing/2014/main" id="{E30EFAE6-16F7-414B-9424-252EA8DBB0B4}"/>
              </a:ext>
            </a:extLst>
          </p:cNvPr>
          <p:cNvSpPr txBox="1">
            <a:spLocks/>
          </p:cNvSpPr>
          <p:nvPr/>
        </p:nvSpPr>
        <p:spPr>
          <a:xfrm>
            <a:off x="106458" y="982592"/>
            <a:ext cx="10515600" cy="7767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monitor PTP performance over time</a:t>
            </a:r>
          </a:p>
        </p:txBody>
      </p:sp>
      <p:sp>
        <p:nvSpPr>
          <p:cNvPr id="5" name="Title 13">
            <a:extLst>
              <a:ext uri="{FF2B5EF4-FFF2-40B4-BE49-F238E27FC236}">
                <a16:creationId xmlns:a16="http://schemas.microsoft.com/office/drawing/2014/main" id="{8AD603CB-D1B3-43A5-B786-6C3B5CDA79E8}"/>
              </a:ext>
            </a:extLst>
          </p:cNvPr>
          <p:cNvSpPr txBox="1">
            <a:spLocks/>
          </p:cNvSpPr>
          <p:nvPr/>
        </p:nvSpPr>
        <p:spPr>
          <a:xfrm>
            <a:off x="106458" y="298434"/>
            <a:ext cx="11910396" cy="498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53D7FE"/>
                </a:solidFill>
              </a:rPr>
              <a:t>PTP in practice – monitoring </a:t>
            </a:r>
          </a:p>
        </p:txBody>
      </p:sp>
      <p:sp>
        <p:nvSpPr>
          <p:cNvPr id="15" name="Content Placeholder 20">
            <a:extLst>
              <a:ext uri="{FF2B5EF4-FFF2-40B4-BE49-F238E27FC236}">
                <a16:creationId xmlns:a16="http://schemas.microsoft.com/office/drawing/2014/main" id="{5EF5DFD9-00CC-4687-9D12-C43124204AE0}"/>
              </a:ext>
            </a:extLst>
          </p:cNvPr>
          <p:cNvSpPr txBox="1">
            <a:spLocks/>
          </p:cNvSpPr>
          <p:nvPr/>
        </p:nvSpPr>
        <p:spPr>
          <a:xfrm>
            <a:off x="469711" y="1715749"/>
            <a:ext cx="5154695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73655"/>
              </a:buClr>
            </a:pPr>
            <a:r>
              <a:rPr lang="en-US" sz="2000" dirty="0">
                <a:solidFill>
                  <a:srgbClr val="273655"/>
                </a:solidFill>
                <a:latin typeface="+mj-lt"/>
              </a:rPr>
              <a:t>offset from master</a:t>
            </a:r>
          </a:p>
          <a:p>
            <a:pPr>
              <a:buClr>
                <a:srgbClr val="273655"/>
              </a:buClr>
            </a:pPr>
            <a:r>
              <a:rPr lang="en-US" sz="2000" dirty="0">
                <a:solidFill>
                  <a:srgbClr val="273655"/>
                </a:solidFill>
                <a:latin typeface="+mj-lt"/>
              </a:rPr>
              <a:t>mean path delay</a:t>
            </a:r>
          </a:p>
          <a:p>
            <a:pPr>
              <a:buClr>
                <a:srgbClr val="273655"/>
              </a:buClr>
            </a:pPr>
            <a:r>
              <a:rPr lang="en-US" sz="2000" dirty="0">
                <a:solidFill>
                  <a:srgbClr val="273655"/>
                </a:solidFill>
                <a:latin typeface="+mj-lt"/>
              </a:rPr>
              <a:t>leader to follower delay</a:t>
            </a:r>
          </a:p>
          <a:p>
            <a:pPr>
              <a:buClr>
                <a:srgbClr val="273655"/>
              </a:buClr>
            </a:pPr>
            <a:r>
              <a:rPr lang="en-US" sz="2000" dirty="0">
                <a:solidFill>
                  <a:srgbClr val="273655"/>
                </a:solidFill>
                <a:latin typeface="+mj-lt"/>
              </a:rPr>
              <a:t>follower to leader delay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113" indent="0">
              <a:buFont typeface="Arial" panose="020B0604020202020204" pitchFamily="34" charset="0"/>
              <a:buNone/>
            </a:pPr>
            <a:endParaRPr lang="en-US" dirty="0"/>
          </a:p>
          <a:p>
            <a:pPr marL="11113" indent="0">
              <a:buFont typeface="Arial" panose="020B0604020202020204" pitchFamily="34" charset="0"/>
              <a:buNone/>
            </a:pPr>
            <a:endParaRPr lang="en-US" dirty="0"/>
          </a:p>
          <a:p>
            <a:pPr marL="11113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521FE9-5B39-43C7-8ED2-3E918379E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135" y="2053053"/>
            <a:ext cx="4998719" cy="878895"/>
          </a:xfrm>
          <a:prstGeom prst="rect">
            <a:avLst/>
          </a:prstGeom>
          <a:ln>
            <a:solidFill>
              <a:srgbClr val="00AFF0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A33EDF5-E664-3C48-93EB-4ABEE9C61813}"/>
              </a:ext>
            </a:extLst>
          </p:cNvPr>
          <p:cNvGrpSpPr/>
          <p:nvPr/>
        </p:nvGrpSpPr>
        <p:grpSpPr>
          <a:xfrm>
            <a:off x="566132" y="3533294"/>
            <a:ext cx="10062615" cy="2533793"/>
            <a:chOff x="272015" y="3503109"/>
            <a:chExt cx="10942025" cy="27552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D3DF7B8-3EF1-4DCC-A9A1-59E2BA361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2015" y="3503109"/>
              <a:ext cx="4998720" cy="2732600"/>
            </a:xfrm>
            <a:prstGeom prst="rect">
              <a:avLst/>
            </a:prstGeom>
            <a:ln>
              <a:solidFill>
                <a:srgbClr val="00AFF0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AB1BE1C-98C8-4C83-B505-6417D88E4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5321" y="3524825"/>
              <a:ext cx="4998719" cy="2733515"/>
            </a:xfrm>
            <a:prstGeom prst="rect">
              <a:avLst/>
            </a:prstGeom>
            <a:ln>
              <a:solidFill>
                <a:srgbClr val="00AFF0"/>
              </a:solidFill>
            </a:ln>
          </p:spPr>
        </p:pic>
        <p:pic>
          <p:nvPicPr>
            <p:cNvPr id="3" name="Picture 2" descr="A picture containing gauge, device&#10;&#10;Description automatically generated">
              <a:extLst>
                <a:ext uri="{FF2B5EF4-FFF2-40B4-BE49-F238E27FC236}">
                  <a16:creationId xmlns:a16="http://schemas.microsoft.com/office/drawing/2014/main" id="{8432AE5C-135D-455D-95D7-57AAFAE19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05800" y="4235090"/>
              <a:ext cx="937694" cy="937694"/>
            </a:xfrm>
            <a:prstGeom prst="rect">
              <a:avLst/>
            </a:prstGeom>
          </p:spPr>
        </p:pic>
      </p:grpSp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581020A5-762A-A54C-815D-57EAB9CAC8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7600" y="6819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06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DEFC17-FA2B-3B4F-99C4-BE5420C49BA6}"/>
              </a:ext>
            </a:extLst>
          </p:cNvPr>
          <p:cNvSpPr txBox="1"/>
          <p:nvPr/>
        </p:nvSpPr>
        <p:spPr>
          <a:xfrm>
            <a:off x="0" y="224135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PTP </a:t>
            </a:r>
          </a:p>
          <a:p>
            <a:pPr algn="ctr"/>
            <a:r>
              <a:rPr lang="en-US" sz="4000" b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The Multi-Vendor Challenge</a:t>
            </a:r>
          </a:p>
        </p:txBody>
      </p:sp>
    </p:spTree>
    <p:extLst>
      <p:ext uri="{BB962C8B-B14F-4D97-AF65-F5344CB8AC3E}">
        <p14:creationId xmlns:p14="http://schemas.microsoft.com/office/powerpoint/2010/main" val="2966552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5">
            <a:extLst>
              <a:ext uri="{FF2B5EF4-FFF2-40B4-BE49-F238E27FC236}">
                <a16:creationId xmlns:a16="http://schemas.microsoft.com/office/drawing/2014/main" id="{E30EFAE6-16F7-414B-9424-252EA8DBB0B4}"/>
              </a:ext>
            </a:extLst>
          </p:cNvPr>
          <p:cNvSpPr txBox="1">
            <a:spLocks/>
          </p:cNvSpPr>
          <p:nvPr/>
        </p:nvSpPr>
        <p:spPr>
          <a:xfrm>
            <a:off x="106458" y="982592"/>
            <a:ext cx="10515600" cy="7767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273655"/>
              </a:buClr>
              <a:buNone/>
            </a:pPr>
            <a:r>
              <a:rPr lang="en-US" dirty="0">
                <a:solidFill>
                  <a:srgbClr val="273655"/>
                </a:solidFill>
              </a:rPr>
              <a:t>360° E2E PTP monitoring is multi-vendor by nature</a:t>
            </a:r>
            <a:endParaRPr lang="en-US" sz="2800" dirty="0">
              <a:solidFill>
                <a:srgbClr val="273655"/>
              </a:solidFill>
            </a:endParaRPr>
          </a:p>
        </p:txBody>
      </p:sp>
      <p:sp>
        <p:nvSpPr>
          <p:cNvPr id="5" name="Title 13">
            <a:extLst>
              <a:ext uri="{FF2B5EF4-FFF2-40B4-BE49-F238E27FC236}">
                <a16:creationId xmlns:a16="http://schemas.microsoft.com/office/drawing/2014/main" id="{8AD603CB-D1B3-43A5-B786-6C3B5CDA79E8}"/>
              </a:ext>
            </a:extLst>
          </p:cNvPr>
          <p:cNvSpPr txBox="1">
            <a:spLocks/>
          </p:cNvSpPr>
          <p:nvPr/>
        </p:nvSpPr>
        <p:spPr>
          <a:xfrm>
            <a:off x="106458" y="298434"/>
            <a:ext cx="11910396" cy="498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53D7FE"/>
                </a:solidFill>
              </a:rPr>
              <a:t>PTP in multi-vendor environments - the challenge</a:t>
            </a:r>
          </a:p>
        </p:txBody>
      </p:sp>
      <p:sp>
        <p:nvSpPr>
          <p:cNvPr id="15" name="Content Placeholder 20">
            <a:extLst>
              <a:ext uri="{FF2B5EF4-FFF2-40B4-BE49-F238E27FC236}">
                <a16:creationId xmlns:a16="http://schemas.microsoft.com/office/drawing/2014/main" id="{5EF5DFD9-00CC-4687-9D12-C43124204AE0}"/>
              </a:ext>
            </a:extLst>
          </p:cNvPr>
          <p:cNvSpPr txBox="1">
            <a:spLocks/>
          </p:cNvSpPr>
          <p:nvPr/>
        </p:nvSpPr>
        <p:spPr>
          <a:xfrm>
            <a:off x="5098803" y="4998718"/>
            <a:ext cx="5514832" cy="16313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73655"/>
              </a:buClr>
            </a:pPr>
            <a:r>
              <a:rPr lang="en-US" sz="2000" dirty="0">
                <a:solidFill>
                  <a:srgbClr val="54D8FF"/>
                </a:solidFill>
              </a:rPr>
              <a:t>different APIs &amp; interfaces</a:t>
            </a:r>
            <a:endParaRPr lang="en-US" sz="1600" dirty="0">
              <a:solidFill>
                <a:srgbClr val="273655"/>
              </a:solidFill>
              <a:latin typeface="+mj-lt"/>
            </a:endParaRPr>
          </a:p>
          <a:p>
            <a:pPr>
              <a:buClr>
                <a:srgbClr val="273655"/>
              </a:buClr>
            </a:pPr>
            <a:r>
              <a:rPr lang="en-US" sz="2000" dirty="0">
                <a:solidFill>
                  <a:srgbClr val="54D8FF"/>
                </a:solidFill>
              </a:rPr>
              <a:t>different set of supported parameters</a:t>
            </a:r>
          </a:p>
          <a:p>
            <a:pPr>
              <a:buClr>
                <a:srgbClr val="273655"/>
              </a:buClr>
            </a:pPr>
            <a:r>
              <a:rPr lang="en-US" sz="2000" dirty="0">
                <a:solidFill>
                  <a:srgbClr val="54D8FF"/>
                </a:solidFill>
              </a:rPr>
              <a:t>different names, values, units, intervals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113" indent="0">
              <a:buFont typeface="Arial" panose="020B0604020202020204" pitchFamily="34" charset="0"/>
              <a:buNone/>
            </a:pPr>
            <a:endParaRPr lang="en-US" dirty="0"/>
          </a:p>
          <a:p>
            <a:pPr marL="11113" indent="0">
              <a:buFont typeface="Arial" panose="020B0604020202020204" pitchFamily="34" charset="0"/>
              <a:buNone/>
            </a:pPr>
            <a:endParaRPr lang="en-US" dirty="0"/>
          </a:p>
          <a:p>
            <a:pPr marL="11113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8617E-08BA-4EDE-AB68-A474B3184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34" y="1712879"/>
            <a:ext cx="2221736" cy="2908186"/>
          </a:xfrm>
          <a:prstGeom prst="rect">
            <a:avLst/>
          </a:prstGeom>
          <a:ln>
            <a:solidFill>
              <a:srgbClr val="00AFF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3EC891-DF38-4D09-9CC5-15933426D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359" y="1707271"/>
            <a:ext cx="2306597" cy="2908187"/>
          </a:xfrm>
          <a:prstGeom prst="rect">
            <a:avLst/>
          </a:prstGeom>
          <a:ln>
            <a:solidFill>
              <a:srgbClr val="00AFF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B254AD-7823-430D-9E28-D1A1B1283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7088" y="1707272"/>
            <a:ext cx="3095911" cy="2908187"/>
          </a:xfrm>
          <a:prstGeom prst="rect">
            <a:avLst/>
          </a:prstGeom>
          <a:ln>
            <a:solidFill>
              <a:srgbClr val="00AFF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DBEF72E-B2A5-4DA5-AF45-B3EF756FF9E6}"/>
              </a:ext>
            </a:extLst>
          </p:cNvPr>
          <p:cNvSpPr txBox="1"/>
          <p:nvPr/>
        </p:nvSpPr>
        <p:spPr>
          <a:xfrm>
            <a:off x="10077011" y="4752586"/>
            <a:ext cx="154236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273655"/>
              </a:buClr>
            </a:pPr>
            <a:endParaRPr lang="en-US" dirty="0">
              <a:solidFill>
                <a:srgbClr val="273655"/>
              </a:solidFill>
              <a:latin typeface="+mj-lt"/>
            </a:endParaRPr>
          </a:p>
          <a:p>
            <a:pPr algn="ctr">
              <a:buClr>
                <a:srgbClr val="273655"/>
              </a:buClr>
            </a:pPr>
            <a:r>
              <a:rPr lang="en-US" sz="2000" dirty="0">
                <a:solidFill>
                  <a:srgbClr val="273655"/>
                </a:solidFill>
                <a:latin typeface="+mj-lt"/>
              </a:rPr>
              <a:t>inconsistent &amp;</a:t>
            </a:r>
          </a:p>
          <a:p>
            <a:pPr algn="ctr">
              <a:buClr>
                <a:srgbClr val="273655"/>
              </a:buClr>
            </a:pPr>
            <a:r>
              <a:rPr lang="en-US" sz="2000" dirty="0">
                <a:solidFill>
                  <a:srgbClr val="273655"/>
                </a:solidFill>
                <a:latin typeface="+mj-lt"/>
              </a:rPr>
              <a:t>difficult to monitor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D6AE8E-06FB-4171-8F93-2760144DF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701" y="1700571"/>
            <a:ext cx="2155527" cy="2915810"/>
          </a:xfrm>
          <a:prstGeom prst="rect">
            <a:avLst/>
          </a:prstGeom>
          <a:ln>
            <a:solidFill>
              <a:srgbClr val="00AFF0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7746F3A-ABC6-4320-AA01-E8B42E911E5D}"/>
              </a:ext>
            </a:extLst>
          </p:cNvPr>
          <p:cNvSpPr txBox="1"/>
          <p:nvPr/>
        </p:nvSpPr>
        <p:spPr>
          <a:xfrm>
            <a:off x="2837859" y="4941957"/>
            <a:ext cx="170788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273655"/>
              </a:buClr>
            </a:pPr>
            <a:r>
              <a:rPr lang="en-US" sz="2000" dirty="0">
                <a:solidFill>
                  <a:srgbClr val="273655"/>
                </a:solidFill>
                <a:latin typeface="+mj-lt"/>
              </a:rPr>
              <a:t>vendors implement PTP in different ways</a:t>
            </a:r>
          </a:p>
          <a:p>
            <a:pPr algn="ctr">
              <a:buClr>
                <a:srgbClr val="273655"/>
              </a:buClr>
            </a:pPr>
            <a:endParaRPr lang="en-US" dirty="0">
              <a:solidFill>
                <a:srgbClr val="273655"/>
              </a:solidFill>
              <a:latin typeface="+mj-lt"/>
            </a:endParaRPr>
          </a:p>
        </p:txBody>
      </p:sp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DF80F2F2-D61A-4083-BB18-772CB8B5DF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5152" y="4941957"/>
            <a:ext cx="1285712" cy="12857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5859C1-DC13-43CE-BA53-A16DDD78C7F1}"/>
              </a:ext>
            </a:extLst>
          </p:cNvPr>
          <p:cNvSpPr txBox="1"/>
          <p:nvPr/>
        </p:nvSpPr>
        <p:spPr>
          <a:xfrm>
            <a:off x="285340" y="5068340"/>
            <a:ext cx="205529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273655"/>
              </a:buClr>
            </a:pPr>
            <a:r>
              <a:rPr lang="en-US" sz="2000" dirty="0">
                <a:solidFill>
                  <a:srgbClr val="273655"/>
                </a:solidFill>
                <a:latin typeface="+mj-lt"/>
              </a:rPr>
              <a:t>standards and recommendations are available</a:t>
            </a:r>
          </a:p>
          <a:p>
            <a:pPr algn="ctr">
              <a:buClr>
                <a:srgbClr val="273655"/>
              </a:buClr>
            </a:pPr>
            <a:endParaRPr lang="en-US" dirty="0">
              <a:solidFill>
                <a:srgbClr val="273655"/>
              </a:solidFill>
              <a:latin typeface="+mj-lt"/>
            </a:endParaRPr>
          </a:p>
        </p:txBody>
      </p:sp>
      <p:pic>
        <p:nvPicPr>
          <p:cNvPr id="16" name="Picture 15" descr="A picture containing shape&#10;&#10;Description automatically generated">
            <a:extLst>
              <a:ext uri="{FF2B5EF4-FFF2-40B4-BE49-F238E27FC236}">
                <a16:creationId xmlns:a16="http://schemas.microsoft.com/office/drawing/2014/main" id="{38FB7737-F362-4C6A-99F9-8D73A58082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3376" y="4941957"/>
            <a:ext cx="1285712" cy="1285712"/>
          </a:xfrm>
          <a:prstGeom prst="rect">
            <a:avLst/>
          </a:prstGeom>
        </p:spPr>
      </p:pic>
      <p:pic>
        <p:nvPicPr>
          <p:cNvPr id="20" name="Picture 19" descr="A picture containing shape&#10;&#10;Description automatically generated">
            <a:extLst>
              <a:ext uri="{FF2B5EF4-FFF2-40B4-BE49-F238E27FC236}">
                <a16:creationId xmlns:a16="http://schemas.microsoft.com/office/drawing/2014/main" id="{4CD51C5C-39CC-4146-BCE3-A7EE3CF9E7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0352" y="4941957"/>
            <a:ext cx="1285712" cy="128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53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shape&#10;&#10;Description automatically generated">
            <a:extLst>
              <a:ext uri="{FF2B5EF4-FFF2-40B4-BE49-F238E27FC236}">
                <a16:creationId xmlns:a16="http://schemas.microsoft.com/office/drawing/2014/main" id="{2FBD44D3-70EB-EE46-A95E-D2DD5D044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190" y="4596528"/>
            <a:ext cx="1905434" cy="1905434"/>
          </a:xfrm>
          <a:prstGeom prst="rect">
            <a:avLst/>
          </a:prstGeom>
        </p:spPr>
      </p:pic>
      <p:sp>
        <p:nvSpPr>
          <p:cNvPr id="4" name="Subtitle 15">
            <a:extLst>
              <a:ext uri="{FF2B5EF4-FFF2-40B4-BE49-F238E27FC236}">
                <a16:creationId xmlns:a16="http://schemas.microsoft.com/office/drawing/2014/main" id="{E30EFAE6-16F7-414B-9424-252EA8DBB0B4}"/>
              </a:ext>
            </a:extLst>
          </p:cNvPr>
          <p:cNvSpPr txBox="1">
            <a:spLocks/>
          </p:cNvSpPr>
          <p:nvPr/>
        </p:nvSpPr>
        <p:spPr>
          <a:xfrm>
            <a:off x="106458" y="982592"/>
            <a:ext cx="10515600" cy="7767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>
              <a:buNone/>
            </a:pPr>
            <a:r>
              <a:rPr lang="de-DE" dirty="0"/>
              <a:t>Parameter: PTP Announcement Message Interval</a:t>
            </a:r>
          </a:p>
        </p:txBody>
      </p:sp>
      <p:sp>
        <p:nvSpPr>
          <p:cNvPr id="5" name="Title 13">
            <a:extLst>
              <a:ext uri="{FF2B5EF4-FFF2-40B4-BE49-F238E27FC236}">
                <a16:creationId xmlns:a16="http://schemas.microsoft.com/office/drawing/2014/main" id="{8AD603CB-D1B3-43A5-B786-6C3B5CDA79E8}"/>
              </a:ext>
            </a:extLst>
          </p:cNvPr>
          <p:cNvSpPr txBox="1">
            <a:spLocks/>
          </p:cNvSpPr>
          <p:nvPr/>
        </p:nvSpPr>
        <p:spPr>
          <a:xfrm>
            <a:off x="106458" y="298434"/>
            <a:ext cx="11910396" cy="498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53D7FE"/>
                </a:solidFill>
              </a:rPr>
              <a:t>PTP in multi-vendor environments - example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A427ED-4492-4AE2-9BA2-5021F98B0491}"/>
              </a:ext>
            </a:extLst>
          </p:cNvPr>
          <p:cNvSpPr txBox="1"/>
          <p:nvPr/>
        </p:nvSpPr>
        <p:spPr>
          <a:xfrm>
            <a:off x="-874078" y="2111412"/>
            <a:ext cx="44270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3" indent="0" algn="ctr">
              <a:buNone/>
            </a:pPr>
            <a:r>
              <a:rPr lang="de-DE" sz="1600" dirty="0">
                <a:solidFill>
                  <a:srgbClr val="2D8CDC"/>
                </a:solidFill>
              </a:rPr>
              <a:t>logAnnounceInterval </a:t>
            </a:r>
          </a:p>
          <a:p>
            <a:pPr marL="11113" indent="0" algn="ctr">
              <a:buNone/>
            </a:pPr>
            <a:r>
              <a:rPr lang="de-DE" sz="2000" dirty="0">
                <a:solidFill>
                  <a:srgbClr val="54D8FF"/>
                </a:solidFill>
              </a:rPr>
              <a:t>-2 (log base 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5ABD95-1667-410D-87AF-466E04881373}"/>
              </a:ext>
            </a:extLst>
          </p:cNvPr>
          <p:cNvSpPr txBox="1"/>
          <p:nvPr/>
        </p:nvSpPr>
        <p:spPr>
          <a:xfrm>
            <a:off x="106458" y="4863951"/>
            <a:ext cx="442701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3" indent="0">
              <a:buNone/>
            </a:pPr>
            <a:r>
              <a:rPr lang="de-DE" sz="1600" dirty="0">
                <a:solidFill>
                  <a:srgbClr val="273655"/>
                </a:solidFill>
              </a:rPr>
              <a:t>Vendor A: </a:t>
            </a:r>
            <a:r>
              <a:rPr lang="de-DE" sz="1600" dirty="0">
                <a:solidFill>
                  <a:srgbClr val="2D8CDC"/>
                </a:solidFill>
              </a:rPr>
              <a:t>announce</a:t>
            </a:r>
            <a:r>
              <a:rPr lang="de-DE" sz="1600" dirty="0">
                <a:solidFill>
                  <a:srgbClr val="273655"/>
                </a:solidFill>
              </a:rPr>
              <a:t>: </a:t>
            </a:r>
            <a:r>
              <a:rPr lang="de-DE" sz="2000" dirty="0">
                <a:solidFill>
                  <a:srgbClr val="54D8FF"/>
                </a:solidFill>
              </a:rPr>
              <a:t>0,25</a:t>
            </a:r>
          </a:p>
          <a:p>
            <a:pPr marL="11113" indent="0">
              <a:buNone/>
            </a:pPr>
            <a:r>
              <a:rPr lang="de-DE" sz="1600" dirty="0">
                <a:solidFill>
                  <a:srgbClr val="273655"/>
                </a:solidFill>
              </a:rPr>
              <a:t>Vendor B: </a:t>
            </a:r>
            <a:r>
              <a:rPr lang="de-DE" sz="1600" dirty="0">
                <a:solidFill>
                  <a:srgbClr val="2D8CDC"/>
                </a:solidFill>
              </a:rPr>
              <a:t>annoucement messages: </a:t>
            </a:r>
            <a:r>
              <a:rPr lang="de-DE" sz="2000" dirty="0">
                <a:solidFill>
                  <a:srgbClr val="54D8FF"/>
                </a:solidFill>
              </a:rPr>
              <a:t>-2  </a:t>
            </a:r>
          </a:p>
          <a:p>
            <a:pPr marL="11113" indent="0">
              <a:buNone/>
            </a:pPr>
            <a:r>
              <a:rPr lang="de-DE" sz="1600" dirty="0">
                <a:solidFill>
                  <a:srgbClr val="273655"/>
                </a:solidFill>
              </a:rPr>
              <a:t>Vendor C: </a:t>
            </a:r>
            <a:r>
              <a:rPr lang="de-DE" sz="1600" dirty="0">
                <a:solidFill>
                  <a:srgbClr val="2D8CDC"/>
                </a:solidFill>
              </a:rPr>
              <a:t>announce interval:</a:t>
            </a:r>
            <a:r>
              <a:rPr lang="de-DE" sz="1600" dirty="0">
                <a:solidFill>
                  <a:srgbClr val="273655"/>
                </a:solidFill>
              </a:rPr>
              <a:t> </a:t>
            </a:r>
            <a:r>
              <a:rPr lang="de-DE" sz="2000" dirty="0">
                <a:solidFill>
                  <a:srgbClr val="54D8FF"/>
                </a:solidFill>
              </a:rPr>
              <a:t>1/4s</a:t>
            </a:r>
          </a:p>
          <a:p>
            <a:pPr marL="11113" indent="0">
              <a:buNone/>
            </a:pPr>
            <a:r>
              <a:rPr lang="de-DE" sz="1600" dirty="0">
                <a:solidFill>
                  <a:srgbClr val="273655"/>
                </a:solidFill>
              </a:rPr>
              <a:t>Vendor D: </a:t>
            </a:r>
            <a:r>
              <a:rPr lang="de-DE" sz="1600" dirty="0">
                <a:solidFill>
                  <a:srgbClr val="2D8CDC"/>
                </a:solidFill>
              </a:rPr>
              <a:t>announcement interval:</a:t>
            </a:r>
            <a:r>
              <a:rPr lang="de-DE" sz="1600" dirty="0">
                <a:solidFill>
                  <a:srgbClr val="273655"/>
                </a:solidFill>
              </a:rPr>
              <a:t> </a:t>
            </a:r>
            <a:r>
              <a:rPr lang="de-DE" sz="2000" dirty="0">
                <a:solidFill>
                  <a:srgbClr val="54D8FF"/>
                </a:solidFill>
              </a:rPr>
              <a:t>4 per sec</a:t>
            </a:r>
          </a:p>
          <a:p>
            <a:pPr marL="11113" indent="0">
              <a:buNone/>
            </a:pPr>
            <a:r>
              <a:rPr lang="de-DE" sz="1600" dirty="0">
                <a:solidFill>
                  <a:srgbClr val="273655"/>
                </a:solidFill>
              </a:rPr>
              <a:t>Vendor E: </a:t>
            </a:r>
            <a:r>
              <a:rPr lang="de-DE" sz="1600" dirty="0">
                <a:solidFill>
                  <a:srgbClr val="2D8CDC"/>
                </a:solidFill>
              </a:rPr>
              <a:t>announce interval: </a:t>
            </a:r>
            <a:r>
              <a:rPr lang="de-DE" sz="2000" dirty="0">
                <a:solidFill>
                  <a:srgbClr val="54D8FF"/>
                </a:solidFill>
              </a:rPr>
              <a:t>4</a:t>
            </a:r>
            <a:endParaRPr lang="de-DE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4A1C32-ED4F-42BB-85F4-06DF834FA432}"/>
              </a:ext>
            </a:extLst>
          </p:cNvPr>
          <p:cNvSpPr txBox="1"/>
          <p:nvPr/>
        </p:nvSpPr>
        <p:spPr>
          <a:xfrm>
            <a:off x="5196086" y="4544822"/>
            <a:ext cx="1456033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3" indent="0">
              <a:buNone/>
            </a:pPr>
            <a:endParaRPr lang="de-DE" sz="2000" dirty="0"/>
          </a:p>
          <a:p>
            <a:pPr marL="11113" algn="ctr">
              <a:lnSpc>
                <a:spcPct val="90000"/>
              </a:lnSpc>
              <a:spcBef>
                <a:spcPts val="1000"/>
              </a:spcBef>
            </a:pPr>
            <a:r>
              <a:rPr lang="de-DE" sz="2000" b="1" dirty="0">
                <a:solidFill>
                  <a:srgbClr val="FF6567"/>
                </a:solidFill>
                <a:latin typeface="+mj-lt"/>
              </a:rPr>
              <a:t>NMS</a:t>
            </a:r>
          </a:p>
          <a:p>
            <a:pPr marL="11113" algn="ctr">
              <a:lnSpc>
                <a:spcPct val="90000"/>
              </a:lnSpc>
              <a:spcBef>
                <a:spcPts val="1000"/>
              </a:spcBef>
            </a:pPr>
            <a:r>
              <a:rPr lang="de-DE" sz="2000" b="1" dirty="0">
                <a:solidFill>
                  <a:srgbClr val="FF6567"/>
                </a:solidFill>
                <a:latin typeface="+mj-lt"/>
              </a:rPr>
              <a:t>mediation layer</a:t>
            </a:r>
          </a:p>
          <a:p>
            <a:pPr marL="11113" algn="ctr">
              <a:lnSpc>
                <a:spcPct val="90000"/>
              </a:lnSpc>
              <a:spcBef>
                <a:spcPts val="1000"/>
              </a:spcBef>
            </a:pPr>
            <a:endParaRPr lang="de-DE" sz="2000" b="1" dirty="0">
              <a:solidFill>
                <a:srgbClr val="FF6567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1C6D27-B5F9-4C1D-A93A-AF6BF422B38B}"/>
              </a:ext>
            </a:extLst>
          </p:cNvPr>
          <p:cNvSpPr txBox="1"/>
          <p:nvPr/>
        </p:nvSpPr>
        <p:spPr>
          <a:xfrm>
            <a:off x="-298889" y="3761715"/>
            <a:ext cx="3107443" cy="95990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11113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>
                <a:solidFill>
                  <a:srgbClr val="FF6567"/>
                </a:solidFill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de-DE" sz="2000" dirty="0"/>
              <a:t>vendor </a:t>
            </a:r>
          </a:p>
          <a:p>
            <a:pPr algn="ctr"/>
            <a:r>
              <a:rPr lang="de-DE" sz="2000" dirty="0"/>
              <a:t>implementation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3047F0-5D80-49DB-8DC0-AE77F91117FC}"/>
              </a:ext>
            </a:extLst>
          </p:cNvPr>
          <p:cNvSpPr txBox="1"/>
          <p:nvPr/>
        </p:nvSpPr>
        <p:spPr>
          <a:xfrm>
            <a:off x="-223785" y="1735845"/>
            <a:ext cx="3107443" cy="95990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11113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>
                <a:solidFill>
                  <a:srgbClr val="FF6567"/>
                </a:solidFill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de-DE" sz="2000" dirty="0"/>
              <a:t>PTP Profile</a:t>
            </a:r>
          </a:p>
        </p:txBody>
      </p:sp>
      <p:pic>
        <p:nvPicPr>
          <p:cNvPr id="28" name="Picture 27" descr="A picture containing shape&#10;&#10;Description automatically generated">
            <a:extLst>
              <a:ext uri="{FF2B5EF4-FFF2-40B4-BE49-F238E27FC236}">
                <a16:creationId xmlns:a16="http://schemas.microsoft.com/office/drawing/2014/main" id="{3225D823-4230-420C-973E-381EB50E0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14529" y="2381057"/>
            <a:ext cx="1905434" cy="190543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EF71486-FEFE-4B85-BCBE-1EF6F110805E}"/>
              </a:ext>
            </a:extLst>
          </p:cNvPr>
          <p:cNvSpPr txBox="1"/>
          <p:nvPr/>
        </p:nvSpPr>
        <p:spPr>
          <a:xfrm>
            <a:off x="8238544" y="5290066"/>
            <a:ext cx="23975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3" indent="0">
              <a:buNone/>
            </a:pPr>
            <a:r>
              <a:rPr lang="de-DE" sz="2000" dirty="0">
                <a:solidFill>
                  <a:srgbClr val="273655"/>
                </a:solidFill>
              </a:rPr>
              <a:t>identical parameters </a:t>
            </a:r>
          </a:p>
          <a:p>
            <a:pPr marL="11113" indent="0">
              <a:buNone/>
            </a:pPr>
            <a:r>
              <a:rPr lang="de-DE" sz="2000" dirty="0">
                <a:solidFill>
                  <a:srgbClr val="273655"/>
                </a:solidFill>
              </a:rPr>
              <a:t>&amp; easy-to-read </a:t>
            </a:r>
          </a:p>
        </p:txBody>
      </p:sp>
      <p:pic>
        <p:nvPicPr>
          <p:cNvPr id="20" name="Picture 19" descr="A picture containing shape&#10;&#10;Description automatically generated">
            <a:extLst>
              <a:ext uri="{FF2B5EF4-FFF2-40B4-BE49-F238E27FC236}">
                <a16:creationId xmlns:a16="http://schemas.microsoft.com/office/drawing/2014/main" id="{C13D84C3-F742-4CD7-A548-F7891969E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101" y="4596528"/>
            <a:ext cx="1905434" cy="1905434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AF6C0573-F3F0-4A36-A031-0CB68A428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9773" y="5666797"/>
            <a:ext cx="954186" cy="9573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AE14646-5FCD-4164-B9EB-ED2A2F70D40C}"/>
              </a:ext>
            </a:extLst>
          </p:cNvPr>
          <p:cNvSpPr txBox="1"/>
          <p:nvPr/>
        </p:nvSpPr>
        <p:spPr>
          <a:xfrm>
            <a:off x="4981016" y="6010416"/>
            <a:ext cx="2103052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00517D"/>
                </a:solidFill>
                <a:latin typeface="SkylineSans Light" panose="02000303000000000000" pitchFamily="2" charset="0"/>
                <a:cs typeface="Segoe UI Light" panose="020B0502040204020203" pitchFamily="34" charset="0"/>
              </a:defRPr>
            </a:lvl1pPr>
          </a:lstStyle>
          <a:p>
            <a:r>
              <a:rPr lang="de-DE" dirty="0"/>
              <a:t>data consolidation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40404-08B7-42DD-809C-4E452BF82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7930" y="5832688"/>
            <a:ext cx="480778" cy="59830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304B34F-B484-47B9-A338-11CFBEDABD7D}"/>
              </a:ext>
            </a:extLst>
          </p:cNvPr>
          <p:cNvSpPr/>
          <p:nvPr/>
        </p:nvSpPr>
        <p:spPr>
          <a:xfrm>
            <a:off x="4223054" y="4863951"/>
            <a:ext cx="2518487" cy="1631216"/>
          </a:xfrm>
          <a:prstGeom prst="rect">
            <a:avLst/>
          </a:prstGeom>
          <a:noFill/>
          <a:ln>
            <a:solidFill>
              <a:srgbClr val="2D8CD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7544AD-B8D7-46DA-BBDA-9F870AD31943}"/>
              </a:ext>
            </a:extLst>
          </p:cNvPr>
          <p:cNvSpPr txBox="1"/>
          <p:nvPr/>
        </p:nvSpPr>
        <p:spPr>
          <a:xfrm>
            <a:off x="6337243" y="5290066"/>
            <a:ext cx="1987562" cy="45296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517D"/>
                </a:solidFill>
                <a:latin typeface="SkylineSans Light" panose="02000303000000000000" pitchFamily="2" charset="0"/>
                <a:cs typeface="Segoe UI Light" panose="020B0502040204020203" pitchFamily="34" charset="0"/>
              </a:rPr>
              <a:t>d</a:t>
            </a:r>
            <a:r>
              <a:rPr kumimoji="0" lang="en-US" sz="1000" u="none" strike="noStrike" kern="1200" cap="none" spc="0" normalizeH="0" baseline="0" noProof="0" dirty="0" err="1">
                <a:ln>
                  <a:noFill/>
                </a:ln>
                <a:solidFill>
                  <a:srgbClr val="00517D"/>
                </a:solidFill>
                <a:effectLst/>
                <a:uLnTx/>
                <a:uFillTx/>
                <a:latin typeface="SkylineSans Light" panose="02000303000000000000" pitchFamily="2" charset="0"/>
                <a:ea typeface="+mn-ea"/>
                <a:cs typeface="Segoe UI Light" panose="020B0502040204020203" pitchFamily="34" charset="0"/>
              </a:rPr>
              <a:t>ata</a:t>
            </a:r>
            <a:endParaRPr kumimoji="0" lang="en-US" sz="1000" u="none" strike="noStrike" kern="1200" cap="none" spc="0" normalizeH="0" baseline="0" noProof="0" dirty="0">
              <a:ln>
                <a:noFill/>
              </a:ln>
              <a:solidFill>
                <a:srgbClr val="00517D"/>
              </a:solidFill>
              <a:effectLst/>
              <a:uLnTx/>
              <a:uFillTx/>
              <a:latin typeface="SkylineSans Light" panose="02000303000000000000" pitchFamily="2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517D"/>
                </a:solidFill>
                <a:effectLst/>
                <a:uLnTx/>
                <a:uFillTx/>
                <a:latin typeface="SkylineSans Light" panose="02000303000000000000" pitchFamily="2" charset="0"/>
                <a:ea typeface="+mn-ea"/>
                <a:cs typeface="Segoe UI Light" panose="020B0502040204020203" pitchFamily="34" charset="0"/>
              </a:rPr>
              <a:t> visualization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6ED081B-3143-4F5E-B55C-CD36E6AF9E77}"/>
              </a:ext>
            </a:extLst>
          </p:cNvPr>
          <p:cNvSpPr/>
          <p:nvPr/>
        </p:nvSpPr>
        <p:spPr>
          <a:xfrm>
            <a:off x="6867189" y="1944904"/>
            <a:ext cx="4782686" cy="4557058"/>
          </a:xfrm>
          <a:prstGeom prst="rect">
            <a:avLst/>
          </a:prstGeom>
          <a:noFill/>
          <a:ln>
            <a:solidFill>
              <a:srgbClr val="2D8CD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C76651-EDF3-4203-855E-51BD08144A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8111" y="2273882"/>
            <a:ext cx="3368471" cy="27488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D25F022-08C9-4345-BCE0-F5F29A22DBE4}"/>
              </a:ext>
            </a:extLst>
          </p:cNvPr>
          <p:cNvSpPr/>
          <p:nvPr/>
        </p:nvSpPr>
        <p:spPr>
          <a:xfrm>
            <a:off x="8447963" y="3119679"/>
            <a:ext cx="1317139" cy="309322"/>
          </a:xfrm>
          <a:prstGeom prst="rect">
            <a:avLst/>
          </a:prstGeom>
          <a:noFill/>
          <a:ln>
            <a:solidFill>
              <a:srgbClr val="FF65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70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5">
            <a:extLst>
              <a:ext uri="{FF2B5EF4-FFF2-40B4-BE49-F238E27FC236}">
                <a16:creationId xmlns:a16="http://schemas.microsoft.com/office/drawing/2014/main" id="{E30EFAE6-16F7-414B-9424-252EA8DBB0B4}"/>
              </a:ext>
            </a:extLst>
          </p:cNvPr>
          <p:cNvSpPr txBox="1">
            <a:spLocks/>
          </p:cNvSpPr>
          <p:nvPr/>
        </p:nvSpPr>
        <p:spPr>
          <a:xfrm>
            <a:off x="106458" y="982592"/>
            <a:ext cx="10515600" cy="7767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>
              <a:buNone/>
            </a:pPr>
            <a:r>
              <a:rPr lang="de-DE" dirty="0"/>
              <a:t>Performance Monitoring</a:t>
            </a:r>
          </a:p>
        </p:txBody>
      </p:sp>
      <p:sp>
        <p:nvSpPr>
          <p:cNvPr id="5" name="Title 13">
            <a:extLst>
              <a:ext uri="{FF2B5EF4-FFF2-40B4-BE49-F238E27FC236}">
                <a16:creationId xmlns:a16="http://schemas.microsoft.com/office/drawing/2014/main" id="{8AD603CB-D1B3-43A5-B786-6C3B5CDA79E8}"/>
              </a:ext>
            </a:extLst>
          </p:cNvPr>
          <p:cNvSpPr txBox="1">
            <a:spLocks/>
          </p:cNvSpPr>
          <p:nvPr/>
        </p:nvSpPr>
        <p:spPr>
          <a:xfrm>
            <a:off x="106458" y="298434"/>
            <a:ext cx="11910396" cy="498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53D7FE"/>
                </a:solidFill>
              </a:rPr>
              <a:t>PTP in multi-vendor environments - example</a:t>
            </a:r>
          </a:p>
        </p:txBody>
      </p:sp>
      <p:sp>
        <p:nvSpPr>
          <p:cNvPr id="30" name="Content Placeholder 20">
            <a:extLst>
              <a:ext uri="{FF2B5EF4-FFF2-40B4-BE49-F238E27FC236}">
                <a16:creationId xmlns:a16="http://schemas.microsoft.com/office/drawing/2014/main" id="{6421B9BA-4088-4EEC-B616-E58B7B05F5AA}"/>
              </a:ext>
            </a:extLst>
          </p:cNvPr>
          <p:cNvSpPr txBox="1">
            <a:spLocks/>
          </p:cNvSpPr>
          <p:nvPr/>
        </p:nvSpPr>
        <p:spPr>
          <a:xfrm>
            <a:off x="426867" y="2114361"/>
            <a:ext cx="3367212" cy="17030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73655"/>
              </a:buClr>
            </a:pPr>
            <a:r>
              <a:rPr lang="en-US" sz="2000" dirty="0">
                <a:solidFill>
                  <a:srgbClr val="273655"/>
                </a:solidFill>
              </a:rPr>
              <a:t>average</a:t>
            </a:r>
          </a:p>
          <a:p>
            <a:pPr>
              <a:buClr>
                <a:srgbClr val="273655"/>
              </a:buClr>
            </a:pPr>
            <a:r>
              <a:rPr lang="en-US" sz="2000" dirty="0">
                <a:solidFill>
                  <a:srgbClr val="273655"/>
                </a:solidFill>
              </a:rPr>
              <a:t>minimum</a:t>
            </a:r>
          </a:p>
          <a:p>
            <a:pPr>
              <a:buClr>
                <a:srgbClr val="273655"/>
              </a:buClr>
            </a:pPr>
            <a:r>
              <a:rPr lang="en-US" sz="2000" dirty="0">
                <a:solidFill>
                  <a:srgbClr val="273655"/>
                </a:solidFill>
              </a:rPr>
              <a:t>maximum</a:t>
            </a:r>
          </a:p>
          <a:p>
            <a:pPr>
              <a:buClr>
                <a:srgbClr val="273655"/>
              </a:buClr>
            </a:pPr>
            <a:r>
              <a:rPr lang="en-US" sz="2000" dirty="0">
                <a:solidFill>
                  <a:srgbClr val="273655"/>
                </a:solidFill>
              </a:rPr>
              <a:t>standard deviation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113" indent="0">
              <a:buFont typeface="Arial" panose="020B0604020202020204" pitchFamily="34" charset="0"/>
              <a:buNone/>
            </a:pPr>
            <a:endParaRPr lang="en-US" dirty="0"/>
          </a:p>
          <a:p>
            <a:pPr marL="11113" indent="0">
              <a:buFont typeface="Arial" panose="020B0604020202020204" pitchFamily="34" charset="0"/>
              <a:buNone/>
            </a:pPr>
            <a:endParaRPr lang="en-US" dirty="0"/>
          </a:p>
          <a:p>
            <a:pPr marL="11113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1" name="Content Placeholder 20">
            <a:extLst>
              <a:ext uri="{FF2B5EF4-FFF2-40B4-BE49-F238E27FC236}">
                <a16:creationId xmlns:a16="http://schemas.microsoft.com/office/drawing/2014/main" id="{B419BA91-5601-4A0A-9E2C-ABF1F3476FB3}"/>
              </a:ext>
            </a:extLst>
          </p:cNvPr>
          <p:cNvSpPr txBox="1">
            <a:spLocks/>
          </p:cNvSpPr>
          <p:nvPr/>
        </p:nvSpPr>
        <p:spPr>
          <a:xfrm>
            <a:off x="3580004" y="2392146"/>
            <a:ext cx="4087504" cy="9998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rgbClr val="273655"/>
              </a:buClr>
              <a:buFont typeface="Arial" panose="020B0604020202020204" pitchFamily="34" charset="0"/>
              <a:buChar char="•"/>
              <a:defRPr sz="2000">
                <a:solidFill>
                  <a:srgbClr val="273655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every 15 min for 24h</a:t>
            </a:r>
          </a:p>
          <a:p>
            <a:r>
              <a:rPr lang="en-US" dirty="0"/>
              <a:t>previous and current 24 h interval</a:t>
            </a:r>
          </a:p>
          <a:p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D92D4D-1CA9-4C83-8A5B-D4C69DCA1C03}"/>
              </a:ext>
            </a:extLst>
          </p:cNvPr>
          <p:cNvSpPr txBox="1"/>
          <p:nvPr/>
        </p:nvSpPr>
        <p:spPr>
          <a:xfrm>
            <a:off x="-219913" y="1717537"/>
            <a:ext cx="3107443" cy="95990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11113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>
                <a:solidFill>
                  <a:srgbClr val="FF6567"/>
                </a:solidFill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de-DE" sz="2000" dirty="0"/>
              <a:t>PTP YANG  data model</a:t>
            </a:r>
          </a:p>
        </p:txBody>
      </p:sp>
      <p:sp>
        <p:nvSpPr>
          <p:cNvPr id="36" name="Content Placeholder 20">
            <a:extLst>
              <a:ext uri="{FF2B5EF4-FFF2-40B4-BE49-F238E27FC236}">
                <a16:creationId xmlns:a16="http://schemas.microsoft.com/office/drawing/2014/main" id="{920866DD-5D62-4D75-940E-BE466C23C489}"/>
              </a:ext>
            </a:extLst>
          </p:cNvPr>
          <p:cNvSpPr txBox="1">
            <a:spLocks/>
          </p:cNvSpPr>
          <p:nvPr/>
        </p:nvSpPr>
        <p:spPr>
          <a:xfrm>
            <a:off x="8359982" y="2237282"/>
            <a:ext cx="4087504" cy="170301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rgbClr val="273655"/>
              </a:buClr>
              <a:buFont typeface="Arial" panose="020B0604020202020204" pitchFamily="34" charset="0"/>
              <a:buChar char="•"/>
              <a:defRPr sz="2000">
                <a:solidFill>
                  <a:srgbClr val="273655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use UTC</a:t>
            </a:r>
          </a:p>
          <a:p>
            <a:r>
              <a:rPr lang="en-US" dirty="0"/>
              <a:t>align with quarter of an hour</a:t>
            </a:r>
          </a:p>
          <a:p>
            <a:r>
              <a:rPr lang="en-US" dirty="0"/>
              <a:t>24h starts at midnight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7B1C5F-0248-483E-8860-FD3228B7BF5A}"/>
              </a:ext>
            </a:extLst>
          </p:cNvPr>
          <p:cNvSpPr txBox="1"/>
          <p:nvPr/>
        </p:nvSpPr>
        <p:spPr>
          <a:xfrm>
            <a:off x="140349" y="4712559"/>
            <a:ext cx="15608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3" algn="ctr"/>
            <a:r>
              <a:rPr lang="de-DE" sz="2000" b="1" dirty="0">
                <a:solidFill>
                  <a:srgbClr val="FF6567"/>
                </a:solidFill>
                <a:latin typeface="+mj-lt"/>
              </a:rPr>
              <a:t>vendor performance data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87ADC3A-CC78-40AF-9521-46876CAD233F}"/>
              </a:ext>
            </a:extLst>
          </p:cNvPr>
          <p:cNvSpPr txBox="1"/>
          <p:nvPr/>
        </p:nvSpPr>
        <p:spPr>
          <a:xfrm>
            <a:off x="2337450" y="4186445"/>
            <a:ext cx="35755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3" indent="0" algn="ctr">
              <a:buNone/>
            </a:pPr>
            <a:r>
              <a:rPr lang="de-DE" sz="2000" b="1" dirty="0">
                <a:solidFill>
                  <a:srgbClr val="FF6567"/>
                </a:solidFill>
                <a:latin typeface="+mj-lt"/>
              </a:rPr>
              <a:t>NMS </a:t>
            </a:r>
          </a:p>
          <a:p>
            <a:pPr marL="11113" indent="0" algn="ctr">
              <a:buNone/>
            </a:pPr>
            <a:r>
              <a:rPr lang="de-DE" sz="2000" b="1" dirty="0">
                <a:solidFill>
                  <a:srgbClr val="FF6567"/>
                </a:solidFill>
                <a:latin typeface="+mj-lt"/>
              </a:rPr>
              <a:t>protocol engine</a:t>
            </a:r>
          </a:p>
        </p:txBody>
      </p: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6E0967CA-C8BE-4A9B-A675-4DC8E2F6541D}"/>
              </a:ext>
            </a:extLst>
          </p:cNvPr>
          <p:cNvCxnSpPr>
            <a:cxnSpLocks/>
          </p:cNvCxnSpPr>
          <p:nvPr/>
        </p:nvCxnSpPr>
        <p:spPr>
          <a:xfrm>
            <a:off x="3664116" y="5434723"/>
            <a:ext cx="511258" cy="0"/>
          </a:xfrm>
          <a:prstGeom prst="straightConnector1">
            <a:avLst/>
          </a:prstGeom>
          <a:ln>
            <a:solidFill>
              <a:srgbClr val="0051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F610FB52-E36C-4627-89E8-D324342B3562}"/>
              </a:ext>
            </a:extLst>
          </p:cNvPr>
          <p:cNvSpPr txBox="1"/>
          <p:nvPr/>
        </p:nvSpPr>
        <p:spPr>
          <a:xfrm>
            <a:off x="2723925" y="5162074"/>
            <a:ext cx="24409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rgbClr val="00517D"/>
                </a:solidFill>
                <a:effectLst/>
                <a:uLnTx/>
                <a:uFillTx/>
                <a:latin typeface="SkylineSans Light" panose="02000303000000000000" pitchFamily="2" charset="0"/>
                <a:ea typeface="+mn-ea"/>
                <a:cs typeface="+mn-cs"/>
              </a:rPr>
              <a:t>eventing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977759E-050C-4215-875D-90B27B8F45A2}"/>
              </a:ext>
            </a:extLst>
          </p:cNvPr>
          <p:cNvSpPr txBox="1"/>
          <p:nvPr/>
        </p:nvSpPr>
        <p:spPr>
          <a:xfrm>
            <a:off x="3039573" y="4958781"/>
            <a:ext cx="1760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rgbClr val="00517D"/>
                </a:solidFill>
                <a:effectLst/>
                <a:uLnTx/>
                <a:uFillTx/>
                <a:latin typeface="SkylineSans Light" panose="02000303000000000000" pitchFamily="2" charset="0"/>
                <a:ea typeface="+mn-ea"/>
                <a:cs typeface="+mn-cs"/>
              </a:rPr>
              <a:t>polling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0181D472-1BDB-4DC2-9870-9BB22BA53B11}"/>
              </a:ext>
            </a:extLst>
          </p:cNvPr>
          <p:cNvSpPr txBox="1"/>
          <p:nvPr/>
        </p:nvSpPr>
        <p:spPr>
          <a:xfrm>
            <a:off x="4136122" y="5051184"/>
            <a:ext cx="1987562" cy="45296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517D"/>
                </a:solidFill>
                <a:latin typeface="SkylineSans Light" panose="02000303000000000000" pitchFamily="2" charset="0"/>
                <a:cs typeface="Segoe UI Light" panose="020B0502040204020203" pitchFamily="34" charset="0"/>
              </a:rPr>
              <a:t>d</a:t>
            </a:r>
            <a:r>
              <a:rPr kumimoji="0" lang="en-US" sz="1000" u="none" strike="noStrike" kern="1200" cap="none" spc="0" normalizeH="0" baseline="0" noProof="0" dirty="0" err="1">
                <a:ln>
                  <a:noFill/>
                </a:ln>
                <a:solidFill>
                  <a:srgbClr val="00517D"/>
                </a:solidFill>
                <a:effectLst/>
                <a:uLnTx/>
                <a:uFillTx/>
                <a:latin typeface="SkylineSans Light" panose="02000303000000000000" pitchFamily="2" charset="0"/>
                <a:ea typeface="+mn-ea"/>
                <a:cs typeface="Segoe UI Light" panose="020B0502040204020203" pitchFamily="34" charset="0"/>
              </a:rPr>
              <a:t>ata</a:t>
            </a:r>
            <a:endParaRPr kumimoji="0" lang="en-US" sz="1000" u="none" strike="noStrike" kern="1200" cap="none" spc="0" normalizeH="0" baseline="0" noProof="0" dirty="0">
              <a:ln>
                <a:noFill/>
              </a:ln>
              <a:solidFill>
                <a:srgbClr val="00517D"/>
              </a:solidFill>
              <a:effectLst/>
              <a:uLnTx/>
              <a:uFillTx/>
              <a:latin typeface="SkylineSans Light" panose="02000303000000000000" pitchFamily="2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517D"/>
                </a:solidFill>
                <a:effectLst/>
                <a:uLnTx/>
                <a:uFillTx/>
                <a:latin typeface="SkylineSans Light" panose="02000303000000000000" pitchFamily="2" charset="0"/>
                <a:ea typeface="+mn-ea"/>
                <a:cs typeface="Segoe UI Light" panose="020B0502040204020203" pitchFamily="34" charset="0"/>
              </a:rPr>
              <a:t> processing,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517D"/>
                </a:solidFill>
                <a:latin typeface="SkylineSans Light" panose="02000303000000000000" pitchFamily="2" charset="0"/>
                <a:cs typeface="Segoe UI Light" panose="020B0502040204020203" pitchFamily="34" charset="0"/>
              </a:rPr>
              <a:t>a</a:t>
            </a:r>
            <a:r>
              <a:rPr kumimoji="0" lang="en-US" sz="1000" u="none" strike="noStrike" kern="1200" cap="none" spc="0" normalizeH="0" baseline="0" noProof="0" dirty="0" err="1">
                <a:ln>
                  <a:noFill/>
                </a:ln>
                <a:solidFill>
                  <a:srgbClr val="00517D"/>
                </a:solidFill>
                <a:effectLst/>
                <a:uLnTx/>
                <a:uFillTx/>
                <a:latin typeface="SkylineSans Light" panose="02000303000000000000" pitchFamily="2" charset="0"/>
                <a:ea typeface="+mn-ea"/>
                <a:cs typeface="Segoe UI Light" panose="020B0502040204020203" pitchFamily="34" charset="0"/>
              </a:rPr>
              <a:t>ggregration</a:t>
            </a:r>
            <a:r>
              <a: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517D"/>
                </a:solidFill>
                <a:effectLst/>
                <a:uLnTx/>
                <a:uFillTx/>
                <a:latin typeface="SkylineSans Light" panose="02000303000000000000" pitchFamily="2" charset="0"/>
                <a:ea typeface="+mn-ea"/>
                <a:cs typeface="Segoe UI Light" panose="020B0502040204020203" pitchFamily="34" charset="0"/>
              </a:rPr>
              <a:t>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517D"/>
                </a:solidFill>
                <a:latin typeface="SkylineSans Light" panose="02000303000000000000" pitchFamily="2" charset="0"/>
                <a:cs typeface="Segoe UI Light" panose="020B0502040204020203" pitchFamily="34" charset="0"/>
              </a:rPr>
              <a:t>storage</a:t>
            </a:r>
            <a:r>
              <a: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517D"/>
                </a:solidFill>
                <a:effectLst/>
                <a:uLnTx/>
                <a:uFillTx/>
                <a:latin typeface="SkylineSans Light" panose="02000303000000000000" pitchFamily="2" charset="0"/>
                <a:ea typeface="+mn-ea"/>
                <a:cs typeface="Segoe UI Light" panose="020B0502040204020203" pitchFamily="34" charset="0"/>
              </a:rPr>
              <a:t> 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4176866D-92D7-4719-82D1-2B5094919A68}"/>
              </a:ext>
            </a:extLst>
          </p:cNvPr>
          <p:cNvSpPr txBox="1"/>
          <p:nvPr/>
        </p:nvSpPr>
        <p:spPr>
          <a:xfrm>
            <a:off x="1951284" y="4992797"/>
            <a:ext cx="17603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00517D"/>
                </a:solidFill>
                <a:latin typeface="SkylineSans Light" panose="02000303000000000000" pitchFamily="2" charset="0"/>
              </a:rPr>
              <a:t>a</a:t>
            </a:r>
            <a:r>
              <a:rPr kumimoji="0" lang="en-US" sz="1100" u="none" strike="noStrike" kern="1200" cap="none" spc="0" normalizeH="0" baseline="0" noProof="0" dirty="0" err="1">
                <a:ln>
                  <a:noFill/>
                </a:ln>
                <a:solidFill>
                  <a:srgbClr val="00517D"/>
                </a:solidFill>
                <a:effectLst/>
                <a:uLnTx/>
                <a:uFillTx/>
                <a:latin typeface="SkylineSans Light" panose="02000303000000000000" pitchFamily="2" charset="0"/>
                <a:ea typeface="+mn-ea"/>
                <a:cs typeface="+mn-cs"/>
              </a:rPr>
              <a:t>ny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rgbClr val="00517D"/>
                </a:solidFill>
                <a:effectLst/>
                <a:uLnTx/>
                <a:uFillTx/>
                <a:latin typeface="SkylineSans Light" panose="02000303000000000000" pitchFamily="2" charset="0"/>
                <a:ea typeface="+mn-ea"/>
                <a:cs typeface="+mn-cs"/>
              </a:rPr>
              <a:t> in</a:t>
            </a:r>
            <a:r>
              <a:rPr lang="en-US" sz="1100" dirty="0" err="1">
                <a:solidFill>
                  <a:srgbClr val="00517D"/>
                </a:solidFill>
                <a:latin typeface="SkylineSans Light" panose="02000303000000000000" pitchFamily="2" charset="0"/>
              </a:rPr>
              <a:t>terface</a:t>
            </a:r>
            <a:endParaRPr lang="en-US" sz="1100" dirty="0">
              <a:solidFill>
                <a:srgbClr val="00517D"/>
              </a:solidFill>
              <a:latin typeface="SkylineSans Light" panose="02000303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00517D"/>
                </a:solidFill>
                <a:latin typeface="SkylineSans Light" panose="02000303000000000000" pitchFamily="2" charset="0"/>
              </a:rPr>
              <a:t>a</a:t>
            </a:r>
            <a:r>
              <a:rPr kumimoji="0" lang="en-US" sz="1100" u="none" strike="noStrike" kern="1200" cap="none" spc="0" normalizeH="0" baseline="0" noProof="0" dirty="0" err="1">
                <a:ln>
                  <a:noFill/>
                </a:ln>
                <a:solidFill>
                  <a:srgbClr val="00517D"/>
                </a:solidFill>
                <a:effectLst/>
                <a:uLnTx/>
                <a:uFillTx/>
                <a:latin typeface="SkylineSans Light" panose="02000303000000000000" pitchFamily="2" charset="0"/>
                <a:ea typeface="+mn-ea"/>
                <a:cs typeface="+mn-cs"/>
              </a:rPr>
              <a:t>ny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rgbClr val="00517D"/>
                </a:solidFill>
                <a:effectLst/>
                <a:uLnTx/>
                <a:uFillTx/>
                <a:latin typeface="SkylineSans Light" panose="02000303000000000000" pitchFamily="2" charset="0"/>
                <a:ea typeface="+mn-ea"/>
                <a:cs typeface="+mn-cs"/>
              </a:rPr>
              <a:t> protocol</a:t>
            </a:r>
          </a:p>
        </p:txBody>
      </p:sp>
      <p:pic>
        <p:nvPicPr>
          <p:cNvPr id="64" name="Picture 63" descr="A picture containing shape&#10;&#10;Description automatically generated">
            <a:extLst>
              <a:ext uri="{FF2B5EF4-FFF2-40B4-BE49-F238E27FC236}">
                <a16:creationId xmlns:a16="http://schemas.microsoft.com/office/drawing/2014/main" id="{0384792C-D720-48B2-8565-663AB7AC4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595" y="4255524"/>
            <a:ext cx="1905434" cy="1905434"/>
          </a:xfrm>
          <a:prstGeom prst="rect">
            <a:avLst/>
          </a:prstGeom>
        </p:spPr>
      </p:pic>
      <p:pic>
        <p:nvPicPr>
          <p:cNvPr id="65" name="Picture 64" descr="A picture containing shape&#10;&#10;Description automatically generated">
            <a:extLst>
              <a:ext uri="{FF2B5EF4-FFF2-40B4-BE49-F238E27FC236}">
                <a16:creationId xmlns:a16="http://schemas.microsoft.com/office/drawing/2014/main" id="{00C1C2A9-366A-45B4-A033-8D56F4407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313" y="4234739"/>
            <a:ext cx="1905434" cy="1905434"/>
          </a:xfrm>
          <a:prstGeom prst="rect">
            <a:avLst/>
          </a:prstGeom>
        </p:spPr>
      </p:pic>
      <p:pic>
        <p:nvPicPr>
          <p:cNvPr id="66" name="Picture 65" descr="A picture containing shape&#10;&#10;Description automatically generated">
            <a:extLst>
              <a:ext uri="{FF2B5EF4-FFF2-40B4-BE49-F238E27FC236}">
                <a16:creationId xmlns:a16="http://schemas.microsoft.com/office/drawing/2014/main" id="{263F0212-4F82-4ABD-B621-F8B9FE1AE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950" y="1824155"/>
            <a:ext cx="1905434" cy="1905434"/>
          </a:xfrm>
          <a:prstGeom prst="rect">
            <a:avLst/>
          </a:prstGeom>
        </p:spPr>
      </p:pic>
      <p:pic>
        <p:nvPicPr>
          <p:cNvPr id="67" name="Picture 66" descr="A picture containing shape&#10;&#10;Description automatically generated">
            <a:extLst>
              <a:ext uri="{FF2B5EF4-FFF2-40B4-BE49-F238E27FC236}">
                <a16:creationId xmlns:a16="http://schemas.microsoft.com/office/drawing/2014/main" id="{B8609BD8-14A0-44D8-8668-60C362CA6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519" y="1966592"/>
            <a:ext cx="1905434" cy="1905434"/>
          </a:xfrm>
          <a:prstGeom prst="rect">
            <a:avLst/>
          </a:prstGeom>
        </p:spPr>
      </p:pic>
      <p:pic>
        <p:nvPicPr>
          <p:cNvPr id="73" name="Picture 72" descr="A picture containing shape&#10;&#10;Description automatically generated">
            <a:extLst>
              <a:ext uri="{FF2B5EF4-FFF2-40B4-BE49-F238E27FC236}">
                <a16:creationId xmlns:a16="http://schemas.microsoft.com/office/drawing/2014/main" id="{9A0612AF-5867-4032-931B-75FECF0F4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099" y="4757892"/>
            <a:ext cx="1001800" cy="1001800"/>
          </a:xfrm>
          <a:prstGeom prst="rect">
            <a:avLst/>
          </a:prstGeom>
        </p:spPr>
      </p:pic>
      <p:pic>
        <p:nvPicPr>
          <p:cNvPr id="75" name="Picture 74" descr="A picture containing shape&#10;&#10;Description automatically generated">
            <a:extLst>
              <a:ext uri="{FF2B5EF4-FFF2-40B4-BE49-F238E27FC236}">
                <a16:creationId xmlns:a16="http://schemas.microsoft.com/office/drawing/2014/main" id="{623BD8DC-B657-458E-BD47-3E9C36E82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304" y="4757892"/>
            <a:ext cx="1001800" cy="1001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9DC978C-E6C1-4E6F-B304-244A52742FA4}"/>
              </a:ext>
            </a:extLst>
          </p:cNvPr>
          <p:cNvSpPr/>
          <p:nvPr/>
        </p:nvSpPr>
        <p:spPr>
          <a:xfrm>
            <a:off x="1692599" y="3872025"/>
            <a:ext cx="4313619" cy="2528457"/>
          </a:xfrm>
          <a:prstGeom prst="rect">
            <a:avLst/>
          </a:prstGeom>
          <a:noFill/>
          <a:ln>
            <a:solidFill>
              <a:srgbClr val="2D8CD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2474FBCB-D86B-425E-8774-55623B4E639B}"/>
              </a:ext>
            </a:extLst>
          </p:cNvPr>
          <p:cNvCxnSpPr>
            <a:cxnSpLocks/>
          </p:cNvCxnSpPr>
          <p:nvPr/>
        </p:nvCxnSpPr>
        <p:spPr>
          <a:xfrm flipH="1">
            <a:off x="3664116" y="5525518"/>
            <a:ext cx="511257" cy="0"/>
          </a:xfrm>
          <a:prstGeom prst="straightConnector1">
            <a:avLst/>
          </a:prstGeom>
          <a:ln>
            <a:solidFill>
              <a:srgbClr val="0051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 descr="A picture containing shape&#10;&#10;Description automatically generated">
            <a:extLst>
              <a:ext uri="{FF2B5EF4-FFF2-40B4-BE49-F238E27FC236}">
                <a16:creationId xmlns:a16="http://schemas.microsoft.com/office/drawing/2014/main" id="{86E818B1-7A41-4D6B-AA42-9FD5EB973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652" y="4776767"/>
            <a:ext cx="1001800" cy="1001800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298A697E-B3CE-49FD-9678-6ACBF2498457}"/>
              </a:ext>
            </a:extLst>
          </p:cNvPr>
          <p:cNvSpPr txBox="1"/>
          <p:nvPr/>
        </p:nvSpPr>
        <p:spPr>
          <a:xfrm>
            <a:off x="6123406" y="4995064"/>
            <a:ext cx="1189791" cy="45296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517D"/>
                </a:solidFill>
                <a:latin typeface="SkylineSans Light" panose="02000303000000000000" pitchFamily="2" charset="0"/>
                <a:cs typeface="Segoe UI Light" panose="020B0502040204020203" pitchFamily="34" charset="0"/>
              </a:rPr>
              <a:t>d</a:t>
            </a:r>
            <a:r>
              <a:rPr kumimoji="0" lang="en-US" sz="1000" u="none" strike="noStrike" kern="1200" cap="none" spc="0" normalizeH="0" baseline="0" noProof="0" dirty="0" err="1">
                <a:ln>
                  <a:noFill/>
                </a:ln>
                <a:solidFill>
                  <a:srgbClr val="00517D"/>
                </a:solidFill>
                <a:effectLst/>
                <a:uLnTx/>
                <a:uFillTx/>
                <a:latin typeface="SkylineSans Light" panose="02000303000000000000" pitchFamily="2" charset="0"/>
                <a:ea typeface="+mn-ea"/>
                <a:cs typeface="Segoe UI Light" panose="020B0502040204020203" pitchFamily="34" charset="0"/>
              </a:rPr>
              <a:t>ata</a:t>
            </a:r>
            <a:endParaRPr kumimoji="0" lang="en-US" sz="1000" u="none" strike="noStrike" kern="1200" cap="none" spc="0" normalizeH="0" baseline="0" noProof="0" dirty="0">
              <a:ln>
                <a:noFill/>
              </a:ln>
              <a:solidFill>
                <a:srgbClr val="00517D"/>
              </a:solidFill>
              <a:effectLst/>
              <a:uLnTx/>
              <a:uFillTx/>
              <a:latin typeface="SkylineSans Light" panose="02000303000000000000" pitchFamily="2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u="none" strike="noStrike" kern="1200" cap="none" spc="0" normalizeH="0" baseline="0" noProof="0" dirty="0">
                <a:ln>
                  <a:noFill/>
                </a:ln>
                <a:solidFill>
                  <a:srgbClr val="00517D"/>
                </a:solidFill>
                <a:effectLst/>
                <a:uLnTx/>
                <a:uFillTx/>
                <a:latin typeface="SkylineSans Light" panose="02000303000000000000" pitchFamily="2" charset="0"/>
                <a:ea typeface="+mn-ea"/>
                <a:cs typeface="Segoe UI Light" panose="020B0502040204020203" pitchFamily="34" charset="0"/>
              </a:rPr>
              <a:t> visualization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BAF89E8-A38C-4C78-A51B-705D73BEF908}"/>
              </a:ext>
            </a:extLst>
          </p:cNvPr>
          <p:cNvSpPr/>
          <p:nvPr/>
        </p:nvSpPr>
        <p:spPr>
          <a:xfrm>
            <a:off x="6156572" y="3872026"/>
            <a:ext cx="4777524" cy="2521154"/>
          </a:xfrm>
          <a:prstGeom prst="rect">
            <a:avLst/>
          </a:prstGeom>
          <a:noFill/>
          <a:ln>
            <a:solidFill>
              <a:srgbClr val="2D8CD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DE57A0-8A20-4A00-8AD3-4B749FDF7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8048" y="4006608"/>
            <a:ext cx="3180954" cy="2279322"/>
          </a:xfrm>
          <a:prstGeom prst="rect">
            <a:avLst/>
          </a:prstGeom>
        </p:spPr>
      </p:pic>
      <p:pic>
        <p:nvPicPr>
          <p:cNvPr id="34" name="Picture 33" descr="A picture containing icon&#10;&#10;Description automatically generated">
            <a:extLst>
              <a:ext uri="{FF2B5EF4-FFF2-40B4-BE49-F238E27FC236}">
                <a16:creationId xmlns:a16="http://schemas.microsoft.com/office/drawing/2014/main" id="{EAD4FE70-DFD4-0749-BB69-DF76AEC9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2399" y="5582694"/>
            <a:ext cx="954186" cy="95736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C841A38-0944-444B-8627-3231C2AFF1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7519" y="5748585"/>
            <a:ext cx="480778" cy="59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76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8B22CD-F73F-2149-B780-A55A58B78BDF}"/>
              </a:ext>
            </a:extLst>
          </p:cNvPr>
          <p:cNvSpPr txBox="1"/>
          <p:nvPr/>
        </p:nvSpPr>
        <p:spPr>
          <a:xfrm>
            <a:off x="793750" y="628233"/>
            <a:ext cx="9476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Multi-Vendor PTP Monitoring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7C844-656C-204B-9547-72DBDC5C6755}"/>
              </a:ext>
            </a:extLst>
          </p:cNvPr>
          <p:cNvSpPr txBox="1"/>
          <p:nvPr/>
        </p:nvSpPr>
        <p:spPr>
          <a:xfrm>
            <a:off x="793750" y="2873038"/>
            <a:ext cx="95921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Thomas Gunkel</a:t>
            </a:r>
          </a:p>
          <a:p>
            <a:r>
              <a:rPr lang="en-US" sz="3200" i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Global Market Director Broadcast </a:t>
            </a:r>
          </a:p>
          <a:p>
            <a:r>
              <a:rPr lang="en-US" sz="3200" i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Skyline Communications </a:t>
            </a:r>
          </a:p>
        </p:txBody>
      </p:sp>
    </p:spTree>
    <p:extLst>
      <p:ext uri="{BB962C8B-B14F-4D97-AF65-F5344CB8AC3E}">
        <p14:creationId xmlns:p14="http://schemas.microsoft.com/office/powerpoint/2010/main" val="1758243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8BC4D1-8F97-0345-8C3E-61CE7703613E}"/>
              </a:ext>
            </a:extLst>
          </p:cNvPr>
          <p:cNvSpPr txBox="1"/>
          <p:nvPr/>
        </p:nvSpPr>
        <p:spPr>
          <a:xfrm>
            <a:off x="2061431" y="375071"/>
            <a:ext cx="8382102" cy="6069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SUMMARY</a:t>
            </a:r>
          </a:p>
          <a:p>
            <a:pPr algn="ctr">
              <a:lnSpc>
                <a:spcPct val="200000"/>
              </a:lnSpc>
            </a:pPr>
            <a:r>
              <a:rPr lang="en-US" sz="2000" b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every PTP system is multi-vendor by nature</a:t>
            </a:r>
          </a:p>
          <a:p>
            <a:pPr algn="ctr">
              <a:lnSpc>
                <a:spcPct val="200000"/>
              </a:lnSpc>
            </a:pPr>
            <a:r>
              <a:rPr lang="en-US" sz="2000" b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 mediate (streamline) your data (PTP metrics and values) </a:t>
            </a:r>
          </a:p>
          <a:p>
            <a:pPr algn="ctr">
              <a:lnSpc>
                <a:spcPct val="200000"/>
              </a:lnSpc>
            </a:pPr>
            <a:endParaRPr lang="en-US" sz="2000" b="1" dirty="0">
              <a:solidFill>
                <a:schemeClr val="bg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2000" b="1" dirty="0">
              <a:solidFill>
                <a:schemeClr val="bg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en-US" sz="2000" b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automate PTP provisioning as much as possible</a:t>
            </a:r>
          </a:p>
          <a:p>
            <a:pPr algn="ctr">
              <a:lnSpc>
                <a:spcPct val="200000"/>
              </a:lnSpc>
            </a:pPr>
            <a:r>
              <a:rPr lang="en-US" sz="2000" b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monitor PTP parameters on every PTP node</a:t>
            </a:r>
          </a:p>
          <a:p>
            <a:pPr algn="ctr">
              <a:lnSpc>
                <a:spcPct val="200000"/>
              </a:lnSpc>
            </a:pPr>
            <a:r>
              <a:rPr lang="en-US" sz="2000" b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monitor PTP network traffic </a:t>
            </a:r>
          </a:p>
          <a:p>
            <a:pPr algn="ctr">
              <a:lnSpc>
                <a:spcPct val="200000"/>
              </a:lnSpc>
            </a:pPr>
            <a:r>
              <a:rPr lang="en-US" sz="2000" b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track PTP performance</a:t>
            </a:r>
          </a:p>
          <a:p>
            <a:pPr algn="ctr">
              <a:lnSpc>
                <a:spcPct val="200000"/>
              </a:lnSpc>
            </a:pPr>
            <a:r>
              <a:rPr lang="en-US" sz="2000" b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detect PTP (config &amp; BMCA) changes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E9D0AAF-9FDE-4AA5-AFF4-EB246A5EB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148" y="3361944"/>
            <a:ext cx="762434" cy="76243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EC2609D-98BF-448F-B4B2-F09ABA62B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762" y="3988813"/>
            <a:ext cx="762434" cy="762434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5E8ABA58-6795-43C9-9BED-BCBD06CA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858" y="4585692"/>
            <a:ext cx="762434" cy="762434"/>
          </a:xfrm>
          <a:prstGeom prst="rect">
            <a:avLst/>
          </a:prstGeom>
        </p:spPr>
      </p:pic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2A966AE7-490D-4B74-994E-CB906B3BC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247" y="2269307"/>
            <a:ext cx="1719506" cy="1719506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C1EEA754-DE53-4779-B924-1865BE25D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218620" y="1664062"/>
            <a:ext cx="1210490" cy="121049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BCB98DA2-5300-45C0-814E-41CED2EB9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147" y="1282844"/>
            <a:ext cx="762434" cy="762434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A8C220DA-DD1E-493D-A62F-8FD89836A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207" y="5182571"/>
            <a:ext cx="762434" cy="762434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B24C275-2FB4-4866-9B77-63E714554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364" y="5808630"/>
            <a:ext cx="762434" cy="76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1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A0F3AA-E468-4633-A91F-55DD9D97EE8E}"/>
              </a:ext>
            </a:extLst>
          </p:cNvPr>
          <p:cNvSpPr txBox="1"/>
          <p:nvPr/>
        </p:nvSpPr>
        <p:spPr>
          <a:xfrm>
            <a:off x="1763151" y="5451234"/>
            <a:ext cx="4383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Thomas Gunkel</a:t>
            </a:r>
          </a:p>
          <a:p>
            <a:r>
              <a:rPr lang="en-US" sz="2000" i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Global Market Director Broadcast </a:t>
            </a:r>
          </a:p>
          <a:p>
            <a:r>
              <a:rPr lang="en-US" sz="2000" i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thomas.gunkel@skyline.be </a:t>
            </a:r>
          </a:p>
        </p:txBody>
      </p:sp>
    </p:spTree>
    <p:extLst>
      <p:ext uri="{BB962C8B-B14F-4D97-AF65-F5344CB8AC3E}">
        <p14:creationId xmlns:p14="http://schemas.microsoft.com/office/powerpoint/2010/main" val="3153927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8B22CD-F73F-2149-B780-A55A58B78BDF}"/>
              </a:ext>
            </a:extLst>
          </p:cNvPr>
          <p:cNvSpPr txBox="1"/>
          <p:nvPr/>
        </p:nvSpPr>
        <p:spPr>
          <a:xfrm>
            <a:off x="793750" y="628233"/>
            <a:ext cx="9319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Multi-Vendor PTP Monitoring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7C844-656C-204B-9547-72DBDC5C6755}"/>
              </a:ext>
            </a:extLst>
          </p:cNvPr>
          <p:cNvSpPr txBox="1"/>
          <p:nvPr/>
        </p:nvSpPr>
        <p:spPr>
          <a:xfrm>
            <a:off x="793749" y="2873038"/>
            <a:ext cx="10542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Thomas Gunkel</a:t>
            </a:r>
          </a:p>
          <a:p>
            <a:r>
              <a:rPr lang="en-US" sz="3200" i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Global Market Director Broadcast – Skyline Communications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B9EC4E9-5D2E-4F61-B413-3FD522DE5D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"/>
          <a:stretch/>
        </p:blipFill>
        <p:spPr>
          <a:xfrm>
            <a:off x="0" y="1470505"/>
            <a:ext cx="6713220" cy="5387495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4047E5D8-61D1-462A-8BCD-5911A546F7B1}"/>
              </a:ext>
            </a:extLst>
          </p:cNvPr>
          <p:cNvSpPr txBox="1">
            <a:spLocks/>
          </p:cNvSpPr>
          <p:nvPr/>
        </p:nvSpPr>
        <p:spPr>
          <a:xfrm>
            <a:off x="5897842" y="3764481"/>
            <a:ext cx="6367628" cy="1169969"/>
          </a:xfrm>
          <a:prstGeom prst="rect">
            <a:avLst/>
          </a:prstGeom>
        </p:spPr>
        <p:txBody>
          <a:bodyPr lIns="0" tIns="46800" rIns="0"/>
          <a:lstStyle>
            <a:lvl1pPr marL="233363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1pPr>
            <a:lvl2pPr marL="466725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2pPr>
            <a:lvl3pPr marL="719138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3pPr>
            <a:lvl4pPr marL="1008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4pPr>
            <a:lvl5pPr marL="12492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5pPr>
            <a:lvl6pPr marL="14652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6pPr>
            <a:lvl7pPr marL="16956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7pPr>
            <a:lvl8pPr marL="19548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8pPr>
            <a:lvl9pPr marL="22284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273655"/>
                </a:solidFill>
              </a:rPr>
              <a:t>350+ people</a:t>
            </a:r>
          </a:p>
          <a:p>
            <a:r>
              <a:rPr lang="en-US" sz="2000" dirty="0">
                <a:solidFill>
                  <a:srgbClr val="273655"/>
                </a:solidFill>
              </a:rPr>
              <a:t>local presence in 20 countries</a:t>
            </a:r>
          </a:p>
          <a:p>
            <a:r>
              <a:rPr lang="en-US" sz="2000" dirty="0">
                <a:solidFill>
                  <a:srgbClr val="273655"/>
                </a:solidFill>
              </a:rPr>
              <a:t>ICT, software, cloud, media &amp; broadband experts</a:t>
            </a:r>
            <a:endParaRPr lang="en-BE" sz="2000" dirty="0">
              <a:solidFill>
                <a:srgbClr val="273655"/>
              </a:solidFill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9653C31-AD06-4981-9B5F-A283F5F0BDA6}"/>
              </a:ext>
            </a:extLst>
          </p:cNvPr>
          <p:cNvSpPr txBox="1">
            <a:spLocks/>
          </p:cNvSpPr>
          <p:nvPr/>
        </p:nvSpPr>
        <p:spPr>
          <a:xfrm>
            <a:off x="171780" y="210696"/>
            <a:ext cx="3868939" cy="2321386"/>
          </a:xfrm>
          <a:prstGeom prst="rect">
            <a:avLst/>
          </a:prstGeom>
        </p:spPr>
        <p:txBody>
          <a:bodyPr lIns="0" tIns="46800" rIns="0"/>
          <a:lstStyle>
            <a:lvl1pPr marL="233363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1pPr>
            <a:lvl2pPr marL="466725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2pPr>
            <a:lvl3pPr marL="719138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3pPr>
            <a:lvl4pPr marL="1008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4pPr>
            <a:lvl5pPr marL="12492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5pPr>
            <a:lvl6pPr marL="14652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6pPr>
            <a:lvl7pPr marL="16956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7pPr>
            <a:lvl8pPr marL="19548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8pPr>
            <a:lvl9pPr marL="22284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>
              <a:buNone/>
            </a:pPr>
            <a:r>
              <a:rPr lang="en-US" sz="2800">
                <a:solidFill>
                  <a:srgbClr val="53D7FE"/>
                </a:solidFill>
              </a:rPr>
              <a:t>End-to-end open monitoring and orchestration software </a:t>
            </a:r>
            <a:br>
              <a:rPr lang="en-US" sz="2800">
                <a:solidFill>
                  <a:srgbClr val="53D7FE"/>
                </a:solidFill>
              </a:rPr>
            </a:br>
            <a:r>
              <a:rPr lang="en-US" sz="2800">
                <a:solidFill>
                  <a:srgbClr val="53D7FE"/>
                </a:solidFill>
              </a:rPr>
              <a:t>for ICT media and broadband platforms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242E94F8-B078-4CE7-B95C-C932D9AC6C87}"/>
              </a:ext>
            </a:extLst>
          </p:cNvPr>
          <p:cNvSpPr txBox="1">
            <a:spLocks/>
          </p:cNvSpPr>
          <p:nvPr/>
        </p:nvSpPr>
        <p:spPr>
          <a:xfrm>
            <a:off x="5897842" y="788592"/>
            <a:ext cx="6365293" cy="1169969"/>
          </a:xfrm>
          <a:prstGeom prst="rect">
            <a:avLst/>
          </a:prstGeom>
        </p:spPr>
        <p:txBody>
          <a:bodyPr lIns="0" tIns="46800" rIns="0"/>
          <a:lstStyle>
            <a:lvl1pPr marL="233363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1pPr>
            <a:lvl2pPr marL="466725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2pPr>
            <a:lvl3pPr marL="719138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3pPr>
            <a:lvl4pPr marL="1008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4pPr>
            <a:lvl5pPr marL="12492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5pPr>
            <a:lvl6pPr marL="14652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6pPr>
            <a:lvl7pPr marL="16956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7pPr>
            <a:lvl8pPr marL="19548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8pPr>
            <a:lvl9pPr marL="22284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rgbClr val="273655"/>
                </a:solidFill>
              </a:rPr>
              <a:t>1500</a:t>
            </a:r>
            <a:r>
              <a:rPr lang="en-US" sz="2000" dirty="0">
                <a:solidFill>
                  <a:srgbClr val="273655"/>
                </a:solidFill>
              </a:rPr>
              <a:t>+ </a:t>
            </a:r>
            <a:r>
              <a:rPr lang="en-US" sz="2000">
                <a:solidFill>
                  <a:srgbClr val="273655"/>
                </a:solidFill>
              </a:rPr>
              <a:t>users</a:t>
            </a:r>
            <a:r>
              <a:rPr lang="en-US" sz="2000" dirty="0">
                <a:solidFill>
                  <a:srgbClr val="273655"/>
                </a:solidFill>
              </a:rPr>
              <a:t> across 120 countries</a:t>
            </a:r>
          </a:p>
          <a:p>
            <a:pPr marL="250825" lvl="1" indent="0">
              <a:buNone/>
            </a:pPr>
            <a:r>
              <a:rPr lang="en-US" sz="2000" dirty="0">
                <a:solidFill>
                  <a:srgbClr val="273655"/>
                </a:solidFill>
              </a:rPr>
              <a:t>&gt; many of them use PTP </a:t>
            </a:r>
          </a:p>
          <a:p>
            <a:pPr lvl="1"/>
            <a:endParaRPr lang="en-US" sz="2000" dirty="0">
              <a:solidFill>
                <a:srgbClr val="273655"/>
              </a:solidFill>
            </a:endParaRPr>
          </a:p>
          <a:p>
            <a:r>
              <a:rPr lang="en-US" sz="2000" dirty="0">
                <a:solidFill>
                  <a:srgbClr val="273655"/>
                </a:solidFill>
              </a:rPr>
              <a:t>10.000+ dataminer nodes deployed</a:t>
            </a:r>
          </a:p>
          <a:p>
            <a:r>
              <a:rPr lang="en-US" sz="2000" dirty="0">
                <a:solidFill>
                  <a:srgbClr val="273655"/>
                </a:solidFill>
              </a:rPr>
              <a:t>7.000+ product integrations</a:t>
            </a:r>
          </a:p>
          <a:p>
            <a:r>
              <a:rPr lang="en-US" sz="2000">
                <a:solidFill>
                  <a:srgbClr val="273655"/>
                </a:solidFill>
              </a:rPr>
              <a:t>1000</a:t>
            </a:r>
            <a:r>
              <a:rPr lang="en-US" sz="2000" dirty="0">
                <a:solidFill>
                  <a:srgbClr val="273655"/>
                </a:solidFill>
              </a:rPr>
              <a:t>+ different vendo</a:t>
            </a:r>
            <a:r>
              <a:rPr lang="en-US" sz="2000" dirty="0"/>
              <a:t>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40599A-5B20-4CFE-9311-527E7C78C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80" y="5632616"/>
            <a:ext cx="2132056" cy="1070830"/>
          </a:xfrm>
          <a:prstGeom prst="rect">
            <a:avLst/>
          </a:prstGeom>
          <a:ln w="6350">
            <a:solidFill>
              <a:srgbClr val="2D8CDC"/>
            </a:solidFill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EADEDF6-D8F7-4A68-9395-811CA7FE0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719" y="5632615"/>
            <a:ext cx="2132056" cy="1072691"/>
          </a:xfrm>
          <a:prstGeom prst="rect">
            <a:avLst/>
          </a:prstGeom>
          <a:noFill/>
          <a:ln w="6350">
            <a:solidFill>
              <a:srgbClr val="2D8CD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16BCAA69-CE12-43A5-94CD-C91B7C454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709" y="5631330"/>
            <a:ext cx="1905979" cy="1072113"/>
          </a:xfrm>
          <a:prstGeom prst="rect">
            <a:avLst/>
          </a:prstGeom>
          <a:noFill/>
          <a:ln w="6350">
            <a:solidFill>
              <a:srgbClr val="2D8CD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1F3241AF-34AA-4EDE-86BB-D710A9EF0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657" y="5631332"/>
            <a:ext cx="1969374" cy="1075719"/>
          </a:xfrm>
          <a:prstGeom prst="rect">
            <a:avLst/>
          </a:prstGeom>
          <a:noFill/>
          <a:ln w="6350">
            <a:solidFill>
              <a:srgbClr val="2D8CD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99F9A7E2-B8EE-498E-A13A-676385896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914" y="5631329"/>
            <a:ext cx="1947913" cy="1072113"/>
          </a:xfrm>
          <a:prstGeom prst="rect">
            <a:avLst/>
          </a:prstGeom>
          <a:noFill/>
          <a:ln w="6350">
            <a:solidFill>
              <a:srgbClr val="2D8CD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38561C38-323C-402F-BBC2-3B57D65297A2}"/>
              </a:ext>
            </a:extLst>
          </p:cNvPr>
          <p:cNvSpPr txBox="1">
            <a:spLocks/>
          </p:cNvSpPr>
          <p:nvPr/>
        </p:nvSpPr>
        <p:spPr>
          <a:xfrm>
            <a:off x="5792021" y="349755"/>
            <a:ext cx="3563643" cy="2321386"/>
          </a:xfrm>
          <a:prstGeom prst="rect">
            <a:avLst/>
          </a:prstGeom>
        </p:spPr>
        <p:txBody>
          <a:bodyPr lIns="0" tIns="46800" rIns="0"/>
          <a:lstStyle>
            <a:lvl1pPr marL="233363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1pPr>
            <a:lvl2pPr marL="466725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2pPr>
            <a:lvl3pPr marL="719138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3pPr>
            <a:lvl4pPr marL="1008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4pPr>
            <a:lvl5pPr marL="12492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5pPr>
            <a:lvl6pPr marL="14652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6pPr>
            <a:lvl7pPr marL="16956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7pPr>
            <a:lvl8pPr marL="19548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8pPr>
            <a:lvl9pPr marL="22284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>
              <a:buNone/>
            </a:pPr>
            <a:endParaRPr lang="en-BE" sz="2000" dirty="0"/>
          </a:p>
          <a:p>
            <a:pPr marL="11113" indent="0">
              <a:buNone/>
            </a:pPr>
            <a:endParaRPr lang="en-US" sz="2000" dirty="0"/>
          </a:p>
          <a:p>
            <a:pPr marL="11113" indent="0">
              <a:buNone/>
            </a:pPr>
            <a:endParaRPr lang="en-US" sz="2000" dirty="0"/>
          </a:p>
          <a:p>
            <a:pPr marL="11113" indent="0">
              <a:buNone/>
            </a:pPr>
            <a:endParaRPr lang="en-US" sz="2000" dirty="0"/>
          </a:p>
          <a:p>
            <a:pPr marL="11113" indent="0">
              <a:buNone/>
            </a:pP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12738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775331-0513-094A-82FA-0895EF0DAD60}"/>
              </a:ext>
            </a:extLst>
          </p:cNvPr>
          <p:cNvSpPr txBox="1"/>
          <p:nvPr/>
        </p:nvSpPr>
        <p:spPr>
          <a:xfrm>
            <a:off x="0" y="224135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WHY </a:t>
            </a:r>
          </a:p>
          <a:p>
            <a:pPr algn="ctr"/>
            <a:r>
              <a:rPr lang="en-US" sz="4000" b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PTP MONITORING ?</a:t>
            </a:r>
          </a:p>
        </p:txBody>
      </p:sp>
    </p:spTree>
    <p:extLst>
      <p:ext uri="{BB962C8B-B14F-4D97-AF65-F5344CB8AC3E}">
        <p14:creationId xmlns:p14="http://schemas.microsoft.com/office/powerpoint/2010/main" val="3458365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5">
            <a:extLst>
              <a:ext uri="{FF2B5EF4-FFF2-40B4-BE49-F238E27FC236}">
                <a16:creationId xmlns:a16="http://schemas.microsoft.com/office/drawing/2014/main" id="{E30EFAE6-16F7-414B-9424-252EA8DBB0B4}"/>
              </a:ext>
            </a:extLst>
          </p:cNvPr>
          <p:cNvSpPr txBox="1">
            <a:spLocks/>
          </p:cNvSpPr>
          <p:nvPr/>
        </p:nvSpPr>
        <p:spPr>
          <a:xfrm>
            <a:off x="106458" y="982592"/>
            <a:ext cx="10515600" cy="7767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>
                <a:solidFill>
                  <a:srgbClr val="273655"/>
                </a:solidFill>
              </a:rPr>
              <a:t>PTP is a mission critical service          things can and do go wrong</a:t>
            </a:r>
            <a:endParaRPr lang="en-US" dirty="0">
              <a:solidFill>
                <a:srgbClr val="273655"/>
              </a:solidFill>
            </a:endParaRPr>
          </a:p>
          <a:p>
            <a:endParaRPr lang="en-US" dirty="0"/>
          </a:p>
        </p:txBody>
      </p:sp>
      <p:sp>
        <p:nvSpPr>
          <p:cNvPr id="5" name="Title 13">
            <a:extLst>
              <a:ext uri="{FF2B5EF4-FFF2-40B4-BE49-F238E27FC236}">
                <a16:creationId xmlns:a16="http://schemas.microsoft.com/office/drawing/2014/main" id="{8AD603CB-D1B3-43A5-B786-6C3B5CDA79E8}"/>
              </a:ext>
            </a:extLst>
          </p:cNvPr>
          <p:cNvSpPr txBox="1">
            <a:spLocks/>
          </p:cNvSpPr>
          <p:nvPr/>
        </p:nvSpPr>
        <p:spPr>
          <a:xfrm>
            <a:off x="106458" y="298434"/>
            <a:ext cx="10515600" cy="498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53D7FE"/>
                </a:solidFill>
              </a:rPr>
              <a:t>Why PTP Monitoring? </a:t>
            </a:r>
            <a:endParaRPr lang="en-US" dirty="0">
              <a:solidFill>
                <a:srgbClr val="53D7FE"/>
              </a:solidFill>
            </a:endParaRPr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3833CC02-8F3D-4797-BDAA-FC97F6FC8EB6}"/>
              </a:ext>
            </a:extLst>
          </p:cNvPr>
          <p:cNvSpPr txBox="1">
            <a:spLocks/>
          </p:cNvSpPr>
          <p:nvPr/>
        </p:nvSpPr>
        <p:spPr>
          <a:xfrm>
            <a:off x="1387693" y="1679000"/>
            <a:ext cx="10588217" cy="51789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>
              <a:buNone/>
            </a:pPr>
            <a:r>
              <a:rPr lang="en-US" sz="2000" b="1">
                <a:solidFill>
                  <a:srgbClr val="2D8CDC"/>
                </a:solidFill>
                <a:latin typeface="+mj-lt"/>
              </a:rPr>
              <a:t>bad foundation (design &amp; configuration) </a:t>
            </a:r>
          </a:p>
          <a:p>
            <a:r>
              <a:rPr lang="en-US" sz="1600" dirty="0">
                <a:latin typeface="+mj-lt"/>
              </a:rPr>
              <a:t>network design: no routed network, non PTP-aware switches, mix of PTPV1 and PTPV2, devices locked to different time, …</a:t>
            </a:r>
          </a:p>
          <a:p>
            <a:r>
              <a:rPr lang="en-US" sz="1600" dirty="0">
                <a:latin typeface="+mj-lt"/>
              </a:rPr>
              <a:t>PTP configuration: PTP parameters, BMCA settings, messaging rate intervals, communication mode</a:t>
            </a:r>
          </a:p>
          <a:p>
            <a:pPr marL="11113" indent="0">
              <a:buFont typeface="Arial" panose="020B0604020202020204" pitchFamily="34" charset="0"/>
              <a:buNone/>
            </a:pPr>
            <a:endParaRPr lang="en-US" sz="1600" b="1" dirty="0">
              <a:solidFill>
                <a:srgbClr val="2D8CDC"/>
              </a:solidFill>
              <a:latin typeface="+mj-lt"/>
            </a:endParaRPr>
          </a:p>
          <a:p>
            <a:pPr marL="0" indent="0">
              <a:buNone/>
            </a:pPr>
            <a:endParaRPr lang="en-US" sz="1600" dirty="0">
              <a:latin typeface="+mj-lt"/>
            </a:endParaRPr>
          </a:p>
          <a:p>
            <a:pPr marL="0" indent="0">
              <a:buNone/>
            </a:pPr>
            <a:endParaRPr lang="en-US" sz="1600" dirty="0">
              <a:latin typeface="+mj-lt"/>
            </a:endParaRPr>
          </a:p>
          <a:p>
            <a:pPr marL="0" indent="0">
              <a:buNone/>
            </a:pPr>
            <a:endParaRPr lang="en-US" sz="1600" dirty="0">
              <a:latin typeface="+mj-lt"/>
            </a:endParaRPr>
          </a:p>
          <a:p>
            <a:pPr marL="0" indent="0">
              <a:buNone/>
            </a:pPr>
            <a:endParaRPr lang="en-US" sz="1600" dirty="0">
              <a:latin typeface="+mj-lt"/>
            </a:endParaRPr>
          </a:p>
          <a:p>
            <a:pPr marL="0" indent="0">
              <a:buNone/>
            </a:pPr>
            <a:endParaRPr lang="en-US" sz="1600" dirty="0">
              <a:latin typeface="+mj-lt"/>
            </a:endParaRPr>
          </a:p>
          <a:p>
            <a:pPr marL="11113" indent="0">
              <a:buNone/>
            </a:pPr>
            <a:endParaRPr lang="en-US" sz="1600" b="1">
              <a:solidFill>
                <a:srgbClr val="2D8CDC"/>
              </a:solidFill>
              <a:latin typeface="+mj-lt"/>
            </a:endParaRPr>
          </a:p>
          <a:p>
            <a:pPr marL="11113" indent="0">
              <a:buNone/>
            </a:pPr>
            <a:r>
              <a:rPr lang="en-US" sz="2000" b="1">
                <a:solidFill>
                  <a:srgbClr val="2D8CDC"/>
                </a:solidFill>
                <a:latin typeface="+mj-lt"/>
              </a:rPr>
              <a:t>PTP node issues</a:t>
            </a:r>
          </a:p>
          <a:p>
            <a:r>
              <a:rPr lang="en-US" sz="1600" dirty="0">
                <a:latin typeface="+mj-lt"/>
              </a:rPr>
              <a:t>grandmaster, boundary clock failure</a:t>
            </a:r>
          </a:p>
          <a:p>
            <a:r>
              <a:rPr lang="en-US" sz="1600" dirty="0">
                <a:latin typeface="+mj-lt"/>
              </a:rPr>
              <a:t>loss of external reference (GNSS)</a:t>
            </a:r>
          </a:p>
          <a:p>
            <a:r>
              <a:rPr lang="en-US" sz="1600" dirty="0">
                <a:latin typeface="+mj-lt"/>
              </a:rPr>
              <a:t>implementation bugs: BMCA or PTP master election process</a:t>
            </a:r>
          </a:p>
          <a:p>
            <a:pPr marL="11113" indent="0">
              <a:buNone/>
            </a:pPr>
            <a:endParaRPr lang="en-US" sz="1600" b="1" dirty="0">
              <a:solidFill>
                <a:srgbClr val="2D8CDC"/>
              </a:solidFill>
              <a:latin typeface="+mj-lt"/>
            </a:endParaRPr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10" name="Content Placeholder 14">
            <a:extLst>
              <a:ext uri="{FF2B5EF4-FFF2-40B4-BE49-F238E27FC236}">
                <a16:creationId xmlns:a16="http://schemas.microsoft.com/office/drawing/2014/main" id="{CC10ECD1-46F2-48B9-BEC4-4854622A43D6}"/>
              </a:ext>
            </a:extLst>
          </p:cNvPr>
          <p:cNvSpPr txBox="1">
            <a:spLocks/>
          </p:cNvSpPr>
          <p:nvPr/>
        </p:nvSpPr>
        <p:spPr>
          <a:xfrm>
            <a:off x="2495372" y="2915228"/>
            <a:ext cx="7338208" cy="22324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>
              <a:buFont typeface="Arial" panose="020B0604020202020204" pitchFamily="34" charset="0"/>
              <a:buNone/>
            </a:pPr>
            <a:r>
              <a:rPr lang="en-US" sz="2000" b="1">
                <a:solidFill>
                  <a:srgbClr val="2D8CDC"/>
                </a:solidFill>
                <a:latin typeface="+mj-lt"/>
              </a:rPr>
              <a:t>network issues</a:t>
            </a:r>
          </a:p>
          <a:p>
            <a:r>
              <a:rPr lang="en-US" sz="1600" dirty="0">
                <a:latin typeface="+mj-lt"/>
              </a:rPr>
              <a:t>missing or corrupted PTP event messages</a:t>
            </a:r>
          </a:p>
          <a:p>
            <a:r>
              <a:rPr lang="en-US" sz="1600" dirty="0">
                <a:latin typeface="+mj-lt"/>
              </a:rPr>
              <a:t>increased packet delay variations (PDV) – especially on WAN</a:t>
            </a:r>
          </a:p>
          <a:p>
            <a:r>
              <a:rPr lang="en-US" sz="1600" dirty="0">
                <a:latin typeface="+mj-lt"/>
              </a:rPr>
              <a:t>network asymmetry between receive and transmit path (link speed conversion)</a:t>
            </a:r>
          </a:p>
          <a:p>
            <a:r>
              <a:rPr lang="en-US" sz="1600" dirty="0">
                <a:latin typeface="+mj-lt"/>
              </a:rPr>
              <a:t>network path re-arrangement</a:t>
            </a:r>
          </a:p>
          <a:p>
            <a:r>
              <a:rPr lang="en-US" sz="1600" dirty="0">
                <a:latin typeface="+mj-lt"/>
              </a:rPr>
              <a:t>multicast issues</a:t>
            </a:r>
          </a:p>
          <a:p>
            <a:pPr marL="0" indent="0">
              <a:buNone/>
            </a:pPr>
            <a:endParaRPr lang="en-US" sz="1600" dirty="0">
              <a:latin typeface="+mj-lt"/>
            </a:endParaRPr>
          </a:p>
          <a:p>
            <a:endParaRPr lang="en-US" dirty="0"/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ABD9C315-9CAA-4108-AEF8-D28A6523E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58" y="1616180"/>
            <a:ext cx="1192046" cy="1192046"/>
          </a:xfrm>
          <a:prstGeom prst="rect">
            <a:avLst/>
          </a:prstGeom>
        </p:spPr>
      </p:pic>
      <p:pic>
        <p:nvPicPr>
          <p:cNvPr id="12" name="Picture 1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C8B95435-EC91-4F6F-B497-F13A1CA37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612" y="3269886"/>
            <a:ext cx="1383166" cy="1383166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0F89C67-3220-4300-AD56-EB152CDD6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647" y="5367520"/>
            <a:ext cx="1192046" cy="1192046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3AB3EF19-BB79-4919-A391-A4F1C0008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2100" y="794396"/>
            <a:ext cx="851468" cy="85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76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8BC4D1-8F97-0345-8C3E-61CE7703613E}"/>
              </a:ext>
            </a:extLst>
          </p:cNvPr>
          <p:cNvSpPr txBox="1"/>
          <p:nvPr/>
        </p:nvSpPr>
        <p:spPr>
          <a:xfrm>
            <a:off x="0" y="2241350"/>
            <a:ext cx="12192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before you start: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PTP Provisioning</a:t>
            </a:r>
          </a:p>
        </p:txBody>
      </p:sp>
    </p:spTree>
    <p:extLst>
      <p:ext uri="{BB962C8B-B14F-4D97-AF65-F5344CB8AC3E}">
        <p14:creationId xmlns:p14="http://schemas.microsoft.com/office/powerpoint/2010/main" val="3206611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5">
            <a:extLst>
              <a:ext uri="{FF2B5EF4-FFF2-40B4-BE49-F238E27FC236}">
                <a16:creationId xmlns:a16="http://schemas.microsoft.com/office/drawing/2014/main" id="{E30EFAE6-16F7-414B-9424-252EA8DBB0B4}"/>
              </a:ext>
            </a:extLst>
          </p:cNvPr>
          <p:cNvSpPr txBox="1">
            <a:spLocks/>
          </p:cNvSpPr>
          <p:nvPr/>
        </p:nvSpPr>
        <p:spPr>
          <a:xfrm>
            <a:off x="106457" y="982592"/>
            <a:ext cx="11610145" cy="7767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273655"/>
                </a:solidFill>
              </a:rPr>
              <a:t>still is a challenge  </a:t>
            </a:r>
          </a:p>
          <a:p>
            <a:endParaRPr lang="en-US" dirty="0"/>
          </a:p>
        </p:txBody>
      </p:sp>
      <p:sp>
        <p:nvSpPr>
          <p:cNvPr id="5" name="Title 13">
            <a:extLst>
              <a:ext uri="{FF2B5EF4-FFF2-40B4-BE49-F238E27FC236}">
                <a16:creationId xmlns:a16="http://schemas.microsoft.com/office/drawing/2014/main" id="{8AD603CB-D1B3-43A5-B786-6C3B5CDA79E8}"/>
              </a:ext>
            </a:extLst>
          </p:cNvPr>
          <p:cNvSpPr txBox="1">
            <a:spLocks/>
          </p:cNvSpPr>
          <p:nvPr/>
        </p:nvSpPr>
        <p:spPr>
          <a:xfrm>
            <a:off x="106458" y="298434"/>
            <a:ext cx="10515600" cy="498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53D7FE"/>
                </a:solidFill>
              </a:rPr>
              <a:t>PTP Provisioning</a:t>
            </a:r>
            <a:endParaRPr lang="en-US" dirty="0">
              <a:solidFill>
                <a:srgbClr val="53D7FE"/>
              </a:solidFill>
            </a:endParaRPr>
          </a:p>
        </p:txBody>
      </p:sp>
      <p:sp>
        <p:nvSpPr>
          <p:cNvPr id="10" name="Content Placeholder 14">
            <a:extLst>
              <a:ext uri="{FF2B5EF4-FFF2-40B4-BE49-F238E27FC236}">
                <a16:creationId xmlns:a16="http://schemas.microsoft.com/office/drawing/2014/main" id="{D1AA8265-8A3E-4C00-A2CE-0F88E5377B1C}"/>
              </a:ext>
            </a:extLst>
          </p:cNvPr>
          <p:cNvSpPr txBox="1">
            <a:spLocks/>
          </p:cNvSpPr>
          <p:nvPr/>
        </p:nvSpPr>
        <p:spPr>
          <a:xfrm>
            <a:off x="484166" y="1821975"/>
            <a:ext cx="7117637" cy="53089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>
              <a:buFont typeface="Arial" panose="020B0604020202020204" pitchFamily="34" charset="0"/>
              <a:buNone/>
            </a:pPr>
            <a:endParaRPr lang="en-US" sz="2000" b="1" dirty="0">
              <a:solidFill>
                <a:srgbClr val="273655"/>
              </a:solidFill>
              <a:latin typeface="+mj-lt"/>
            </a:endParaRPr>
          </a:p>
          <a:p>
            <a:pPr marL="11113" indent="0">
              <a:buFont typeface="Arial" panose="020B0604020202020204" pitchFamily="34" charset="0"/>
              <a:buNone/>
            </a:pPr>
            <a:endParaRPr lang="en-US" sz="2000" b="1" dirty="0">
              <a:solidFill>
                <a:srgbClr val="273655"/>
              </a:solidFill>
              <a:latin typeface="+mj-lt"/>
            </a:endParaRPr>
          </a:p>
          <a:p>
            <a:pPr marL="354013" indent="-342900"/>
            <a:endParaRPr lang="en-US" sz="2000" dirty="0">
              <a:solidFill>
                <a:srgbClr val="273655"/>
              </a:solidFill>
              <a:latin typeface="+mj-lt"/>
            </a:endParaRPr>
          </a:p>
          <a:p>
            <a:pPr marL="354013" indent="-342900"/>
            <a:endParaRPr lang="en-US" sz="2000" dirty="0">
              <a:solidFill>
                <a:srgbClr val="273655"/>
              </a:solidFill>
              <a:latin typeface="+mj-lt"/>
            </a:endParaRPr>
          </a:p>
          <a:p>
            <a:pPr marL="354013" indent="-342900"/>
            <a:r>
              <a:rPr lang="en-US" sz="2000" dirty="0">
                <a:solidFill>
                  <a:srgbClr val="273655"/>
                </a:solidFill>
                <a:latin typeface="+mj-lt"/>
              </a:rPr>
              <a:t>detect any new PTP-aware device (IS-04 / proprietary protocols) </a:t>
            </a:r>
          </a:p>
          <a:p>
            <a:pPr marL="354013" indent="-342900"/>
            <a:r>
              <a:rPr lang="en-US" sz="2000" dirty="0">
                <a:solidFill>
                  <a:srgbClr val="273655"/>
                </a:solidFill>
                <a:latin typeface="+mj-lt"/>
              </a:rPr>
              <a:t>extract network / PTP topology (LLDP)</a:t>
            </a:r>
          </a:p>
          <a:p>
            <a:pPr marL="354013" indent="-342900"/>
            <a:r>
              <a:rPr lang="en-US" sz="2000" dirty="0">
                <a:solidFill>
                  <a:srgbClr val="273655"/>
                </a:solidFill>
                <a:latin typeface="+mj-lt"/>
              </a:rPr>
              <a:t>apply standard PTP settings/profiles to ANY grandmaster, switch, follower device </a:t>
            </a:r>
          </a:p>
          <a:p>
            <a:pPr marL="354013" indent="-342900"/>
            <a:r>
              <a:rPr lang="en-US" sz="2000" dirty="0">
                <a:solidFill>
                  <a:srgbClr val="273655"/>
                </a:solidFill>
                <a:latin typeface="+mj-lt"/>
              </a:rPr>
              <a:t>compare PTP configurations</a:t>
            </a:r>
          </a:p>
          <a:p>
            <a:pPr marL="354013" indent="-342900"/>
            <a:r>
              <a:rPr lang="en-US" sz="2000" dirty="0">
                <a:solidFill>
                  <a:srgbClr val="273655"/>
                </a:solidFill>
                <a:latin typeface="+mj-lt"/>
              </a:rPr>
              <a:t>define and apply “golden” configurations</a:t>
            </a:r>
          </a:p>
          <a:p>
            <a:pPr marL="354013" indent="-342900"/>
            <a:r>
              <a:rPr lang="en-US" sz="2000" dirty="0">
                <a:solidFill>
                  <a:srgbClr val="273655"/>
                </a:solidFill>
                <a:latin typeface="+mj-lt"/>
              </a:rPr>
              <a:t>apply PTP security workflows</a:t>
            </a:r>
          </a:p>
          <a:p>
            <a:pPr marL="354013" indent="-342900"/>
            <a:endParaRPr lang="en-US" sz="2000" b="1" dirty="0">
              <a:solidFill>
                <a:srgbClr val="273655"/>
              </a:solidFill>
              <a:latin typeface="+mj-lt"/>
            </a:endParaRPr>
          </a:p>
          <a:p>
            <a:endParaRPr lang="en-US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19C15A1-CB58-4610-8BAB-B493B0415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17" y="1888229"/>
            <a:ext cx="5317081" cy="371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4">
            <a:extLst>
              <a:ext uri="{FF2B5EF4-FFF2-40B4-BE49-F238E27FC236}">
                <a16:creationId xmlns:a16="http://schemas.microsoft.com/office/drawing/2014/main" id="{C097DF88-0382-4AFE-92FD-76947A46CD63}"/>
              </a:ext>
            </a:extLst>
          </p:cNvPr>
          <p:cNvSpPr txBox="1">
            <a:spLocks/>
          </p:cNvSpPr>
          <p:nvPr/>
        </p:nvSpPr>
        <p:spPr>
          <a:xfrm>
            <a:off x="4462630" y="2228859"/>
            <a:ext cx="5560646" cy="13743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>
              <a:buNone/>
            </a:pPr>
            <a:r>
              <a:rPr lang="en-US" sz="2000" b="1" dirty="0">
                <a:solidFill>
                  <a:srgbClr val="FF6567"/>
                </a:solidFill>
                <a:latin typeface="+mj-lt"/>
              </a:rPr>
              <a:t>AUTOMATION</a:t>
            </a:r>
          </a:p>
          <a:p>
            <a:endParaRPr lang="en-US" dirty="0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C8F784B0-DBD3-4D70-9FA2-2C40E657F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869" y="1572851"/>
            <a:ext cx="1588680" cy="1588680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5093E95F-FD27-4212-812A-B69052DB72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6289" y="203601"/>
            <a:ext cx="922411" cy="922411"/>
          </a:xfrm>
          <a:prstGeom prst="rect">
            <a:avLst/>
          </a:prstGeom>
        </p:spPr>
      </p:pic>
      <p:sp>
        <p:nvSpPr>
          <p:cNvPr id="12" name="Content Placeholder 14">
            <a:extLst>
              <a:ext uri="{FF2B5EF4-FFF2-40B4-BE49-F238E27FC236}">
                <a16:creationId xmlns:a16="http://schemas.microsoft.com/office/drawing/2014/main" id="{BF42E5F4-8223-4D13-9B06-589AF21A61CD}"/>
              </a:ext>
            </a:extLst>
          </p:cNvPr>
          <p:cNvSpPr txBox="1">
            <a:spLocks/>
          </p:cNvSpPr>
          <p:nvPr/>
        </p:nvSpPr>
        <p:spPr>
          <a:xfrm>
            <a:off x="484166" y="1944904"/>
            <a:ext cx="3091499" cy="10860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>
              <a:buNone/>
            </a:pPr>
            <a:r>
              <a:rPr lang="en-US" sz="2000" b="1" dirty="0">
                <a:solidFill>
                  <a:srgbClr val="2D8CDC"/>
                </a:solidFill>
                <a:latin typeface="+mj-lt"/>
              </a:rPr>
              <a:t>hundreds of devices and thousands of parameters need to be configured</a:t>
            </a:r>
            <a:endParaRPr lang="en-US" sz="2000" b="1" dirty="0">
              <a:solidFill>
                <a:srgbClr val="27365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6534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5">
            <a:extLst>
              <a:ext uri="{FF2B5EF4-FFF2-40B4-BE49-F238E27FC236}">
                <a16:creationId xmlns:a16="http://schemas.microsoft.com/office/drawing/2014/main" id="{E30EFAE6-16F7-414B-9424-252EA8DBB0B4}"/>
              </a:ext>
            </a:extLst>
          </p:cNvPr>
          <p:cNvSpPr txBox="1">
            <a:spLocks/>
          </p:cNvSpPr>
          <p:nvPr/>
        </p:nvSpPr>
        <p:spPr>
          <a:xfrm>
            <a:off x="106458" y="982592"/>
            <a:ext cx="10515600" cy="7767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273655"/>
                </a:solidFill>
              </a:rPr>
              <a:t>PTP profiles</a:t>
            </a:r>
          </a:p>
          <a:p>
            <a:endParaRPr lang="en-US" dirty="0"/>
          </a:p>
        </p:txBody>
      </p:sp>
      <p:sp>
        <p:nvSpPr>
          <p:cNvPr id="5" name="Title 13">
            <a:extLst>
              <a:ext uri="{FF2B5EF4-FFF2-40B4-BE49-F238E27FC236}">
                <a16:creationId xmlns:a16="http://schemas.microsoft.com/office/drawing/2014/main" id="{8AD603CB-D1B3-43A5-B786-6C3B5CDA79E8}"/>
              </a:ext>
            </a:extLst>
          </p:cNvPr>
          <p:cNvSpPr txBox="1">
            <a:spLocks/>
          </p:cNvSpPr>
          <p:nvPr/>
        </p:nvSpPr>
        <p:spPr>
          <a:xfrm>
            <a:off x="106458" y="298434"/>
            <a:ext cx="10515600" cy="498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53D7FE"/>
                </a:solidFill>
              </a:rPr>
              <a:t>PTP provisioning in practice</a:t>
            </a:r>
            <a:endParaRPr lang="en-US" dirty="0">
              <a:solidFill>
                <a:srgbClr val="53D7FE"/>
              </a:solidFill>
            </a:endParaRPr>
          </a:p>
        </p:txBody>
      </p:sp>
      <p:sp>
        <p:nvSpPr>
          <p:cNvPr id="10" name="Content Placeholder 14">
            <a:extLst>
              <a:ext uri="{FF2B5EF4-FFF2-40B4-BE49-F238E27FC236}">
                <a16:creationId xmlns:a16="http://schemas.microsoft.com/office/drawing/2014/main" id="{D1AA8265-8A3E-4C00-A2CE-0F88E5377B1C}"/>
              </a:ext>
            </a:extLst>
          </p:cNvPr>
          <p:cNvSpPr txBox="1">
            <a:spLocks/>
          </p:cNvSpPr>
          <p:nvPr/>
        </p:nvSpPr>
        <p:spPr>
          <a:xfrm>
            <a:off x="484166" y="1682372"/>
            <a:ext cx="7117637" cy="128419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>
              <a:buClr>
                <a:srgbClr val="273655"/>
              </a:buClr>
              <a:buNone/>
            </a:pPr>
            <a:r>
              <a:rPr lang="en-US" sz="2000" b="1" dirty="0">
                <a:solidFill>
                  <a:srgbClr val="2D8CDC"/>
                </a:solidFill>
                <a:latin typeface="+mj-lt"/>
              </a:rPr>
              <a:t>pick the right PTP profile for your application</a:t>
            </a:r>
          </a:p>
          <a:p>
            <a:pPr marL="354013" indent="-342900">
              <a:buClr>
                <a:srgbClr val="273655"/>
              </a:buClr>
            </a:pPr>
            <a:r>
              <a:rPr lang="en-US" sz="2000">
                <a:solidFill>
                  <a:srgbClr val="273655"/>
                </a:solidFill>
                <a:latin typeface="+mj-lt"/>
              </a:rPr>
              <a:t>(automatically) configure every single PTP node </a:t>
            </a:r>
          </a:p>
          <a:p>
            <a:pPr marL="354013" indent="-342900">
              <a:buClr>
                <a:srgbClr val="273655"/>
              </a:buClr>
            </a:pPr>
            <a:r>
              <a:rPr lang="en-US" sz="2000">
                <a:solidFill>
                  <a:srgbClr val="273655"/>
                </a:solidFill>
                <a:latin typeface="+mj-lt"/>
              </a:rPr>
              <a:t>including every interface of your boundary clocks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3" name="Table 2">
            <a:extLst>
              <a:ext uri="{FF2B5EF4-FFF2-40B4-BE49-F238E27FC236}">
                <a16:creationId xmlns:a16="http://schemas.microsoft.com/office/drawing/2014/main" id="{4B8A5B2E-FC5C-4303-9C98-D291DE346D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343723"/>
              </p:ext>
            </p:extLst>
          </p:nvPr>
        </p:nvGraphicFramePr>
        <p:xfrm>
          <a:off x="611249" y="3080407"/>
          <a:ext cx="7011494" cy="3236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7632">
                  <a:extLst>
                    <a:ext uri="{9D8B030D-6E8A-4147-A177-3AD203B41FA5}">
                      <a16:colId xmlns:a16="http://schemas.microsoft.com/office/drawing/2014/main" val="3634890779"/>
                    </a:ext>
                  </a:extLst>
                </a:gridCol>
                <a:gridCol w="2073667">
                  <a:extLst>
                    <a:ext uri="{9D8B030D-6E8A-4147-A177-3AD203B41FA5}">
                      <a16:colId xmlns:a16="http://schemas.microsoft.com/office/drawing/2014/main" val="2132490194"/>
                    </a:ext>
                  </a:extLst>
                </a:gridCol>
                <a:gridCol w="2520195">
                  <a:extLst>
                    <a:ext uri="{9D8B030D-6E8A-4147-A177-3AD203B41FA5}">
                      <a16:colId xmlns:a16="http://schemas.microsoft.com/office/drawing/2014/main" val="3430975740"/>
                    </a:ext>
                  </a:extLst>
                </a:gridCol>
              </a:tblGrid>
              <a:tr h="6521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/>
                        <a:t>Example (</a:t>
                      </a:r>
                      <a:r>
                        <a:rPr lang="en-US" sz="15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ST 2059-2:2021)</a:t>
                      </a:r>
                    </a:p>
                    <a:p>
                      <a:endParaRPr lang="en-US" sz="1500" b="0" dirty="0"/>
                    </a:p>
                  </a:txBody>
                  <a:tcPr marL="84053" marR="84053" marT="42027" marB="42027">
                    <a:solidFill>
                      <a:srgbClr val="00A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/>
                        <a:t>Range</a:t>
                      </a:r>
                    </a:p>
                  </a:txBody>
                  <a:tcPr marL="84053" marR="84053" marT="42027" marB="42027">
                    <a:solidFill>
                      <a:srgbClr val="00A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/>
                        <a:t>Default Value</a:t>
                      </a:r>
                    </a:p>
                  </a:txBody>
                  <a:tcPr marL="84053" marR="84053" marT="42027" marB="42027">
                    <a:solidFill>
                      <a:srgbClr val="00A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609500"/>
                  </a:ext>
                </a:extLst>
              </a:tr>
              <a:tr h="341722">
                <a:tc>
                  <a:txBody>
                    <a:bodyPr/>
                    <a:lstStyle/>
                    <a:p>
                      <a:r>
                        <a:rPr lang="en-US" sz="1200"/>
                        <a:t>Announce Interval</a:t>
                      </a:r>
                    </a:p>
                  </a:txBody>
                  <a:tcPr marL="84053" marR="84053" marT="42027" marB="42027">
                    <a:solidFill>
                      <a:srgbClr val="B3E7F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-3 to 1</a:t>
                      </a:r>
                    </a:p>
                  </a:txBody>
                  <a:tcPr marL="84053" marR="84053" marT="42027" marB="42027">
                    <a:solidFill>
                      <a:srgbClr val="B3E7F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 marL="84053" marR="84053" marT="42027" marB="42027">
                    <a:solidFill>
                      <a:srgbClr val="B3E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420337"/>
                  </a:ext>
                </a:extLst>
              </a:tr>
              <a:tr h="341722">
                <a:tc>
                  <a:txBody>
                    <a:bodyPr/>
                    <a:lstStyle/>
                    <a:p>
                      <a:r>
                        <a:rPr lang="en-US" sz="1200" dirty="0"/>
                        <a:t>Announce Timeout Interval</a:t>
                      </a:r>
                    </a:p>
                  </a:txBody>
                  <a:tcPr marL="84053" marR="84053" marT="42027" marB="42027">
                    <a:solidFill>
                      <a:srgbClr val="8CDB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2 to 10</a:t>
                      </a:r>
                    </a:p>
                  </a:txBody>
                  <a:tcPr marL="84053" marR="84053" marT="42027" marB="42027">
                    <a:solidFill>
                      <a:srgbClr val="8CDB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 marL="84053" marR="84053" marT="42027" marB="42027">
                    <a:solidFill>
                      <a:srgbClr val="8CD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150462"/>
                  </a:ext>
                </a:extLst>
              </a:tr>
              <a:tr h="341722">
                <a:tc>
                  <a:txBody>
                    <a:bodyPr/>
                    <a:lstStyle/>
                    <a:p>
                      <a:r>
                        <a:rPr lang="en-US" sz="1200"/>
                        <a:t>Sync Interval</a:t>
                      </a:r>
                    </a:p>
                  </a:txBody>
                  <a:tcPr marL="84053" marR="84053" marT="42027" marB="42027">
                    <a:solidFill>
                      <a:srgbClr val="B3E7F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-7 to -1</a:t>
                      </a:r>
                    </a:p>
                  </a:txBody>
                  <a:tcPr marL="84053" marR="84053" marT="42027" marB="42027">
                    <a:solidFill>
                      <a:srgbClr val="B3E7F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-3</a:t>
                      </a:r>
                    </a:p>
                  </a:txBody>
                  <a:tcPr marL="84053" marR="84053" marT="42027" marB="42027">
                    <a:solidFill>
                      <a:srgbClr val="B3E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693380"/>
                  </a:ext>
                </a:extLst>
              </a:tr>
              <a:tr h="534119">
                <a:tc>
                  <a:txBody>
                    <a:bodyPr/>
                    <a:lstStyle/>
                    <a:p>
                      <a:r>
                        <a:rPr lang="en-US" sz="1200"/>
                        <a:t>Delay Request Interval</a:t>
                      </a:r>
                    </a:p>
                  </a:txBody>
                  <a:tcPr marL="84053" marR="84053" marT="42027" marB="42027">
                    <a:solidFill>
                      <a:srgbClr val="8CDB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Sync to Sync +5</a:t>
                      </a:r>
                    </a:p>
                  </a:txBody>
                  <a:tcPr marL="84053" marR="84053" marT="42027" marB="42027">
                    <a:solidFill>
                      <a:srgbClr val="8CDB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Sync</a:t>
                      </a:r>
                    </a:p>
                  </a:txBody>
                  <a:tcPr marL="84053" marR="84053" marT="42027" marB="42027">
                    <a:solidFill>
                      <a:srgbClr val="8CD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907735"/>
                  </a:ext>
                </a:extLst>
              </a:tr>
              <a:tr h="341722">
                <a:tc>
                  <a:txBody>
                    <a:bodyPr/>
                    <a:lstStyle/>
                    <a:p>
                      <a:r>
                        <a:rPr lang="en-US" sz="1200"/>
                        <a:t>Domain</a:t>
                      </a:r>
                    </a:p>
                  </a:txBody>
                  <a:tcPr marL="84053" marR="84053" marT="42027" marB="42027">
                    <a:solidFill>
                      <a:srgbClr val="B3E7F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0 to 127</a:t>
                      </a:r>
                    </a:p>
                  </a:txBody>
                  <a:tcPr marL="84053" marR="84053" marT="42027" marB="42027">
                    <a:solidFill>
                      <a:srgbClr val="B3E7F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127</a:t>
                      </a:r>
                    </a:p>
                  </a:txBody>
                  <a:tcPr marL="84053" marR="84053" marT="42027" marB="42027">
                    <a:solidFill>
                      <a:srgbClr val="B3E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738580"/>
                  </a:ext>
                </a:extLst>
              </a:tr>
              <a:tr h="341722">
                <a:tc>
                  <a:txBody>
                    <a:bodyPr/>
                    <a:lstStyle/>
                    <a:p>
                      <a:r>
                        <a:rPr lang="en-US" sz="1200"/>
                        <a:t>Priority 1</a:t>
                      </a:r>
                    </a:p>
                  </a:txBody>
                  <a:tcPr marL="84053" marR="84053" marT="42027" marB="42027">
                    <a:solidFill>
                      <a:srgbClr val="8CDB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0 to 255</a:t>
                      </a:r>
                    </a:p>
                  </a:txBody>
                  <a:tcPr marL="84053" marR="84053" marT="42027" marB="42027">
                    <a:solidFill>
                      <a:srgbClr val="8CDB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128</a:t>
                      </a:r>
                    </a:p>
                  </a:txBody>
                  <a:tcPr marL="84053" marR="84053" marT="42027" marB="42027">
                    <a:solidFill>
                      <a:srgbClr val="8CD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188150"/>
                  </a:ext>
                </a:extLst>
              </a:tr>
              <a:tr h="341722">
                <a:tc>
                  <a:txBody>
                    <a:bodyPr/>
                    <a:lstStyle/>
                    <a:p>
                      <a:r>
                        <a:rPr lang="en-US" sz="1200" dirty="0"/>
                        <a:t>Priority 2</a:t>
                      </a:r>
                    </a:p>
                  </a:txBody>
                  <a:tcPr marL="84053" marR="84053" marT="42027" marB="42027">
                    <a:solidFill>
                      <a:srgbClr val="B3E7F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0 to 255</a:t>
                      </a:r>
                    </a:p>
                  </a:txBody>
                  <a:tcPr marL="84053" marR="84053" marT="42027" marB="42027">
                    <a:solidFill>
                      <a:srgbClr val="B3E7F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128</a:t>
                      </a:r>
                    </a:p>
                  </a:txBody>
                  <a:tcPr marL="84053" marR="84053" marT="42027" marB="42027">
                    <a:solidFill>
                      <a:srgbClr val="B3E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058381"/>
                  </a:ext>
                </a:extLst>
              </a:tr>
            </a:tbl>
          </a:graphicData>
        </a:graphic>
      </p:graphicFrame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C2DBA8C-FC02-4CF2-9C2C-EBF264533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3" y="1575510"/>
            <a:ext cx="599159" cy="599159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A5A9E939-DD90-1345-A662-B1B14CC83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9589" y="86527"/>
            <a:ext cx="922411" cy="92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25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5">
            <a:extLst>
              <a:ext uri="{FF2B5EF4-FFF2-40B4-BE49-F238E27FC236}">
                <a16:creationId xmlns:a16="http://schemas.microsoft.com/office/drawing/2014/main" id="{E30EFAE6-16F7-414B-9424-252EA8DBB0B4}"/>
              </a:ext>
            </a:extLst>
          </p:cNvPr>
          <p:cNvSpPr txBox="1">
            <a:spLocks/>
          </p:cNvSpPr>
          <p:nvPr/>
        </p:nvSpPr>
        <p:spPr>
          <a:xfrm>
            <a:off x="106458" y="982592"/>
            <a:ext cx="10515600" cy="7767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apply PTP </a:t>
            </a:r>
            <a:r>
              <a:rPr lang="en-US" dirty="0"/>
              <a:t>security </a:t>
            </a:r>
          </a:p>
        </p:txBody>
      </p:sp>
      <p:sp>
        <p:nvSpPr>
          <p:cNvPr id="5" name="Title 13">
            <a:extLst>
              <a:ext uri="{FF2B5EF4-FFF2-40B4-BE49-F238E27FC236}">
                <a16:creationId xmlns:a16="http://schemas.microsoft.com/office/drawing/2014/main" id="{8AD603CB-D1B3-43A5-B786-6C3B5CDA79E8}"/>
              </a:ext>
            </a:extLst>
          </p:cNvPr>
          <p:cNvSpPr txBox="1">
            <a:spLocks/>
          </p:cNvSpPr>
          <p:nvPr/>
        </p:nvSpPr>
        <p:spPr>
          <a:xfrm>
            <a:off x="106458" y="298434"/>
            <a:ext cx="10515600" cy="498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53D7FE"/>
                </a:solidFill>
              </a:rPr>
              <a:t>PTP provisioning in practice</a:t>
            </a:r>
            <a:endParaRPr lang="en-US" dirty="0">
              <a:solidFill>
                <a:srgbClr val="53D7FE"/>
              </a:solidFill>
            </a:endParaRPr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B9223B94-DE3C-4588-A198-C0F302536CDC}"/>
              </a:ext>
            </a:extLst>
          </p:cNvPr>
          <p:cNvSpPr txBox="1">
            <a:spLocks/>
          </p:cNvSpPr>
          <p:nvPr/>
        </p:nvSpPr>
        <p:spPr>
          <a:xfrm>
            <a:off x="482400" y="1681200"/>
            <a:ext cx="4046220" cy="12852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273655"/>
              </a:buClr>
              <a:buNone/>
            </a:pPr>
            <a:r>
              <a:rPr lang="en-US" sz="2000" dirty="0">
                <a:solidFill>
                  <a:srgbClr val="2D8CDC"/>
                </a:solidFill>
              </a:rPr>
              <a:t>use a traceable PTP clock source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273655"/>
                </a:solidFill>
                <a:latin typeface="+mj-lt"/>
              </a:rPr>
              <a:t>monitor the frequency-traceable and time-source-traceable flags</a:t>
            </a:r>
            <a:endParaRPr lang="en-US" sz="2000">
              <a:solidFill>
                <a:srgbClr val="273655"/>
              </a:solidFill>
              <a:latin typeface="+mj-lt"/>
            </a:endParaRPr>
          </a:p>
          <a:p>
            <a:endParaRPr lang="en-US" sz="2000" dirty="0"/>
          </a:p>
          <a:p>
            <a:endParaRPr lang="en-US" dirty="0"/>
          </a:p>
          <a:p>
            <a:pPr marL="11113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B31B7B02-B1F8-41FB-A310-5929FC64B95B}"/>
              </a:ext>
            </a:extLst>
          </p:cNvPr>
          <p:cNvSpPr txBox="1">
            <a:spLocks/>
          </p:cNvSpPr>
          <p:nvPr/>
        </p:nvSpPr>
        <p:spPr>
          <a:xfrm>
            <a:off x="5322587" y="1681200"/>
            <a:ext cx="5429962" cy="886566"/>
          </a:xfrm>
          <a:prstGeom prst="rect">
            <a:avLst/>
          </a:prstGeom>
        </p:spPr>
        <p:txBody>
          <a:bodyPr lIns="0" tIns="46800" rIns="0"/>
          <a:lstStyle>
            <a:lvl1pPr marL="233363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1pPr>
            <a:lvl2pPr marL="466725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2pPr>
            <a:lvl3pPr marL="719138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3pPr>
            <a:lvl4pPr marL="1008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4pPr>
            <a:lvl5pPr marL="12492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5pPr>
            <a:lvl6pPr marL="14652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6pPr>
            <a:lvl7pPr marL="16956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7pPr>
            <a:lvl8pPr marL="19548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8pPr>
            <a:lvl9pPr marL="22284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lvl="1" indent="0">
              <a:spcBef>
                <a:spcPts val="1000"/>
              </a:spcBef>
              <a:buClr>
                <a:srgbClr val="273655"/>
              </a:buClr>
              <a:buNone/>
            </a:pPr>
            <a:r>
              <a:rPr lang="en-US" sz="2000" dirty="0">
                <a:solidFill>
                  <a:srgbClr val="2D8CDC"/>
                </a:solidFill>
              </a:rPr>
              <a:t>use the “slave only” feature </a:t>
            </a:r>
          </a:p>
          <a:p>
            <a:pPr marL="119063" lvl="1" indent="0">
              <a:spcBef>
                <a:spcPts val="1000"/>
              </a:spcBef>
              <a:buClr>
                <a:srgbClr val="273655"/>
              </a:buClr>
              <a:buNone/>
            </a:pPr>
            <a:r>
              <a:rPr lang="en-US" sz="2000" dirty="0">
                <a:solidFill>
                  <a:srgbClr val="273655"/>
                </a:solidFill>
                <a:latin typeface="+mj-lt"/>
              </a:rPr>
              <a:t>prevent PTP slaves becoming a grandmaster</a:t>
            </a:r>
            <a:endParaRPr lang="en-US" sz="2000">
              <a:solidFill>
                <a:srgbClr val="273655"/>
              </a:solidFill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802775-2B5A-B641-9A59-025A09BD2C93}"/>
              </a:ext>
            </a:extLst>
          </p:cNvPr>
          <p:cNvGrpSpPr/>
          <p:nvPr/>
        </p:nvGrpSpPr>
        <p:grpSpPr>
          <a:xfrm>
            <a:off x="584397" y="2824141"/>
            <a:ext cx="3325668" cy="1717761"/>
            <a:chOff x="472717" y="2928841"/>
            <a:chExt cx="3325668" cy="171776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E3BBE5B-1EC9-43F0-916A-EA635DC9C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656" t="5617" b="47787"/>
            <a:stretch/>
          </p:blipFill>
          <p:spPr>
            <a:xfrm>
              <a:off x="472717" y="2928841"/>
              <a:ext cx="3325668" cy="1717761"/>
            </a:xfrm>
            <a:prstGeom prst="rect">
              <a:avLst/>
            </a:prstGeom>
            <a:ln>
              <a:solidFill>
                <a:srgbClr val="00AFF0"/>
              </a:solidFill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AEBC88-B1B9-46F1-A685-6CC5507BB024}"/>
                </a:ext>
              </a:extLst>
            </p:cNvPr>
            <p:cNvSpPr/>
            <p:nvPr/>
          </p:nvSpPr>
          <p:spPr>
            <a:xfrm>
              <a:off x="631824" y="4416521"/>
              <a:ext cx="3075694" cy="138258"/>
            </a:xfrm>
            <a:prstGeom prst="rect">
              <a:avLst/>
            </a:prstGeom>
            <a:noFill/>
            <a:ln>
              <a:solidFill>
                <a:srgbClr val="FF65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2FF9827-9A21-43CE-95F0-451906AAC8BF}"/>
                </a:ext>
              </a:extLst>
            </p:cNvPr>
            <p:cNvSpPr/>
            <p:nvPr/>
          </p:nvSpPr>
          <p:spPr>
            <a:xfrm>
              <a:off x="631824" y="3034880"/>
              <a:ext cx="3007455" cy="138258"/>
            </a:xfrm>
            <a:prstGeom prst="rect">
              <a:avLst/>
            </a:prstGeom>
            <a:noFill/>
            <a:ln>
              <a:solidFill>
                <a:srgbClr val="FF65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AC336B1-158C-1544-8C13-20CB1F09ED44}"/>
              </a:ext>
            </a:extLst>
          </p:cNvPr>
          <p:cNvGrpSpPr/>
          <p:nvPr/>
        </p:nvGrpSpPr>
        <p:grpSpPr>
          <a:xfrm>
            <a:off x="5453078" y="2590667"/>
            <a:ext cx="5363979" cy="1024673"/>
            <a:chOff x="5402566" y="2623290"/>
            <a:chExt cx="5363979" cy="102467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068774D-FE63-4A2A-B4FB-51A6D7A13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2566" y="2623290"/>
              <a:ext cx="5363979" cy="1024673"/>
            </a:xfrm>
            <a:prstGeom prst="rect">
              <a:avLst/>
            </a:prstGeom>
            <a:ln>
              <a:solidFill>
                <a:srgbClr val="00AFF0"/>
              </a:solidFill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25F567-37EC-4B58-8ABD-C23831807CFB}"/>
                </a:ext>
              </a:extLst>
            </p:cNvPr>
            <p:cNvSpPr/>
            <p:nvPr/>
          </p:nvSpPr>
          <p:spPr>
            <a:xfrm>
              <a:off x="5419658" y="2652104"/>
              <a:ext cx="5269456" cy="123567"/>
            </a:xfrm>
            <a:prstGeom prst="rect">
              <a:avLst/>
            </a:prstGeom>
            <a:noFill/>
            <a:ln>
              <a:solidFill>
                <a:srgbClr val="FF65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p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17518A-6CD7-E64B-9F6F-D6B0E768DFAA}"/>
              </a:ext>
            </a:extLst>
          </p:cNvPr>
          <p:cNvGrpSpPr/>
          <p:nvPr/>
        </p:nvGrpSpPr>
        <p:grpSpPr>
          <a:xfrm>
            <a:off x="5463190" y="5169720"/>
            <a:ext cx="5363978" cy="995976"/>
            <a:chOff x="4567465" y="5722617"/>
            <a:chExt cx="5363978" cy="99597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06A075A-CE61-44F1-9438-FBE2E1702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7465" y="5722617"/>
              <a:ext cx="5363978" cy="995976"/>
            </a:xfrm>
            <a:prstGeom prst="rect">
              <a:avLst/>
            </a:prstGeom>
            <a:ln>
              <a:solidFill>
                <a:srgbClr val="00AFF0"/>
              </a:solidFill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DAB0B2-FBFD-487C-85E3-445EF25975E5}"/>
                </a:ext>
              </a:extLst>
            </p:cNvPr>
            <p:cNvSpPr/>
            <p:nvPr/>
          </p:nvSpPr>
          <p:spPr>
            <a:xfrm>
              <a:off x="5896942" y="6194505"/>
              <a:ext cx="632694" cy="153600"/>
            </a:xfrm>
            <a:prstGeom prst="rect">
              <a:avLst/>
            </a:prstGeom>
            <a:noFill/>
            <a:ln>
              <a:solidFill>
                <a:srgbClr val="FF65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52C12FA7-D0A0-4D05-A404-10BCEE58D334}"/>
              </a:ext>
            </a:extLst>
          </p:cNvPr>
          <p:cNvSpPr txBox="1">
            <a:spLocks/>
          </p:cNvSpPr>
          <p:nvPr/>
        </p:nvSpPr>
        <p:spPr>
          <a:xfrm>
            <a:off x="482400" y="4991210"/>
            <a:ext cx="4272277" cy="1551694"/>
          </a:xfrm>
          <a:prstGeom prst="rect">
            <a:avLst/>
          </a:prstGeom>
        </p:spPr>
        <p:txBody>
          <a:bodyPr lIns="0" tIns="46800" rIns="0"/>
          <a:lstStyle>
            <a:lvl1pPr marL="233363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1pPr>
            <a:lvl2pPr marL="466725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2pPr>
            <a:lvl3pPr marL="719138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3pPr>
            <a:lvl4pPr marL="1008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4pPr>
            <a:lvl5pPr marL="12492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5pPr>
            <a:lvl6pPr marL="14652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6pPr>
            <a:lvl7pPr marL="16956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7pPr>
            <a:lvl8pPr marL="19548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8pPr>
            <a:lvl9pPr marL="22284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indent="0">
              <a:buClr>
                <a:srgbClr val="273655"/>
              </a:buClr>
              <a:buNone/>
            </a:pPr>
            <a:r>
              <a:rPr lang="en-US" sz="2000" dirty="0">
                <a:solidFill>
                  <a:srgbClr val="2D8CDC"/>
                </a:solidFill>
              </a:rPr>
              <a:t>use “PTP Role = Master” </a:t>
            </a:r>
            <a:endParaRPr lang="en-US" sz="2000">
              <a:solidFill>
                <a:srgbClr val="2D8CDC"/>
              </a:solidFill>
            </a:endParaRPr>
          </a:p>
          <a:p>
            <a:pPr marL="119063" indent="0">
              <a:buClr>
                <a:srgbClr val="273655"/>
              </a:buClr>
              <a:buNone/>
            </a:pPr>
            <a:r>
              <a:rPr lang="en-US" sz="2000" dirty="0">
                <a:solidFill>
                  <a:srgbClr val="273655"/>
                </a:solidFill>
                <a:latin typeface="+mj-lt"/>
              </a:rPr>
              <a:t>boundary clock feature to discard PTP announcement messages from misconfigured PTP followers </a:t>
            </a:r>
            <a:endParaRPr lang="en-US" sz="2000">
              <a:solidFill>
                <a:srgbClr val="273655"/>
              </a:solidFill>
              <a:latin typeface="+mj-lt"/>
            </a:endParaRPr>
          </a:p>
        </p:txBody>
      </p:sp>
      <p:sp>
        <p:nvSpPr>
          <p:cNvPr id="18" name="Content Placeholder 15">
            <a:extLst>
              <a:ext uri="{FF2B5EF4-FFF2-40B4-BE49-F238E27FC236}">
                <a16:creationId xmlns:a16="http://schemas.microsoft.com/office/drawing/2014/main" id="{6AC79466-1D8B-4CB5-967F-508C937FFF15}"/>
              </a:ext>
            </a:extLst>
          </p:cNvPr>
          <p:cNvSpPr txBox="1">
            <a:spLocks/>
          </p:cNvSpPr>
          <p:nvPr/>
        </p:nvSpPr>
        <p:spPr>
          <a:xfrm>
            <a:off x="5329567" y="3972943"/>
            <a:ext cx="5733975" cy="1660425"/>
          </a:xfrm>
          <a:prstGeom prst="rect">
            <a:avLst/>
          </a:prstGeom>
        </p:spPr>
        <p:txBody>
          <a:bodyPr lIns="0" tIns="46800" rIns="0"/>
          <a:lstStyle>
            <a:lvl1pPr marL="233363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1pPr>
            <a:lvl2pPr marL="466725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2pPr>
            <a:lvl3pPr marL="719138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3pPr>
            <a:lvl4pPr marL="1008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4pPr>
            <a:lvl5pPr marL="12492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5pPr>
            <a:lvl6pPr marL="14652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6pPr>
            <a:lvl7pPr marL="16956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7pPr>
            <a:lvl8pPr marL="19548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8pPr>
            <a:lvl9pPr marL="22284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indent="0">
              <a:buClr>
                <a:srgbClr val="273655"/>
              </a:buClr>
              <a:buNone/>
            </a:pPr>
            <a:r>
              <a:rPr lang="en-US" sz="2000" dirty="0">
                <a:solidFill>
                  <a:srgbClr val="2D8CDC"/>
                </a:solidFill>
              </a:rPr>
              <a:t>only allow “preferred” &amp; “potential” grandmasters</a:t>
            </a:r>
          </a:p>
          <a:p>
            <a:pPr marL="119063" indent="0">
              <a:buClr>
                <a:srgbClr val="273655"/>
              </a:buClr>
              <a:buNone/>
            </a:pPr>
            <a:r>
              <a:rPr lang="en-US" sz="2000" dirty="0">
                <a:solidFill>
                  <a:srgbClr val="273655"/>
                </a:solidFill>
                <a:latin typeface="+mj-lt"/>
              </a:rPr>
              <a:t>use the acceptable master table (AMT) to create a whitelist of PTP nodes that can become a grandmaster</a:t>
            </a:r>
            <a:endParaRPr lang="en-US"/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16BD0318-56F5-A642-BB03-63249ED0F9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3" y="1575510"/>
            <a:ext cx="599159" cy="599159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E9E27F51-5DF8-6442-A559-D83C9A076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3" y="4856181"/>
            <a:ext cx="599159" cy="599159"/>
          </a:xfrm>
          <a:prstGeom prst="rect">
            <a:avLst/>
          </a:prstGeom>
        </p:spPr>
      </p:pic>
      <p:pic>
        <p:nvPicPr>
          <p:cNvPr id="27" name="Picture 26" descr="A picture containing icon&#10;&#10;Description automatically generated">
            <a:extLst>
              <a:ext uri="{FF2B5EF4-FFF2-40B4-BE49-F238E27FC236}">
                <a16:creationId xmlns:a16="http://schemas.microsoft.com/office/drawing/2014/main" id="{3AE42D51-CD7A-7E4E-BE45-82E28E9FE4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69589" y="60181"/>
            <a:ext cx="922411" cy="922411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8DB997D8-8322-FD4C-9B9D-25FEA45DD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3919" y="1575510"/>
            <a:ext cx="599159" cy="599159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2A135337-3360-3A4B-9982-5BD93DE603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3919" y="3866621"/>
            <a:ext cx="599159" cy="59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09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06D1CEEB57844BBDE672B7600EB56A" ma:contentTypeVersion="16" ma:contentTypeDescription="Create a new document." ma:contentTypeScope="" ma:versionID="405942917a6be9e1172e0656acf6ab72">
  <xsd:schema xmlns:xsd="http://www.w3.org/2001/XMLSchema" xmlns:xs="http://www.w3.org/2001/XMLSchema" xmlns:p="http://schemas.microsoft.com/office/2006/metadata/properties" xmlns:ns2="5aee91c3-4649-4f42-8140-e7c77de52b7c" xmlns:ns3="81d63505-b61b-4818-b7ff-9738316364c7" targetNamespace="http://schemas.microsoft.com/office/2006/metadata/properties" ma:root="true" ma:fieldsID="020f6a91d499c9f74d0f037bd7918a3d" ns2:_="" ns3:_="">
    <xsd:import namespace="5aee91c3-4649-4f42-8140-e7c77de52b7c"/>
    <xsd:import namespace="81d63505-b61b-4818-b7ff-9738316364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ee91c3-4649-4f42-8140-e7c77de52b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16977b9-ce4a-410b-878b-236659b6ac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63505-b61b-4818-b7ff-9738316364c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0b7f0cb-be99-4337-aa5a-2f6635b23449}" ma:internalName="TaxCatchAll" ma:showField="CatchAllData" ma:web="81d63505-b61b-4818-b7ff-9738316364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aee91c3-4649-4f42-8140-e7c77de52b7c">
      <Terms xmlns="http://schemas.microsoft.com/office/infopath/2007/PartnerControls"/>
    </lcf76f155ced4ddcb4097134ff3c332f>
    <TaxCatchAll xmlns="81d63505-b61b-4818-b7ff-9738316364c7" xsi:nil="true"/>
  </documentManagement>
</p:properties>
</file>

<file path=customXml/itemProps1.xml><?xml version="1.0" encoding="utf-8"?>
<ds:datastoreItem xmlns:ds="http://schemas.openxmlformats.org/officeDocument/2006/customXml" ds:itemID="{967D164D-86C8-4C7F-9FCB-4DB134CF6BEA}"/>
</file>

<file path=customXml/itemProps2.xml><?xml version="1.0" encoding="utf-8"?>
<ds:datastoreItem xmlns:ds="http://schemas.openxmlformats.org/officeDocument/2006/customXml" ds:itemID="{0DAFD737-455B-4229-A02D-0764052C3053}"/>
</file>

<file path=customXml/itemProps3.xml><?xml version="1.0" encoding="utf-8"?>
<ds:datastoreItem xmlns:ds="http://schemas.openxmlformats.org/officeDocument/2006/customXml" ds:itemID="{82503F95-9415-42A9-979E-1ECFC60AAF64}"/>
</file>

<file path=docProps/app.xml><?xml version="1.0" encoding="utf-8"?>
<Properties xmlns="http://schemas.openxmlformats.org/officeDocument/2006/extended-properties" xmlns:vt="http://schemas.openxmlformats.org/officeDocument/2006/docPropsVTypes">
  <TotalTime>5761</TotalTime>
  <Words>1049</Words>
  <Application>Microsoft Office PowerPoint</Application>
  <PresentationFormat>Widescreen</PresentationFormat>
  <Paragraphs>277</Paragraphs>
  <Slides>21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SkylineSans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Callum Bateman</dc:creator>
  <cp:lastModifiedBy>Thomas Gunkel</cp:lastModifiedBy>
  <cp:revision>36</cp:revision>
  <dcterms:created xsi:type="dcterms:W3CDTF">2021-06-24T02:34:02Z</dcterms:created>
  <dcterms:modified xsi:type="dcterms:W3CDTF">2021-11-02T07:23:42Z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0x0101003206D1CEEB57844BBDE672B7600EB56A</vt:lpwstr>
  </property>
</Properties>
</file>