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81" r:id="rId3"/>
    <p:sldId id="270" r:id="rId4"/>
    <p:sldId id="282" r:id="rId5"/>
    <p:sldId id="283" r:id="rId6"/>
    <p:sldId id="284" r:id="rId7"/>
    <p:sldId id="287" r:id="rId8"/>
    <p:sldId id="288" r:id="rId9"/>
    <p:sldId id="289" r:id="rId10"/>
    <p:sldId id="290" r:id="rId11"/>
    <p:sldId id="292" r:id="rId12"/>
    <p:sldId id="294" r:id="rId13"/>
    <p:sldId id="321" r:id="rId14"/>
    <p:sldId id="296" r:id="rId15"/>
    <p:sldId id="322" r:id="rId16"/>
    <p:sldId id="324" r:id="rId17"/>
    <p:sldId id="307" r:id="rId18"/>
    <p:sldId id="295" r:id="rId19"/>
    <p:sldId id="311" r:id="rId20"/>
    <p:sldId id="308" r:id="rId21"/>
    <p:sldId id="297" r:id="rId22"/>
    <p:sldId id="298" r:id="rId23"/>
    <p:sldId id="299" r:id="rId24"/>
    <p:sldId id="300" r:id="rId25"/>
    <p:sldId id="325" r:id="rId26"/>
    <p:sldId id="301" r:id="rId27"/>
    <p:sldId id="327" r:id="rId28"/>
    <p:sldId id="309" r:id="rId29"/>
    <p:sldId id="302" r:id="rId30"/>
    <p:sldId id="303" r:id="rId31"/>
    <p:sldId id="326" r:id="rId32"/>
    <p:sldId id="304" r:id="rId33"/>
    <p:sldId id="305" r:id="rId34"/>
    <p:sldId id="306" r:id="rId35"/>
    <p:sldId id="334" r:id="rId36"/>
    <p:sldId id="319" r:id="rId37"/>
    <p:sldId id="280" r:id="rId38"/>
    <p:sldId id="310" r:id="rId39"/>
    <p:sldId id="312" r:id="rId40"/>
    <p:sldId id="318" r:id="rId41"/>
    <p:sldId id="313" r:id="rId42"/>
    <p:sldId id="333" r:id="rId43"/>
    <p:sldId id="337" r:id="rId44"/>
    <p:sldId id="330" r:id="rId45"/>
    <p:sldId id="317" r:id="rId46"/>
    <p:sldId id="331" r:id="rId47"/>
    <p:sldId id="335" r:id="rId48"/>
    <p:sldId id="328" r:id="rId49"/>
    <p:sldId id="329" r:id="rId50"/>
    <p:sldId id="27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acebook Reader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5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2A46B-BBFE-3384-C7B4-276C61E375CD}" v="1" dt="2021-10-29T11:43:08.364"/>
    <p1510:client id="{29ABE152-4830-70B2-E479-EC640CF38CC1}" v="57" dt="2021-10-14T20:02:21.746"/>
    <p1510:client id="{2C877DB5-A5A4-1210-F5CC-577AF72A63C6}" v="15" dt="2021-10-31T12:13:47.309"/>
    <p1510:client id="{47C4CF0E-EB32-23D3-E606-D8ED1B4D6041}" v="114" dt="2021-10-31T23:45:37.367"/>
    <p1510:client id="{52B39AA0-BD7F-26EA-9586-47A67BEF805E}" v="5" dt="2021-10-19T09:32:36.184"/>
    <p1510:client id="{82D6C8F0-FCB9-69B1-666C-AA0F98B67341}" v="188" dt="2021-10-22T18:21:40.912"/>
    <p1510:client id="{8963228B-4F91-F405-9952-CE345C7CBF28}" v="30" dt="2021-11-01T09:16:56.078"/>
    <p1510:client id="{94A0879F-B6C4-9ED8-F02A-E6FF7B94C4FC}" v="108" dt="2021-10-21T08:47:07.735"/>
    <p1510:client id="{BE3E0478-0CAB-03D0-1323-6A744C567DD5}" v="132" dt="2021-10-28T19:02:20.149"/>
    <p1510:client id="{C76BAEA0-A239-BCF0-8012-2C6346D94AD9}" v="18" dt="2021-10-31T11:58:23.669"/>
    <p1510:client id="{D1408E4D-0F46-F60A-93A1-51A4F29B50EF}" v="26" dt="2021-10-18T19:17:03.611"/>
    <p1510:client id="{D1FFB58F-2AAE-7352-92C0-7E3C842F20F0}" v="4" dt="2021-10-19T09:37:24.679"/>
    <p1510:client id="{E7D70C17-A5ED-DA74-D495-A3FAE24B5963}" v="133" dt="2021-11-01T10:18:17.005"/>
    <p1510:client id="{EDA7840C-EB48-9656-DCC5-11328828C988}" v="15" dt="2021-10-13T15:29:23.33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E5D6"/>
          </a:solidFill>
        </a:fill>
      </a:tcStyle>
    </a:wholeTbl>
    <a:band2H>
      <a:tcTxStyle/>
      <a:tcStyle>
        <a:tcBdr/>
        <a:fill>
          <a:solidFill>
            <a:srgbClr val="FDF2EC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B67D"/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B67D"/>
          </a:solidFill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7B67D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6DA"/>
          </a:solidFill>
        </a:fill>
      </a:tcStyle>
    </a:wholeTbl>
    <a:band2H>
      <a:tcTxStyle/>
      <a:tcStyle>
        <a:tcBdr/>
        <a:fill>
          <a:solidFill>
            <a:srgbClr val="EAECED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77B8C"/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77B8C"/>
          </a:solidFill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77B8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CCCA"/>
          </a:solidFill>
        </a:fill>
      </a:tcStyle>
    </a:wholeTbl>
    <a:band2H>
      <a:tcTxStyle/>
      <a:tcStyle>
        <a:tcBdr/>
        <a:fill>
          <a:solidFill>
            <a:srgbClr val="F5E7E6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93012"/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93012"/>
          </a:solidFill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9301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7B67D"/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7B6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acebook Reader Bold"/>
          <a:ea typeface="Facebook Reader Bold"/>
          <a:cs typeface="Facebook Reader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acebook Reader Bold"/>
          <a:ea typeface="Facebook Reader Bold"/>
          <a:cs typeface="Facebook Reader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acebook Reader Bold"/>
          <a:ea typeface="Facebook Reader Bold"/>
          <a:cs typeface="Facebook Reader Bold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1" name="Shape 13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1pPr>
    <a:lvl2pPr indent="2286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2pPr>
    <a:lvl3pPr indent="4572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3pPr>
    <a:lvl4pPr indent="6858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4pPr>
    <a:lvl5pPr indent="9144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5pPr>
    <a:lvl6pPr indent="11430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6pPr>
    <a:lvl7pPr indent="13716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7pPr>
    <a:lvl8pPr indent="16002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8pPr>
    <a:lvl9pPr indent="1828800" latinLnBrk="0">
      <a:defRPr sz="1200">
        <a:latin typeface="Facebook Reader Regular"/>
        <a:ea typeface="Facebook Reader Regular"/>
        <a:cs typeface="Facebook Reader Regular"/>
        <a:sym typeface="Facebook Reader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6" name="Shape 13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name is Oleg…. PE</a:t>
            </a:r>
          </a:p>
          <a:p>
            <a:r>
              <a:t>Today we are </a:t>
            </a:r>
            <a:r>
              <a:rPr err="1"/>
              <a:t>gonna</a:t>
            </a:r>
            <a:r>
              <a:t> talk about improving time accuracy of servers Across the Facebook Fleet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PTP 100 times better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97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And this is the graph of PTP commit-wait vs QR latencies. are comparable. </a:t>
            </a:r>
            <a:endParaRPr lang="en-US" dirty="0"/>
          </a:p>
          <a:p>
            <a:r>
              <a:rPr lang="en-GB" dirty="0"/>
              <a:t>However to achieve this we had to introduce 2 assumptions:</a:t>
            </a:r>
            <a:endParaRPr lang="en-US" dirty="0"/>
          </a:p>
          <a:p>
            <a:r>
              <a:rPr lang="en-GB" dirty="0"/>
              <a:t>* All quorum reads are local.</a:t>
            </a:r>
            <a:endParaRPr lang="en-US" dirty="0"/>
          </a:p>
          <a:p>
            <a:r>
              <a:rPr lang="en-GB" dirty="0"/>
              <a:t>*</a:t>
            </a:r>
            <a:r>
              <a:rPr lang="en-GB" dirty="0">
                <a:solidFill>
                  <a:srgbClr val="000000"/>
                </a:solidFill>
              </a:rPr>
              <a:t> We had to lower QPS 2 times. Which directly translates in more hardware required.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95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got our use case. Let's talk about timing infra</a:t>
            </a:r>
          </a:p>
        </p:txBody>
      </p:sp>
    </p:spTree>
    <p:extLst>
      <p:ext uri="{BB962C8B-B14F-4D97-AF65-F5344CB8AC3E}">
        <p14:creationId xmlns:p14="http://schemas.microsoft.com/office/powerpoint/2010/main" val="18055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When we thought about state of the art timing infra we wanted everyone to benefit from our research.</a:t>
            </a:r>
          </a:p>
          <a:p>
            <a:pPr algn="l"/>
            <a:r>
              <a:rPr lang="en-US" dirty="0"/>
              <a:t>Everything you will see was already or will be open sourced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3914202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But instead of simply implementing, pushing to </a:t>
            </a:r>
            <a:r>
              <a:rPr lang="en-US" dirty="0" err="1">
                <a:solidFill>
                  <a:srgbClr val="000000"/>
                </a:solidFill>
              </a:rPr>
              <a:t>github</a:t>
            </a:r>
            <a:r>
              <a:rPr lang="en-US" dirty="0">
                <a:solidFill>
                  <a:srgbClr val="000000"/>
                </a:solidFill>
              </a:rPr>
              <a:t> and calling it a day we started TAP.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59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We created the website ocptap.com and everyone is welcome to join and contribute to the project.</a:t>
            </a:r>
          </a:p>
        </p:txBody>
      </p:sp>
    </p:spTree>
    <p:extLst>
      <p:ext uri="{BB962C8B-B14F-4D97-AF65-F5344CB8AC3E}">
        <p14:creationId xmlns:p14="http://schemas.microsoft.com/office/powerpoint/2010/main" val="3892793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Defined 5 Workstreams</a:t>
            </a:r>
          </a:p>
          <a:p>
            <a:r>
              <a:rPr lang="en-US" dirty="0"/>
              <a:t>Weekly presentations</a:t>
            </a:r>
          </a:p>
          <a:p>
            <a:endParaRPr lang="en-US"/>
          </a:p>
          <a:p>
            <a:r>
              <a:rPr lang="en-US" dirty="0"/>
              <a:t>Including SiTime, Nvidia, Google, Keysight and more</a:t>
            </a:r>
          </a:p>
        </p:txBody>
      </p:sp>
    </p:spTree>
    <p:extLst>
      <p:ext uri="{BB962C8B-B14F-4D97-AF65-F5344CB8AC3E}">
        <p14:creationId xmlns:p14="http://schemas.microsoft.com/office/powerpoint/2010/main" val="2224665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Everything is open sourced under OCP and there are several vendors producing off the shelf versions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8243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Before we go to the exact implementation I just wanted to mention that a lot work </a:t>
            </a:r>
            <a:r>
              <a:rPr lang="en-US" dirty="0" err="1"/>
              <a:t>work</a:t>
            </a:r>
            <a:r>
              <a:rPr lang="en-US" dirty="0"/>
              <a:t> was done around these DC requirements.</a:t>
            </a:r>
          </a:p>
          <a:p>
            <a:r>
              <a:rPr lang="en-US" dirty="0"/>
              <a:t>* Multicast is not very common in DC area. So we use unicast</a:t>
            </a:r>
          </a:p>
          <a:p>
            <a:r>
              <a:rPr lang="en-US" dirty="0"/>
              <a:t>* Boundary clocks add complexity and require proprietary implementations on network equipment</a:t>
            </a:r>
          </a:p>
          <a:p>
            <a:r>
              <a:rPr lang="en-US" dirty="0"/>
              <a:t>* Transparent clocks however work almost on every modern network devices and they are crucial for a high precision</a:t>
            </a:r>
          </a:p>
          <a:p>
            <a:r>
              <a:rPr lang="en-US" dirty="0"/>
              <a:t>* Hardware timestamps on all – server and client hardware.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03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3 Major parts</a:t>
            </a:r>
          </a:p>
        </p:txBody>
      </p:sp>
    </p:spTree>
    <p:extLst>
      <p:ext uri="{BB962C8B-B14F-4D97-AF65-F5344CB8AC3E}">
        <p14:creationId xmlns:p14="http://schemas.microsoft.com/office/powerpoint/2010/main" val="34784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6" name="Shape 13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2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638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535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179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43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Everything is open sourced under OCP and there are several vendors producing off the shelf versions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9541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Hardware-wise to build your own Time appliance we just need to connect 3 Major components together</a:t>
            </a:r>
            <a:endParaRPr lang="en-US" dirty="0"/>
          </a:p>
          <a:p>
            <a:r>
              <a:rPr lang="en-GB" dirty="0"/>
              <a:t>x86 Chassis, a NIC and the Time Card.</a:t>
            </a:r>
          </a:p>
        </p:txBody>
      </p:sp>
    </p:spTree>
    <p:extLst>
      <p:ext uri="{BB962C8B-B14F-4D97-AF65-F5344CB8AC3E}">
        <p14:creationId xmlns:p14="http://schemas.microsoft.com/office/powerpoint/2010/main" val="4192278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That’s what's we've done. Put everything together, add bunch of measurement equipment and ran bunch of tests.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022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 one pretty important is still missing. A software which actually runs as NTP or PTP server.</a:t>
            </a:r>
          </a:p>
        </p:txBody>
      </p:sp>
    </p:spTree>
    <p:extLst>
      <p:ext uri="{BB962C8B-B14F-4D97-AF65-F5344CB8AC3E}">
        <p14:creationId xmlns:p14="http://schemas.microsoft.com/office/powerpoint/2010/main" val="21327293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In our case we use Linux Centos 8</a:t>
            </a:r>
          </a:p>
          <a:p>
            <a:r>
              <a:rPr lang="en-GB" dirty="0"/>
              <a:t>The latest Linux kernel has a time card driver included.</a:t>
            </a:r>
          </a:p>
          <a:p>
            <a:r>
              <a:rPr lang="en-GB" dirty="0"/>
              <a:t>It will expose very many useful interfaces such as:</a:t>
            </a:r>
          </a:p>
          <a:p>
            <a:r>
              <a:rPr lang="en-GB" dirty="0"/>
              <a:t>PTP clock, Serial devices of GNSS receiver, atomic clock and a lot more</a:t>
            </a:r>
          </a:p>
        </p:txBody>
      </p:sp>
    </p:spTree>
    <p:extLst>
      <p:ext uri="{BB962C8B-B14F-4D97-AF65-F5344CB8AC3E}">
        <p14:creationId xmlns:p14="http://schemas.microsoft.com/office/powerpoint/2010/main" val="111030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Shape 14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0" name="Shape 1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In Case of </a:t>
            </a:r>
            <a:r>
              <a:rPr lang="en-GB" dirty="0" err="1"/>
              <a:t>Chrony</a:t>
            </a:r>
            <a:r>
              <a:rPr lang="en-GB" dirty="0"/>
              <a:t> it's very simple. Just Specify PTP device as a reference clock</a:t>
            </a:r>
            <a:endParaRPr lang="en-US" dirty="0">
              <a:solidFill>
                <a:srgbClr val="000000"/>
              </a:solidFill>
            </a:endParaRPr>
          </a:p>
          <a:p>
            <a:endParaRPr lang="en-GB" dirty="0"/>
          </a:p>
          <a:p>
            <a:r>
              <a:rPr lang="en-GB" dirty="0"/>
              <a:t>For PTP we first need to copy time from Time card to the NIC.</a:t>
            </a:r>
          </a:p>
          <a:p>
            <a:r>
              <a:rPr lang="en-GB" dirty="0"/>
              <a:t>If 1 extra microsecond is fine for your purpose – just use phc2sys.</a:t>
            </a:r>
          </a:p>
          <a:p>
            <a:r>
              <a:rPr lang="en-GB" dirty="0"/>
              <a:t>If you require nanoseconds precision – ts2phc is a better choice but requires PPS cable</a:t>
            </a:r>
          </a:p>
        </p:txBody>
      </p:sp>
    </p:spTree>
    <p:extLst>
      <p:ext uri="{BB962C8B-B14F-4D97-AF65-F5344CB8AC3E}">
        <p14:creationId xmlns:p14="http://schemas.microsoft.com/office/powerpoint/2010/main" val="121468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Detailed description of building your own open time server can be found in our </a:t>
            </a:r>
            <a:r>
              <a:rPr lang="en-GB" dirty="0" err="1"/>
              <a:t>github</a:t>
            </a:r>
            <a:r>
              <a:rPr lang="en-GB" dirty="0"/>
              <a:t> repository. Short link is opentimeserver.com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7936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Popular open source PTP server for Linux</a:t>
            </a:r>
          </a:p>
        </p:txBody>
      </p:sp>
    </p:spTree>
    <p:extLst>
      <p:ext uri="{BB962C8B-B14F-4D97-AF65-F5344CB8AC3E}">
        <p14:creationId xmlns:p14="http://schemas.microsoft.com/office/powerpoint/2010/main" val="1916375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So we had to write our own Scalable unicast PTP server.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680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And with that we were able to max out our IXIA at 32k client with 1Hz frequency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352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We had to bring a heavy gun.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/>
              <a:t>Spirent N4U which is capable of generating 32Gib of PTP traffic.</a:t>
            </a:r>
          </a:p>
        </p:txBody>
      </p:sp>
    </p:spTree>
    <p:extLst>
      <p:ext uri="{BB962C8B-B14F-4D97-AF65-F5344CB8AC3E}">
        <p14:creationId xmlns:p14="http://schemas.microsoft.com/office/powerpoint/2010/main" val="2328031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Using Spirent N4U we were able to generate up to 1.2M PTP clients</a:t>
            </a:r>
          </a:p>
          <a:p>
            <a:r>
              <a:rPr lang="en-US" dirty="0"/>
              <a:t>and handle them on our Open Time Server without any affect on the precision.</a:t>
            </a:r>
          </a:p>
          <a:p>
            <a:r>
              <a:rPr lang="en-US" dirty="0"/>
              <a:t>This was confirmed using </a:t>
            </a:r>
            <a:r>
              <a:rPr lang="en-US" dirty="0" err="1"/>
              <a:t>Calnex</a:t>
            </a:r>
            <a:r>
              <a:rPr lang="en-US" dirty="0"/>
              <a:t> Sentinel and N4U IEEE1588v2 clients.</a:t>
            </a:r>
            <a:endParaRPr lang="en-GB" dirty="0"/>
          </a:p>
          <a:p>
            <a:endParaRPr lang="en-US" dirty="0"/>
          </a:p>
          <a:p>
            <a:r>
              <a:rPr lang="en-US" dirty="0"/>
              <a:t>This practically means we can handle entire DC load using just 1 device</a:t>
            </a:r>
          </a:p>
          <a:p>
            <a:r>
              <a:rPr lang="en-US" dirty="0"/>
              <a:t>But we will have more</a:t>
            </a:r>
          </a:p>
        </p:txBody>
      </p:sp>
    </p:spTree>
    <p:extLst>
      <p:ext uri="{BB962C8B-B14F-4D97-AF65-F5344CB8AC3E}">
        <p14:creationId xmlns:p14="http://schemas.microsoft.com/office/powerpoint/2010/main" val="2808153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The server is now available 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385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let's switch to the network part of the architecture.</a:t>
            </a:r>
          </a:p>
          <a:p>
            <a:r>
              <a:rPr lang="en-US" dirty="0"/>
              <a:t>To get maximum out of the PTP its helpful to start using Transparent clock</a:t>
            </a:r>
          </a:p>
        </p:txBody>
      </p:sp>
    </p:spTree>
    <p:extLst>
      <p:ext uri="{BB962C8B-B14F-4D97-AF65-F5344CB8AC3E}">
        <p14:creationId xmlns:p14="http://schemas.microsoft.com/office/powerpoint/2010/main" val="503870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Transparent clock is a fancy name for the correction field in Sync and Delay Request packets.</a:t>
            </a:r>
            <a:br>
              <a:rPr lang="en-GB" dirty="0"/>
            </a:br>
            <a:r>
              <a:rPr lang="en-GB" dirty="0"/>
              <a:t>Every time these packets come through TC capable switch the field gets incremented to account for time packet spent on the ASIC.</a:t>
            </a:r>
          </a:p>
          <a:p>
            <a:r>
              <a:rPr lang="en-GB" dirty="0"/>
              <a:t>It's included in timestamp computations which allows to bring precision to single digit nanoseconds.</a:t>
            </a:r>
          </a:p>
        </p:txBody>
      </p:sp>
    </p:spTree>
    <p:extLst>
      <p:ext uri="{BB962C8B-B14F-4D97-AF65-F5344CB8AC3E}">
        <p14:creationId xmlns:p14="http://schemas.microsoft.com/office/powerpoint/2010/main" val="308145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Here is an example of the PTP sync message with the Correction field filled.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368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We brought precision and accuracy to the nanoseconds level. But it's all for nothing if client can't use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094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Client don't only care about time. They also care about window of uncertainty.</a:t>
            </a:r>
          </a:p>
          <a:p>
            <a:r>
              <a:rPr lang="en-GB" dirty="0"/>
              <a:t>We implemented a library called </a:t>
            </a:r>
            <a:r>
              <a:rPr lang="en-GB" dirty="0" err="1"/>
              <a:t>FBclock</a:t>
            </a:r>
            <a:r>
              <a:rPr lang="en-GB" dirty="0"/>
              <a:t> which provides that. It allows to estimate window of uncertainty with 6 9s guarantee.</a:t>
            </a:r>
          </a:p>
          <a:p>
            <a:r>
              <a:rPr lang="en-GB" dirty="0"/>
              <a:t>It interacts with PTP client software via shared memory interface, which allows handle enormous number of requests and use in the containers and virtual machines.</a:t>
            </a:r>
          </a:p>
        </p:txBody>
      </p:sp>
    </p:spTree>
    <p:extLst>
      <p:ext uri="{BB962C8B-B14F-4D97-AF65-F5344CB8AC3E}">
        <p14:creationId xmlns:p14="http://schemas.microsoft.com/office/powerpoint/2010/main" val="3003560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What we provide is the earliest and latest timestamp in nanoseconds.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4538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tier 0 service PTP needs to be constantly monitored and debugged.</a:t>
            </a:r>
          </a:p>
        </p:txBody>
      </p:sp>
    </p:spTree>
    <p:extLst>
      <p:ext uri="{BB962C8B-B14F-4D97-AF65-F5344CB8AC3E}">
        <p14:creationId xmlns:p14="http://schemas.microsoft.com/office/powerpoint/2010/main" val="1713648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First thing's first – we monitor the offset, delay and all the important metrics.</a:t>
            </a:r>
          </a:p>
          <a:p>
            <a:r>
              <a:rPr lang="en-GB" dirty="0"/>
              <a:t>And then there is an interface to get the aforementioned window of uncertainty.</a:t>
            </a:r>
          </a:p>
        </p:txBody>
      </p:sp>
    </p:spTree>
    <p:extLst>
      <p:ext uri="{BB962C8B-B14F-4D97-AF65-F5344CB8AC3E}">
        <p14:creationId xmlns:p14="http://schemas.microsoft.com/office/powerpoint/2010/main" val="1212407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And then we perform constant measurement of our Time Appliances.</a:t>
            </a:r>
          </a:p>
          <a:p>
            <a:r>
              <a:rPr lang="en-GB" dirty="0">
                <a:solidFill>
                  <a:srgbClr val="000000"/>
                </a:solidFill>
              </a:rPr>
              <a:t>During normal operations PPS outputs of the Time Appliances stay within 100ns.</a:t>
            </a:r>
          </a:p>
        </p:txBody>
      </p:sp>
    </p:spTree>
    <p:extLst>
      <p:ext uri="{BB962C8B-B14F-4D97-AF65-F5344CB8AC3E}">
        <p14:creationId xmlns:p14="http://schemas.microsoft.com/office/powerpoint/2010/main" val="32069948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In the lab environment we also carefully testing holdover.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/>
              <a:t>Over 24 hours the drift is less than 300ns.</a:t>
            </a:r>
          </a:p>
        </p:txBody>
      </p:sp>
    </p:spTree>
    <p:extLst>
      <p:ext uri="{BB962C8B-B14F-4D97-AF65-F5344CB8AC3E}">
        <p14:creationId xmlns:p14="http://schemas.microsoft.com/office/powerpoint/2010/main" val="12580631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has a very large infrastructure and deploying a new tier 0 service like this takes some time.</a:t>
            </a:r>
            <a:endParaRPr lang="en-US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613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az-Cyrl-A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6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Improve precision -&gt; need infra</a:t>
            </a:r>
            <a:br>
              <a:rPr lang="en-GB" dirty="0"/>
            </a:br>
            <a:r>
              <a:rPr lang="en-GB" dirty="0"/>
              <a:t>No infra? Need </a:t>
            </a:r>
            <a:r>
              <a:rPr lang="en-GB" dirty="0" err="1"/>
              <a:t>usecase</a:t>
            </a:r>
            <a:r>
              <a:rPr lang="en-GB" dirty="0"/>
              <a:t>!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/>
              <a:t>Here we enter our Catch22.</a:t>
            </a:r>
          </a:p>
          <a:p>
            <a:r>
              <a:rPr lang="en-GB" dirty="0"/>
              <a:t>No use case? No infra. No Infra – No use case.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336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Shape 15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0" name="Shape 15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7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common use case in DC</a:t>
            </a:r>
          </a:p>
          <a:p>
            <a:r>
              <a:rPr lang="en-US" dirty="0"/>
              <a:t>Strong correctness guarantee which ensures we always read the latest data</a:t>
            </a:r>
          </a:p>
          <a:p>
            <a:r>
              <a:rPr lang="en-US" dirty="0"/>
              <a:t>In practice it can be achieved using 2 technics. Commit-wait or Quorum reads. Let go through both.</a:t>
            </a:r>
          </a:p>
        </p:txBody>
      </p:sp>
    </p:spTree>
    <p:extLst>
      <p:ext uri="{BB962C8B-B14F-4D97-AF65-F5344CB8AC3E}">
        <p14:creationId xmlns:p14="http://schemas.microsoft.com/office/powerpoint/2010/main" val="338351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As simple as sounds.</a:t>
            </a:r>
          </a:p>
          <a:p>
            <a:r>
              <a:rPr lang="en-GB" dirty="0"/>
              <a:t>The duration of sleep depends on many things, including the clocks uncertainty.</a:t>
            </a:r>
          </a:p>
        </p:txBody>
      </p:sp>
    </p:spTree>
    <p:extLst>
      <p:ext uri="{BB962C8B-B14F-4D97-AF65-F5344CB8AC3E}">
        <p14:creationId xmlns:p14="http://schemas.microsoft.com/office/powerpoint/2010/main" val="102500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3" name="Shape 1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Quorum read is a lot more complicated for users, but does not require any sleep.</a:t>
            </a:r>
          </a:p>
          <a:p>
            <a:r>
              <a:rPr lang="en-GB" dirty="0"/>
              <a:t>From obvious disadvantages – we need to wait for several nodes.</a:t>
            </a:r>
          </a:p>
          <a:p>
            <a:r>
              <a:rPr lang="en-GB" dirty="0"/>
              <a:t>It will probably makes sense if the network latency is very small.</a:t>
            </a:r>
          </a:p>
        </p:txBody>
      </p:sp>
    </p:spTree>
    <p:extLst>
      <p:ext uri="{BB962C8B-B14F-4D97-AF65-F5344CB8AC3E}">
        <p14:creationId xmlns:p14="http://schemas.microsoft.com/office/powerpoint/2010/main" val="111827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0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12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4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5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6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7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8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9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21" name="Title 29"/>
          <p:cNvSpPr txBox="1">
            <a:spLocks noGrp="1"/>
          </p:cNvSpPr>
          <p:nvPr>
            <p:ph type="body" sz="half" idx="21"/>
          </p:nvPr>
        </p:nvSpPr>
        <p:spPr>
          <a:xfrm>
            <a:off x="1097280" y="1824588"/>
            <a:ext cx="18618201" cy="411567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239">
                <a:solidFill>
                  <a:srgbClr val="677B8C"/>
                </a:solidFill>
              </a:defRPr>
            </a:pPr>
            <a:r>
              <a:t>Presentation title</a:t>
            </a:r>
            <a:br/>
            <a:r>
              <a:t>in two lines</a:t>
            </a:r>
          </a:p>
        </p:txBody>
      </p:sp>
      <p:sp>
        <p:nvSpPr>
          <p:cNvPr id="22" name="Subtitle 30"/>
          <p:cNvSpPr txBox="1">
            <a:spLocks noGrp="1"/>
          </p:cNvSpPr>
          <p:nvPr>
            <p:ph type="body" sz="quarter" idx="22"/>
          </p:nvPr>
        </p:nvSpPr>
        <p:spPr>
          <a:xfrm>
            <a:off x="1097280" y="6317088"/>
            <a:ext cx="18618202" cy="33115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677B8C"/>
                </a:solidFill>
              </a:defRPr>
            </a:pPr>
            <a:r>
              <a:t>Subtitle text</a:t>
            </a:r>
            <a:br/>
            <a:r>
              <a:t>City, Date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>
            <a:lvl1pPr algn="l" defTabSz="914400">
              <a:defRPr sz="2400">
                <a:latin typeface="Facebook Reader Regular"/>
                <a:ea typeface="Facebook Reader Regular"/>
                <a:cs typeface="Facebook Reader Regular"/>
                <a:sym typeface="Facebook Read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, 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9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9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95" name="Headline in two lines Type size 48 pt in Bold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96" name="This is small body copy, Type size 36 pt in Medium, line spacing 1.1 lines…"/>
          <p:cNvSpPr txBox="1">
            <a:spLocks noGrp="1"/>
          </p:cNvSpPr>
          <p:nvPr>
            <p:ph type="body" sz="half" idx="25"/>
          </p:nvPr>
        </p:nvSpPr>
        <p:spPr>
          <a:xfrm>
            <a:off x="1097280" y="4333459"/>
            <a:ext cx="9994393" cy="77541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731520" lvl="1" indent="-36576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097280" lvl="2" indent="-365759">
              <a:spcBef>
                <a:spcPts val="0"/>
              </a:spcBef>
              <a:defRPr sz="3600"/>
            </a:pPr>
            <a:r>
              <a:t>Third level, Types size 36 pt in Medium</a:t>
            </a:r>
          </a:p>
        </p:txBody>
      </p:sp>
      <p:sp>
        <p:nvSpPr>
          <p:cNvPr id="197" name="Object Placeholder"/>
          <p:cNvSpPr txBox="1">
            <a:spLocks noGrp="1"/>
          </p:cNvSpPr>
          <p:nvPr>
            <p:ph sz="half" idx="3"/>
          </p:nvPr>
        </p:nvSpPr>
        <p:spPr>
          <a:xfrm>
            <a:off x="12192000" y="1084429"/>
            <a:ext cx="11026775" cy="108535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hlight - 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icture Placeholder 7"/>
          <p:cNvSpPr>
            <a:spLocks noGrp="1"/>
          </p:cNvSpPr>
          <p:nvPr>
            <p:ph type="pic" idx="21"/>
          </p:nvPr>
        </p:nvSpPr>
        <p:spPr>
          <a:xfrm>
            <a:off x="-2823013" y="-1605996"/>
            <a:ext cx="27221140" cy="1813075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20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208" name="Content Placeholder 9"/>
          <p:cNvSpPr txBox="1">
            <a:spLocks noGrp="1"/>
          </p:cNvSpPr>
          <p:nvPr>
            <p:ph type="body" sz="quarter" idx="24"/>
          </p:nvPr>
        </p:nvSpPr>
        <p:spPr>
          <a:xfrm>
            <a:off x="13286232" y="4786655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25 million</a:t>
            </a:r>
          </a:p>
        </p:txBody>
      </p:sp>
      <p:sp>
        <p:nvSpPr>
          <p:cNvPr id="209" name="Content Placeholder 10"/>
          <p:cNvSpPr txBox="1">
            <a:spLocks noGrp="1"/>
          </p:cNvSpPr>
          <p:nvPr>
            <p:ph type="body" sz="quarter" idx="25"/>
          </p:nvPr>
        </p:nvSpPr>
        <p:spPr>
          <a:xfrm>
            <a:off x="13286232" y="8670321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3 billion</a:t>
            </a:r>
          </a:p>
        </p:txBody>
      </p:sp>
      <p:sp>
        <p:nvSpPr>
          <p:cNvPr id="210" name="Content Placeholder 2"/>
          <p:cNvSpPr txBox="1">
            <a:spLocks noGrp="1"/>
          </p:cNvSpPr>
          <p:nvPr>
            <p:ph type="body" sz="quarter" idx="26"/>
          </p:nvPr>
        </p:nvSpPr>
        <p:spPr>
          <a:xfrm>
            <a:off x="13286232" y="10699008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211" name="This is small body copy, Type size 36 pt in Medium, line spacing 1.1 lines"/>
          <p:cNvSpPr txBox="1">
            <a:spLocks noGrp="1"/>
          </p:cNvSpPr>
          <p:nvPr>
            <p:ph type="body" sz="quarter" idx="27"/>
          </p:nvPr>
        </p:nvSpPr>
        <p:spPr>
          <a:xfrm>
            <a:off x="13286232" y="6799632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212" name="Headline in two lines Type size 48 pt in Bold"/>
          <p:cNvSpPr txBox="1">
            <a:spLocks noGrp="1"/>
          </p:cNvSpPr>
          <p:nvPr>
            <p:ph type="body" sz="quarter" idx="28"/>
          </p:nvPr>
        </p:nvSpPr>
        <p:spPr>
          <a:xfrm>
            <a:off x="13286232" y="2146851"/>
            <a:ext cx="9994393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213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22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22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224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y Message - 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20191018_Facebook_4159_f1.jpeg"/>
          <p:cNvSpPr>
            <a:spLocks noGrp="1"/>
          </p:cNvSpPr>
          <p:nvPr>
            <p:ph type="pic" idx="21"/>
          </p:nvPr>
        </p:nvSpPr>
        <p:spPr>
          <a:xfrm>
            <a:off x="-14127" y="-1279418"/>
            <a:ext cx="24412254" cy="1627483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234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235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236" name="TextBox 6"/>
          <p:cNvSpPr txBox="1">
            <a:spLocks noGrp="1"/>
          </p:cNvSpPr>
          <p:nvPr>
            <p:ph type="body" sz="half" idx="25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Copy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24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24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247" name="TextBox 1"/>
          <p:cNvSpPr txBox="1">
            <a:spLocks noGrp="1"/>
          </p:cNvSpPr>
          <p:nvPr>
            <p:ph type="body" sz="quarter" idx="24"/>
          </p:nvPr>
        </p:nvSpPr>
        <p:spPr>
          <a:xfrm>
            <a:off x="4602161" y="4886790"/>
            <a:ext cx="15179678" cy="3840481"/>
          </a:xfrm>
          <a:prstGeom prst="rect">
            <a:avLst/>
          </a:prstGeom>
          <a:ln w="25400"/>
        </p:spPr>
        <p:txBody>
          <a:bodyPr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8000">
                <a:solidFill>
                  <a:srgbClr val="677B8C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 line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Copy Center - 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20191018_Facebook_9975_J2.jpeg"/>
          <p:cNvSpPr>
            <a:spLocks noGrp="1"/>
          </p:cNvSpPr>
          <p:nvPr>
            <p:ph type="pic" idx="21"/>
          </p:nvPr>
        </p:nvSpPr>
        <p:spPr>
          <a:xfrm>
            <a:off x="-14127" y="-1281008"/>
            <a:ext cx="24412254" cy="162780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6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257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258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259" name="TextBox 1"/>
          <p:cNvSpPr txBox="1">
            <a:spLocks noGrp="1"/>
          </p:cNvSpPr>
          <p:nvPr>
            <p:ph type="body" sz="quarter" idx="25"/>
          </p:nvPr>
        </p:nvSpPr>
        <p:spPr>
          <a:xfrm>
            <a:off x="4602161" y="4886790"/>
            <a:ext cx="15179678" cy="3840481"/>
          </a:xfrm>
          <a:prstGeom prst="rect">
            <a:avLst/>
          </a:prstGeom>
          <a:ln w="25400"/>
        </p:spPr>
        <p:txBody>
          <a:bodyPr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 Line spacing 1 line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ln w="25400"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Title, Company</a:t>
            </a:r>
          </a:p>
        </p:txBody>
      </p:sp>
      <p:sp>
        <p:nvSpPr>
          <p:cNvPr id="26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269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270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271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677B8C"/>
                </a:solidFill>
              </a:defRPr>
            </a:pPr>
            <a:r>
              <a:t>“This is a large quote, Type size </a:t>
            </a:r>
            <a:br/>
            <a:r>
              <a:t>  68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- 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20191018_Facebook_3167_F1.jpeg"/>
          <p:cNvSpPr>
            <a:spLocks noGrp="1"/>
          </p:cNvSpPr>
          <p:nvPr>
            <p:ph type="pic" idx="21"/>
          </p:nvPr>
        </p:nvSpPr>
        <p:spPr>
          <a:xfrm>
            <a:off x="-14127" y="0"/>
            <a:ext cx="24412254" cy="1599097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28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282" name="Footer Placeholder 3"/>
          <p:cNvSpPr txBox="1">
            <a:spLocks noGrp="1"/>
          </p:cNvSpPr>
          <p:nvPr>
            <p:ph type="body" sz="quarter" idx="24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283" name="Date Placeholder 2"/>
          <p:cNvSpPr txBox="1">
            <a:spLocks noGrp="1"/>
          </p:cNvSpPr>
          <p:nvPr>
            <p:ph type="body" sz="quarter" idx="25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284" name="Title 7"/>
          <p:cNvSpPr txBox="1">
            <a:spLocks noGrp="1"/>
          </p:cNvSpPr>
          <p:nvPr>
            <p:ph type="body" sz="half" idx="26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68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677B8C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29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29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295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677B8C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icture Placeholder 7"/>
          <p:cNvSpPr>
            <a:spLocks noGrp="1"/>
          </p:cNvSpPr>
          <p:nvPr>
            <p:ph type="pic" idx="21"/>
          </p:nvPr>
        </p:nvSpPr>
        <p:spPr>
          <a:xfrm>
            <a:off x="-14127" y="-1281008"/>
            <a:ext cx="24412254" cy="1627801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4" name="01"/>
          <p:cNvSpPr txBox="1">
            <a:spLocks noGrp="1"/>
          </p:cNvSpPr>
          <p:nvPr>
            <p:ph type="body" sz="quarter" idx="22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305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306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307" name="Title 2"/>
          <p:cNvSpPr txBox="1">
            <a:spLocks noGrp="1"/>
          </p:cNvSpPr>
          <p:nvPr>
            <p:ph type="body" sz="half" idx="25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, White Text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0191018_Facebook_8975b.jpg"/>
          <p:cNvSpPr>
            <a:spLocks noGrp="1"/>
          </p:cNvSpPr>
          <p:nvPr>
            <p:ph type="pic" idx="21"/>
          </p:nvPr>
        </p:nvSpPr>
        <p:spPr>
          <a:xfrm>
            <a:off x="-14127" y="-16327"/>
            <a:ext cx="24412254" cy="1373232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grpSp>
        <p:nvGrpSpPr>
          <p:cNvPr id="39" name="Group 10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31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2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3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4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5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6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7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38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40" name="Subtitle 22"/>
          <p:cNvSpPr txBox="1">
            <a:spLocks noGrp="1"/>
          </p:cNvSpPr>
          <p:nvPr>
            <p:ph type="body" sz="quarter" idx="22"/>
          </p:nvPr>
        </p:nvSpPr>
        <p:spPr>
          <a:xfrm>
            <a:off x="1097280" y="6317088"/>
            <a:ext cx="9944735" cy="33115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r>
              <a:t>Subtitle text</a:t>
            </a:r>
            <a:br/>
            <a:r>
              <a:t>City, Date</a:t>
            </a:r>
          </a:p>
        </p:txBody>
      </p:sp>
      <p:sp>
        <p:nvSpPr>
          <p:cNvPr id="41" name="Title 21"/>
          <p:cNvSpPr txBox="1">
            <a:spLocks noGrp="1"/>
          </p:cNvSpPr>
          <p:nvPr>
            <p:ph type="body" sz="half" idx="23"/>
          </p:nvPr>
        </p:nvSpPr>
        <p:spPr>
          <a:xfrm>
            <a:off x="1097280" y="1824588"/>
            <a:ext cx="18618201" cy="411567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239">
                <a:solidFill>
                  <a:srgbClr val="FFFFFF"/>
                </a:solidFill>
              </a:defRPr>
            </a:pPr>
            <a:r>
              <a:t>Presentation title</a:t>
            </a:r>
            <a:br/>
            <a:r>
              <a:t>in two lines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>
            <a:lvl1pPr algn="l" defTabSz="914400">
              <a:defRPr sz="2400">
                <a:latin typeface="Facebook Reader Regular"/>
                <a:ea typeface="Facebook Reader Regular"/>
                <a:cs typeface="Facebook Reader Regular"/>
                <a:sym typeface="Facebook Read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icture Placeholder 7"/>
          <p:cNvSpPr>
            <a:spLocks noGrp="1"/>
          </p:cNvSpPr>
          <p:nvPr>
            <p:ph type="pic" idx="21"/>
          </p:nvPr>
        </p:nvSpPr>
        <p:spPr>
          <a:xfrm>
            <a:off x="-14127" y="0"/>
            <a:ext cx="24412254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6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317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318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165224" y="2143125"/>
            <a:ext cx="4582434" cy="95129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988929" y="2143125"/>
            <a:ext cx="4582435" cy="95129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12812635" y="2143125"/>
            <a:ext cx="4582435" cy="95129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2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8636339" y="2143125"/>
            <a:ext cx="4582435" cy="95129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0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331" name="Footer Placeholder 3"/>
          <p:cNvSpPr txBox="1">
            <a:spLocks noGrp="1"/>
          </p:cNvSpPr>
          <p:nvPr>
            <p:ph type="body" sz="quarter" idx="26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332" name="Date Placeholder 2"/>
          <p:cNvSpPr txBox="1">
            <a:spLocks noGrp="1"/>
          </p:cNvSpPr>
          <p:nvPr>
            <p:ph type="body" sz="quarter" idx="27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165224" y="4481564"/>
            <a:ext cx="5305915" cy="53658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740035" y="4481564"/>
            <a:ext cx="5305915" cy="53658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12314848" y="4481564"/>
            <a:ext cx="5305915" cy="53658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3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7889659" y="4481564"/>
            <a:ext cx="5305916" cy="53658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4" name="Straight Connector 10"/>
          <p:cNvSpPr/>
          <p:nvPr/>
        </p:nvSpPr>
        <p:spPr>
          <a:xfrm>
            <a:off x="1165225" y="10336645"/>
            <a:ext cx="5305914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45" name="Straight Connector 18"/>
          <p:cNvSpPr/>
          <p:nvPr/>
        </p:nvSpPr>
        <p:spPr>
          <a:xfrm>
            <a:off x="6740035" y="10336645"/>
            <a:ext cx="5305914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46" name="Straight Connector 19"/>
          <p:cNvSpPr/>
          <p:nvPr/>
        </p:nvSpPr>
        <p:spPr>
          <a:xfrm>
            <a:off x="12314848" y="10336645"/>
            <a:ext cx="5305913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47" name="Straight Connector 20"/>
          <p:cNvSpPr/>
          <p:nvPr/>
        </p:nvSpPr>
        <p:spPr>
          <a:xfrm>
            <a:off x="17912864" y="10336645"/>
            <a:ext cx="5305913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48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349" name="Footer Placeholder 3"/>
          <p:cNvSpPr txBox="1">
            <a:spLocks noGrp="1"/>
          </p:cNvSpPr>
          <p:nvPr>
            <p:ph type="body" sz="quarter" idx="26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350" name="Date Placeholder 2"/>
          <p:cNvSpPr txBox="1">
            <a:spLocks noGrp="1"/>
          </p:cNvSpPr>
          <p:nvPr>
            <p:ph type="body" sz="quarter" idx="27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351" name="Title 9"/>
          <p:cNvSpPr txBox="1">
            <a:spLocks noGrp="1"/>
          </p:cNvSpPr>
          <p:nvPr>
            <p:ph type="body" sz="quarter" idx="28"/>
          </p:nvPr>
        </p:nvSpPr>
        <p:spPr>
          <a:xfrm>
            <a:off x="1097280" y="2146851"/>
            <a:ext cx="22030347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352" name="Firstname Lastname…"/>
          <p:cNvSpPr txBox="1">
            <a:spLocks noGrp="1"/>
          </p:cNvSpPr>
          <p:nvPr>
            <p:ph type="body" sz="quarter" idx="29"/>
          </p:nvPr>
        </p:nvSpPr>
        <p:spPr>
          <a:xfrm>
            <a:off x="2173683" y="10622707"/>
            <a:ext cx="3288996" cy="8940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Job title</a:t>
            </a:r>
          </a:p>
        </p:txBody>
      </p:sp>
      <p:sp>
        <p:nvSpPr>
          <p:cNvPr id="353" name="Firstname Lastname…"/>
          <p:cNvSpPr txBox="1">
            <a:spLocks noGrp="1"/>
          </p:cNvSpPr>
          <p:nvPr>
            <p:ph type="body" sz="quarter" idx="30"/>
          </p:nvPr>
        </p:nvSpPr>
        <p:spPr>
          <a:xfrm>
            <a:off x="7748492" y="10659619"/>
            <a:ext cx="3288996" cy="8940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Job title</a:t>
            </a:r>
          </a:p>
        </p:txBody>
      </p:sp>
      <p:sp>
        <p:nvSpPr>
          <p:cNvPr id="354" name="Firstname Lastname…"/>
          <p:cNvSpPr txBox="1">
            <a:spLocks noGrp="1"/>
          </p:cNvSpPr>
          <p:nvPr>
            <p:ph type="body" sz="quarter" idx="31"/>
          </p:nvPr>
        </p:nvSpPr>
        <p:spPr>
          <a:xfrm>
            <a:off x="13323303" y="10622707"/>
            <a:ext cx="3288996" cy="8940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Job title</a:t>
            </a:r>
          </a:p>
        </p:txBody>
      </p:sp>
      <p:sp>
        <p:nvSpPr>
          <p:cNvPr id="355" name="Firstname Lastname…"/>
          <p:cNvSpPr txBox="1">
            <a:spLocks noGrp="1"/>
          </p:cNvSpPr>
          <p:nvPr>
            <p:ph type="body" sz="quarter" idx="32"/>
          </p:nvPr>
        </p:nvSpPr>
        <p:spPr>
          <a:xfrm>
            <a:off x="18898119" y="10622707"/>
            <a:ext cx="3288996" cy="8940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400"/>
            </a:pPr>
            <a:r>
              <a:t>Job title</a:t>
            </a:r>
          </a:p>
        </p:txBody>
      </p:sp>
      <p:sp>
        <p:nvSpPr>
          <p:cNvPr id="35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 Imag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165224" y="5120640"/>
            <a:ext cx="3435926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5" name="Straight Connector 10"/>
          <p:cNvSpPr/>
          <p:nvPr/>
        </p:nvSpPr>
        <p:spPr>
          <a:xfrm>
            <a:off x="1165225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6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889446" y="5120640"/>
            <a:ext cx="3435927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613668" y="5120640"/>
            <a:ext cx="3435926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12337890" y="5120640"/>
            <a:ext cx="3435927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16062112" y="5120640"/>
            <a:ext cx="3435927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0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19786330" y="5120640"/>
            <a:ext cx="3435927" cy="34747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1" name="Straight Connector 36"/>
          <p:cNvSpPr/>
          <p:nvPr/>
        </p:nvSpPr>
        <p:spPr>
          <a:xfrm>
            <a:off x="4888750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72" name="Straight Connector 37"/>
          <p:cNvSpPr/>
          <p:nvPr/>
        </p:nvSpPr>
        <p:spPr>
          <a:xfrm>
            <a:off x="8612274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73" name="Straight Connector 38"/>
          <p:cNvSpPr/>
          <p:nvPr/>
        </p:nvSpPr>
        <p:spPr>
          <a:xfrm>
            <a:off x="12335798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74" name="Straight Connector 39"/>
          <p:cNvSpPr/>
          <p:nvPr/>
        </p:nvSpPr>
        <p:spPr>
          <a:xfrm>
            <a:off x="16059322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75" name="Straight Connector 40"/>
          <p:cNvSpPr/>
          <p:nvPr/>
        </p:nvSpPr>
        <p:spPr>
          <a:xfrm>
            <a:off x="19782849" y="8976207"/>
            <a:ext cx="3435925" cy="1"/>
          </a:xfrm>
          <a:prstGeom prst="line">
            <a:avLst/>
          </a:prstGeom>
          <a:ln w="127000">
            <a:solidFill>
              <a:srgbClr val="677B8C"/>
            </a:solidFill>
            <a:miter/>
          </a:ln>
        </p:spPr>
        <p:txBody>
          <a:bodyPr tIns="91439" bIns="91439"/>
          <a:lstStyle/>
          <a:p>
            <a:pPr>
              <a:lnSpc>
                <a:spcPct val="130000"/>
              </a:lnSpc>
              <a:defRPr sz="3200"/>
            </a:pPr>
            <a:endParaRPr/>
          </a:p>
        </p:txBody>
      </p:sp>
      <p:sp>
        <p:nvSpPr>
          <p:cNvPr id="376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377" name="Footer Placeholder 3"/>
          <p:cNvSpPr txBox="1">
            <a:spLocks noGrp="1"/>
          </p:cNvSpPr>
          <p:nvPr>
            <p:ph type="body" sz="quarter" idx="28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378" name="Date Placeholder 2"/>
          <p:cNvSpPr txBox="1">
            <a:spLocks noGrp="1"/>
          </p:cNvSpPr>
          <p:nvPr>
            <p:ph type="body" sz="quarter" idx="29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379" name="Title 14"/>
          <p:cNvSpPr txBox="1">
            <a:spLocks noGrp="1"/>
          </p:cNvSpPr>
          <p:nvPr>
            <p:ph type="body" sz="quarter" idx="30"/>
          </p:nvPr>
        </p:nvSpPr>
        <p:spPr>
          <a:xfrm>
            <a:off x="1097280" y="2146851"/>
            <a:ext cx="22030347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380" name="Firstname Lastname…"/>
          <p:cNvSpPr txBox="1">
            <a:spLocks noGrp="1"/>
          </p:cNvSpPr>
          <p:nvPr>
            <p:ph type="body" sz="quarter" idx="31"/>
          </p:nvPr>
        </p:nvSpPr>
        <p:spPr>
          <a:xfrm>
            <a:off x="1496474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1" name="Firstname Lastname…"/>
          <p:cNvSpPr txBox="1">
            <a:spLocks noGrp="1"/>
          </p:cNvSpPr>
          <p:nvPr>
            <p:ph type="body" sz="quarter" idx="32"/>
          </p:nvPr>
        </p:nvSpPr>
        <p:spPr>
          <a:xfrm>
            <a:off x="5220695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2" name="Firstname Lastname…"/>
          <p:cNvSpPr txBox="1">
            <a:spLocks noGrp="1"/>
          </p:cNvSpPr>
          <p:nvPr>
            <p:ph type="body" sz="quarter" idx="33"/>
          </p:nvPr>
        </p:nvSpPr>
        <p:spPr>
          <a:xfrm>
            <a:off x="8944916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3" name="Firstname Lastname…"/>
          <p:cNvSpPr txBox="1">
            <a:spLocks noGrp="1"/>
          </p:cNvSpPr>
          <p:nvPr>
            <p:ph type="body" sz="quarter" idx="34"/>
          </p:nvPr>
        </p:nvSpPr>
        <p:spPr>
          <a:xfrm>
            <a:off x="12669137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4" name="Firstname Lastname…"/>
          <p:cNvSpPr txBox="1">
            <a:spLocks noGrp="1"/>
          </p:cNvSpPr>
          <p:nvPr>
            <p:ph type="body" sz="quarter" idx="35"/>
          </p:nvPr>
        </p:nvSpPr>
        <p:spPr>
          <a:xfrm>
            <a:off x="16393358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5" name="Firstname Lastname…"/>
          <p:cNvSpPr txBox="1">
            <a:spLocks noGrp="1"/>
          </p:cNvSpPr>
          <p:nvPr>
            <p:ph type="body" sz="quarter" idx="36"/>
          </p:nvPr>
        </p:nvSpPr>
        <p:spPr>
          <a:xfrm>
            <a:off x="20117580" y="9203953"/>
            <a:ext cx="2773427" cy="792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Firstname Lastname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 sz="2000"/>
            </a:pPr>
            <a:r>
              <a:t>Job title</a:t>
            </a:r>
          </a:p>
        </p:txBody>
      </p:sp>
      <p:sp>
        <p:nvSpPr>
          <p:cNvPr id="38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 Imag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828800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5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543587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6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9258375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12973163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6699286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0431199" y="6045391"/>
            <a:ext cx="2124001" cy="2125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00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401" name="Footer Placeholder 3"/>
          <p:cNvSpPr txBox="1">
            <a:spLocks noGrp="1"/>
          </p:cNvSpPr>
          <p:nvPr>
            <p:ph type="body" sz="quarter" idx="28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402" name="Date Placeholder 2"/>
          <p:cNvSpPr txBox="1">
            <a:spLocks noGrp="1"/>
          </p:cNvSpPr>
          <p:nvPr>
            <p:ph type="body" sz="quarter" idx="29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, 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ln w="25400"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41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41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, White Text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ln w="25400"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42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42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book">
    <p:bg>
      <p:bgPr>
        <a:solidFill>
          <a:srgbClr val="187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0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43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43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433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book">
    <p:bg>
      <p:bgPr>
        <a:solidFill>
          <a:srgbClr val="187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44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44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444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  <p:sp>
        <p:nvSpPr>
          <p:cNvPr id="44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1877F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4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45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45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45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458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459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460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461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462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463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464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465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, Grey Text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idx="21"/>
          </p:nvPr>
        </p:nvSpPr>
        <p:spPr>
          <a:xfrm>
            <a:off x="0" y="-1"/>
            <a:ext cx="29937132" cy="1996327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grpSp>
        <p:nvGrpSpPr>
          <p:cNvPr id="58" name="Group 10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50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1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2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3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4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5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6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  <p:sp>
          <p:nvSpPr>
            <p:cNvPr id="57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30000"/>
                </a:lnSpc>
                <a:defRPr sz="3200"/>
              </a:pPr>
              <a:endParaRPr/>
            </a:p>
          </p:txBody>
        </p:sp>
      </p:grpSp>
      <p:sp>
        <p:nvSpPr>
          <p:cNvPr id="59" name="Title 29"/>
          <p:cNvSpPr txBox="1">
            <a:spLocks noGrp="1"/>
          </p:cNvSpPr>
          <p:nvPr>
            <p:ph type="body" sz="half" idx="22"/>
          </p:nvPr>
        </p:nvSpPr>
        <p:spPr>
          <a:xfrm>
            <a:off x="1097280" y="1824588"/>
            <a:ext cx="18618201" cy="411567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239">
                <a:solidFill>
                  <a:srgbClr val="677B8C"/>
                </a:solidFill>
              </a:defRPr>
            </a:pPr>
            <a:r>
              <a:t>Presentation title</a:t>
            </a:r>
            <a:br/>
            <a:r>
              <a:t>in two lines</a:t>
            </a:r>
          </a:p>
        </p:txBody>
      </p:sp>
      <p:sp>
        <p:nvSpPr>
          <p:cNvPr id="60" name="Subtitle 30"/>
          <p:cNvSpPr txBox="1">
            <a:spLocks noGrp="1"/>
          </p:cNvSpPr>
          <p:nvPr>
            <p:ph type="body" sz="quarter" idx="23"/>
          </p:nvPr>
        </p:nvSpPr>
        <p:spPr>
          <a:xfrm>
            <a:off x="1097280" y="6317088"/>
            <a:ext cx="18618202" cy="33115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677B8C"/>
                </a:solidFill>
              </a:defRPr>
            </a:pPr>
            <a:r>
              <a:t>Subtitle text</a:t>
            </a:r>
            <a:br/>
            <a:r>
              <a:t>City, Date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>
            <a:lvl1pPr algn="l" defTabSz="914400">
              <a:defRPr sz="2400">
                <a:latin typeface="Facebook Reader Regular"/>
                <a:ea typeface="Facebook Reader Regular"/>
                <a:cs typeface="Facebook Reader Regular"/>
                <a:sym typeface="Facebook Read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11"/>
          <p:cNvSpPr/>
          <p:nvPr/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rgbClr val="1877F2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47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47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47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478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479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480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481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book">
    <p:bg>
      <p:bgPr>
        <a:solidFill>
          <a:srgbClr val="187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49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49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492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book">
    <p:bg>
      <p:bgPr>
        <a:solidFill>
          <a:srgbClr val="187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0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50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50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504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68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1877F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5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51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51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51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51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518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51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520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ebook">
    <p:bg>
      <p:bgPr>
        <a:solidFill>
          <a:srgbClr val="187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2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53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531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FB_FOA_Backgrounds-01.jpeg" descr="FB_FOA_Backgrounds-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0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541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54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54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544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FB_FOA_Backgrounds-01.jpeg" descr="FB_FOA_Backgrounds-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55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55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55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557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FB_FOA_Backgrounds-03[1].jpeg" descr="FB_FOA_Backgrounds-03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707" y="-1"/>
            <a:ext cx="1218929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567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568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569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57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2157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57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2157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572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2157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573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574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2157" y="8839664"/>
            <a:ext cx="2965197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575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576" name="Content Placeholder 7"/>
          <p:cNvSpPr txBox="1"/>
          <p:nvPr/>
        </p:nvSpPr>
        <p:spPr>
          <a:xfrm>
            <a:off x="1097280" y="4333459"/>
            <a:ext cx="9994393" cy="7315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lnSpc>
                <a:spcPct val="110000"/>
              </a:lnSpc>
              <a:defRPr sz="3600"/>
            </a:pPr>
            <a:endParaRPr/>
          </a:p>
          <a:p>
            <a:pPr>
              <a:lnSpc>
                <a:spcPct val="110000"/>
              </a:lnSpc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lnSpc>
                <a:spcPct val="110000"/>
              </a:lnSpc>
              <a:defRPr sz="3600"/>
            </a:pPr>
            <a:endParaRPr/>
          </a:p>
          <a:p>
            <a:pPr marL="800100" lvl="1" indent="-342900">
              <a:lnSpc>
                <a:spcPct val="110000"/>
              </a:lnSpc>
              <a:buSzPct val="100000"/>
              <a:buChar char="•"/>
              <a:defRPr sz="3600"/>
            </a:pPr>
            <a:r>
              <a:t>Second level, Type size 36 pt in Medium</a:t>
            </a:r>
          </a:p>
          <a:p>
            <a:pPr marL="1257300" lvl="2" indent="-342900">
              <a:lnSpc>
                <a:spcPct val="110000"/>
              </a:lnSpc>
              <a:buSzPct val="100000"/>
              <a:buChar char="•"/>
              <a:defRPr sz="3600"/>
            </a:pPr>
            <a:r>
              <a:t>Third level, Type size 36 pt in Medium</a:t>
            </a:r>
          </a:p>
        </p:txBody>
      </p:sp>
      <p:sp>
        <p:nvSpPr>
          <p:cNvPr id="577" name="Title 6"/>
          <p:cNvSpPr txBox="1"/>
          <p:nvPr/>
        </p:nvSpPr>
        <p:spPr>
          <a:xfrm>
            <a:off x="1097280" y="2146851"/>
            <a:ext cx="9994393" cy="190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  <a:defRPr sz="4800"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FB_FOA_Backgrounds-03[1].jpeg" descr="FB_FOA_Backgrounds-03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708" y="0"/>
            <a:ext cx="1218929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58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58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58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5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0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591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592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593" name="PhoneXLightNeutral.png" descr="PhoneXLightNeutr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FB_FOA_Backgrounds-01.jpeg" descr="FB_FOA_Backgrounds-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0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60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60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606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TextBox 7"/>
          <p:cNvSpPr txBox="1">
            <a:spLocks noGrp="1"/>
          </p:cNvSpPr>
          <p:nvPr>
            <p:ph type="body" sz="quarter" idx="21"/>
          </p:nvPr>
        </p:nvSpPr>
        <p:spPr>
          <a:xfrm>
            <a:off x="1097280" y="2145600"/>
            <a:ext cx="3438522" cy="7366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lvl1pPr>
          </a:lstStyle>
          <a:p>
            <a:r>
              <a:t>Agenda</a:t>
            </a:r>
          </a:p>
        </p:txBody>
      </p:sp>
      <p:sp>
        <p:nvSpPr>
          <p:cNvPr id="7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7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72" name="Text Placeholder 14"/>
          <p:cNvSpPr txBox="1">
            <a:spLocks noGrp="1"/>
          </p:cNvSpPr>
          <p:nvPr>
            <p:ph type="body" idx="24"/>
          </p:nvPr>
        </p:nvSpPr>
        <p:spPr>
          <a:xfrm>
            <a:off x="8620125" y="2146300"/>
            <a:ext cx="14637545" cy="9875520"/>
          </a:xfrm>
          <a:prstGeom prst="rect">
            <a:avLst/>
          </a:prstGeom>
        </p:spPr>
        <p:txBody>
          <a:bodyPr/>
          <a:lstStyle/>
          <a:p>
            <a:pPr marL="731520" indent="-731520">
              <a:spcBef>
                <a:spcPts val="0"/>
              </a:spcBef>
              <a:buSzPct val="100000"/>
              <a:buAutoNum type="arabicPeriod"/>
              <a:defRPr>
                <a:solidFill>
                  <a:srgbClr val="677B8C"/>
                </a:solidFill>
              </a:defRPr>
            </a:pPr>
            <a:r>
              <a:t>Type size 48 pt in Medium</a:t>
            </a:r>
          </a:p>
          <a:p>
            <a:pPr marL="731520" indent="-731520">
              <a:spcBef>
                <a:spcPts val="0"/>
              </a:spcBef>
              <a:buSzPct val="100000"/>
              <a:buAutoNum type="arabicPeriod"/>
              <a:defRPr>
                <a:solidFill>
                  <a:srgbClr val="677B8C"/>
                </a:solidFill>
              </a:defRPr>
            </a:pPr>
            <a:r>
              <a:t>Line spacing 1.1 lines</a:t>
            </a:r>
          </a:p>
          <a:p>
            <a:pPr marL="731520" indent="-731520">
              <a:spcBef>
                <a:spcPts val="0"/>
              </a:spcBef>
              <a:buSzPct val="100000"/>
              <a:buAutoNum type="arabicPeriod"/>
              <a:defRPr>
                <a:solidFill>
                  <a:srgbClr val="677B8C"/>
                </a:solidFill>
              </a:defRPr>
            </a:pPr>
            <a:r>
              <a:t>Body copy is written in upper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FB_FOA_Backgrounds-01.jpeg" descr="FB_FOA_Backgrounds-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1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61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61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61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620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68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FB_FOA_Backgrounds-03[1].jpeg" descr="FB_FOA_Backgrounds-03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-1"/>
            <a:ext cx="1218929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630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63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63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63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634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89449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635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89449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636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sse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FB_FOA_Backgrounds-01.jpeg" descr="FB_FOA_Backgrounds-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4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4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64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64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649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FB_FOA_Backgrounds-02 2.jpeg" descr="FB_FOA_Backgrounds-02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58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659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66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66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662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FB_FOA_Backgrounds-02 2.jpeg" descr="FB_FOA_Backgrounds-02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672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67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67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675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FB_FOA_Backgrounds-04[1].jpeg" descr="FB_FOA_Backgrounds-04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-1"/>
            <a:ext cx="1218929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8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68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68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68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688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89449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689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89449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690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89449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691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692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89449" y="8839664"/>
            <a:ext cx="2965197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693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694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695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FB_FOA_Backgrounds-04[1].jpeg" descr="FB_FOA_Backgrounds-04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70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70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70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7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8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709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710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711" name="PhoneXLightNeutral.png" descr="PhoneXLightNeutr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FB_FOA_Backgrounds-02 2.jpeg" descr="FB_FOA_Backgrounds-02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1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72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72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724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FB_FOA_Backgrounds-02 2.jpeg" descr="FB_FOA_Backgrounds-02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73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73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73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738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FB_FOA_Backgrounds-04[1].jpeg" descr="FB_FOA_Backgrounds-04[1]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-1"/>
            <a:ext cx="1218929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748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74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75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75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752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530966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75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530966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754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"/>
          <p:cNvSpPr txBox="1">
            <a:spLocks noGrp="1"/>
          </p:cNvSpPr>
          <p:nvPr>
            <p:ph type="body" sz="quarter" idx="21"/>
          </p:nvPr>
        </p:nvSpPr>
        <p:spPr>
          <a:xfrm>
            <a:off x="1097280" y="2145600"/>
            <a:ext cx="3438522" cy="7366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lvl1pPr>
          </a:lstStyle>
          <a:p>
            <a:r>
              <a:t>Schedule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8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83" name="Text Placeholder 14"/>
          <p:cNvSpPr txBox="1">
            <a:spLocks noGrp="1"/>
          </p:cNvSpPr>
          <p:nvPr>
            <p:ph type="body" sz="quarter" idx="24"/>
          </p:nvPr>
        </p:nvSpPr>
        <p:spPr>
          <a:xfrm>
            <a:off x="8747125" y="2273300"/>
            <a:ext cx="6492241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09:00 AM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4" name="Text Placeholder 14"/>
          <p:cNvSpPr txBox="1">
            <a:spLocks noGrp="1"/>
          </p:cNvSpPr>
          <p:nvPr>
            <p:ph type="body" sz="quarter" idx="25"/>
          </p:nvPr>
        </p:nvSpPr>
        <p:spPr>
          <a:xfrm>
            <a:off x="8747125" y="4679751"/>
            <a:ext cx="6492241" cy="182289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10:00 AM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5" name="Text Placeholder 14"/>
          <p:cNvSpPr txBox="1">
            <a:spLocks noGrp="1"/>
          </p:cNvSpPr>
          <p:nvPr>
            <p:ph type="body" sz="quarter" idx="26"/>
          </p:nvPr>
        </p:nvSpPr>
        <p:spPr>
          <a:xfrm>
            <a:off x="8747125" y="7086203"/>
            <a:ext cx="6492241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11:00 AM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6" name="Text Placeholder 14"/>
          <p:cNvSpPr txBox="1">
            <a:spLocks noGrp="1"/>
          </p:cNvSpPr>
          <p:nvPr>
            <p:ph type="body" sz="quarter" idx="27"/>
          </p:nvPr>
        </p:nvSpPr>
        <p:spPr>
          <a:xfrm>
            <a:off x="8747125" y="9492655"/>
            <a:ext cx="6492241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12:00 PM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7" name="Text Placeholder 14"/>
          <p:cNvSpPr txBox="1">
            <a:spLocks noGrp="1"/>
          </p:cNvSpPr>
          <p:nvPr>
            <p:ph type="body" sz="quarter" idx="28"/>
          </p:nvPr>
        </p:nvSpPr>
        <p:spPr>
          <a:xfrm>
            <a:off x="16681401" y="2273300"/>
            <a:ext cx="6492242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01:00 PM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8" name="Text Placeholder 14"/>
          <p:cNvSpPr txBox="1">
            <a:spLocks noGrp="1"/>
          </p:cNvSpPr>
          <p:nvPr>
            <p:ph type="body" sz="quarter" idx="29"/>
          </p:nvPr>
        </p:nvSpPr>
        <p:spPr>
          <a:xfrm>
            <a:off x="16681401" y="4679751"/>
            <a:ext cx="6492242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02:00 PM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89" name="Text Placeholder 14"/>
          <p:cNvSpPr txBox="1">
            <a:spLocks noGrp="1"/>
          </p:cNvSpPr>
          <p:nvPr>
            <p:ph type="body" sz="quarter" idx="30"/>
          </p:nvPr>
        </p:nvSpPr>
        <p:spPr>
          <a:xfrm>
            <a:off x="16681401" y="7086203"/>
            <a:ext cx="6492242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03:00 PM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  <p:sp>
        <p:nvSpPr>
          <p:cNvPr id="90" name="Text Placeholder 14"/>
          <p:cNvSpPr txBox="1">
            <a:spLocks noGrp="1"/>
          </p:cNvSpPr>
          <p:nvPr>
            <p:ph type="body" sz="quarter" idx="31"/>
          </p:nvPr>
        </p:nvSpPr>
        <p:spPr>
          <a:xfrm>
            <a:off x="16681401" y="9492655"/>
            <a:ext cx="6492242" cy="18228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>
                <a:solidFill>
                  <a:srgbClr val="677B8C"/>
                </a:solidFill>
              </a:defRPr>
            </a:pPr>
            <a:r>
              <a:t>04:00 PM</a:t>
            </a:r>
          </a:p>
          <a:p>
            <a:pPr>
              <a:spcBef>
                <a:spcPts val="0"/>
              </a:spcBef>
              <a:defRPr sz="3600"/>
            </a:pPr>
            <a:r>
              <a:t>Session title</a:t>
            </a:r>
          </a:p>
          <a:p>
            <a:pPr>
              <a:spcBef>
                <a:spcPts val="0"/>
              </a:spcBef>
              <a:defRPr sz="2800">
                <a:solidFill>
                  <a:srgbClr val="677B8C"/>
                </a:solidFill>
              </a:defRPr>
            </a:pPr>
            <a:r>
              <a:t>Location / Presenter 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FB_FOA_Backgrounds-02 2.jpeg" descr="FB_FOA_Backgrounds-02 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6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6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76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76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767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atsApp">
    <p:bg>
      <p:bgPr>
        <a:solidFill>
          <a:srgbClr val="25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5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77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77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778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atsApp">
    <p:bg>
      <p:bgPr>
        <a:solidFill>
          <a:srgbClr val="25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8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8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78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789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ats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25D366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7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799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80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80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80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803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804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805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806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807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808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809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ats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Rectangle 11"/>
          <p:cNvSpPr/>
          <p:nvPr/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rgbClr val="25D366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819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82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82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822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823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824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825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atsApp">
    <p:bg>
      <p:bgPr>
        <a:solidFill>
          <a:srgbClr val="25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3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83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83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836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atsApp">
    <p:bg>
      <p:bgPr>
        <a:solidFill>
          <a:srgbClr val="25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4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84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84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84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848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ats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25D366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8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858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85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86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86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862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86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864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atsApp">
    <p:bg>
      <p:bgPr>
        <a:solidFill>
          <a:srgbClr val="25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87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87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875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ulu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3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88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88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886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20191018_Facebook_1594_f2_J2.jpeg"/>
          <p:cNvSpPr>
            <a:spLocks noGrp="1"/>
          </p:cNvSpPr>
          <p:nvPr>
            <p:ph type="pic" idx="21"/>
          </p:nvPr>
        </p:nvSpPr>
        <p:spPr>
          <a:xfrm>
            <a:off x="10288612" y="-1"/>
            <a:ext cx="20574001" cy="1371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34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35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36" name="This is small body copy, Type size 36 pt in Medium, line spacing 1.1 lines…"/>
          <p:cNvSpPr txBox="1">
            <a:spLocks noGrp="1"/>
          </p:cNvSpPr>
          <p:nvPr>
            <p:ph type="body" sz="half" idx="25"/>
          </p:nvPr>
        </p:nvSpPr>
        <p:spPr>
          <a:xfrm>
            <a:off x="1097280" y="4333459"/>
            <a:ext cx="9994393" cy="774646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731520" lvl="1" indent="-36576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097280" lvl="2" indent="-365759">
              <a:spcBef>
                <a:spcPts val="0"/>
              </a:spcBef>
              <a:defRPr sz="3600"/>
            </a:pPr>
            <a:r>
              <a:t>Third level, Types size 36 pt in Medium</a:t>
            </a:r>
          </a:p>
        </p:txBody>
      </p:sp>
      <p:sp>
        <p:nvSpPr>
          <p:cNvPr id="137" name="Headline in two lines Type size 48 pt in Bold"/>
          <p:cNvSpPr txBox="1">
            <a:spLocks noGrp="1"/>
          </p:cNvSpPr>
          <p:nvPr>
            <p:ph type="body" sz="quarter" idx="26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ulu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89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89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897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u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9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0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907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908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909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91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91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912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913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914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915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916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917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u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Rectangle 11"/>
          <p:cNvSpPr/>
          <p:nvPr/>
        </p:nvSpPr>
        <p:spPr>
          <a:xfrm>
            <a:off x="12192000" y="-1"/>
            <a:ext cx="12192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92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92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92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92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9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0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931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932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933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ulu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94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94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944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ulu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95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95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955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956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u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9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966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96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96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96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970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97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972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ulu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98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98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983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place">
    <p:bg>
      <p:bgPr>
        <a:solidFill>
          <a:srgbClr val="202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1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992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993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994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place">
    <p:bg>
      <p:bgPr>
        <a:solidFill>
          <a:srgbClr val="202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00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00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005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20252D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10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01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01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01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018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1019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1020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1021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1022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1023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1024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1025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20191018_Facebook_5668_f3.jpeg"/>
          <p:cNvSpPr>
            <a:spLocks noGrp="1"/>
          </p:cNvSpPr>
          <p:nvPr>
            <p:ph type="pic" idx="21"/>
          </p:nvPr>
        </p:nvSpPr>
        <p:spPr>
          <a:xfrm>
            <a:off x="-12303484" y="-1"/>
            <a:ext cx="25638565" cy="1371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7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48" name="Footer Placeholder 3"/>
          <p:cNvSpPr txBox="1">
            <a:spLocks noGrp="1"/>
          </p:cNvSpPr>
          <p:nvPr>
            <p:ph type="body" sz="quarter" idx="23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49" name="Date Placeholder 2"/>
          <p:cNvSpPr txBox="1">
            <a:spLocks noGrp="1"/>
          </p:cNvSpPr>
          <p:nvPr>
            <p:ph type="body" sz="quarter" idx="24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50" name="This is small body copy, Type size 36 pt in Medium, line spacing 1.1 lines…"/>
          <p:cNvSpPr txBox="1">
            <a:spLocks noGrp="1"/>
          </p:cNvSpPr>
          <p:nvPr>
            <p:ph type="body" sz="half" idx="25"/>
          </p:nvPr>
        </p:nvSpPr>
        <p:spPr>
          <a:xfrm>
            <a:off x="13286232" y="4333459"/>
            <a:ext cx="9994393" cy="774646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731520" lvl="1" indent="-36576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097280" lvl="2" indent="-365759">
              <a:spcBef>
                <a:spcPts val="0"/>
              </a:spcBef>
              <a:defRPr sz="3600"/>
            </a:pPr>
            <a:r>
              <a:t>Third level, Types size 36 pt in Medium</a:t>
            </a:r>
          </a:p>
        </p:txBody>
      </p:sp>
      <p:sp>
        <p:nvSpPr>
          <p:cNvPr id="151" name="Headline in two lines Type size 48 pt in Bold"/>
          <p:cNvSpPr txBox="1">
            <a:spLocks noGrp="1"/>
          </p:cNvSpPr>
          <p:nvPr>
            <p:ph type="body" sz="quarter" idx="26"/>
          </p:nvPr>
        </p:nvSpPr>
        <p:spPr>
          <a:xfrm>
            <a:off x="13286232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1"/>
          <p:cNvSpPr/>
          <p:nvPr/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rgbClr val="20252D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4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035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03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03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038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</a:t>
            </a:r>
          </a:p>
        </p:txBody>
      </p:sp>
      <p:sp>
        <p:nvSpPr>
          <p:cNvPr id="1039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040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041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place">
    <p:bg>
      <p:bgPr>
        <a:solidFill>
          <a:srgbClr val="202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05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05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052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place">
    <p:bg>
      <p:bgPr>
        <a:solidFill>
          <a:srgbClr val="202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6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06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06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06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1064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ork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20252D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10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73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074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075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076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077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1078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107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1080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place">
    <p:bg>
      <p:bgPr>
        <a:solidFill>
          <a:srgbClr val="202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08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09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091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l">
    <p:bg>
      <p:bgPr>
        <a:solidFill>
          <a:srgbClr val="AD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9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/>
            </a:lvl1pPr>
          </a:lstStyle>
          <a:p>
            <a:r>
              <a:t>01</a:t>
            </a:r>
          </a:p>
        </p:txBody>
      </p:sp>
      <p:sp>
        <p:nvSpPr>
          <p:cNvPr id="1100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01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02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/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l">
    <p:bg>
      <p:bgPr>
        <a:solidFill>
          <a:srgbClr val="AD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10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1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1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13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/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ADD4E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1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2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12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2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26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1127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/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1128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0"/>
            </a:lvl1pPr>
          </a:lstStyle>
          <a:p>
            <a:r>
              <a:t>20%</a:t>
            </a:r>
          </a:p>
        </p:txBody>
      </p:sp>
      <p:sp>
        <p:nvSpPr>
          <p:cNvPr id="1129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0"/>
            </a:lvl1pPr>
          </a:lstStyle>
          <a:p>
            <a:r>
              <a:t>80%</a:t>
            </a:r>
          </a:p>
        </p:txBody>
      </p:sp>
      <p:sp>
        <p:nvSpPr>
          <p:cNvPr id="1130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Locally</a:t>
            </a:r>
          </a:p>
        </p:txBody>
      </p:sp>
      <p:sp>
        <p:nvSpPr>
          <p:cNvPr id="1131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Globally</a:t>
            </a:r>
          </a:p>
        </p:txBody>
      </p:sp>
      <p:sp>
        <p:nvSpPr>
          <p:cNvPr id="1132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1133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Rectangle 11"/>
          <p:cNvSpPr/>
          <p:nvPr/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rgbClr val="ADD4E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1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4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4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14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4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46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1147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148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149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l">
    <p:bg>
      <p:bgPr>
        <a:solidFill>
          <a:srgbClr val="AD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5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58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59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60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/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, Image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20191018_Facebook_5668_f3.jpeg"/>
          <p:cNvSpPr>
            <a:spLocks noGrp="1"/>
          </p:cNvSpPr>
          <p:nvPr>
            <p:ph type="pic" idx="21"/>
          </p:nvPr>
        </p:nvSpPr>
        <p:spPr>
          <a:xfrm>
            <a:off x="-12303484" y="-1"/>
            <a:ext cx="25638565" cy="13716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" name="Content Placeholder 9"/>
          <p:cNvSpPr txBox="1">
            <a:spLocks noGrp="1"/>
          </p:cNvSpPr>
          <p:nvPr>
            <p:ph type="body" sz="quarter" idx="22"/>
          </p:nvPr>
        </p:nvSpPr>
        <p:spPr>
          <a:xfrm>
            <a:off x="13286232" y="4786655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t>25 million</a:t>
            </a:r>
          </a:p>
        </p:txBody>
      </p:sp>
      <p:sp>
        <p:nvSpPr>
          <p:cNvPr id="161" name="Content Placeholder 10"/>
          <p:cNvSpPr txBox="1">
            <a:spLocks noGrp="1"/>
          </p:cNvSpPr>
          <p:nvPr>
            <p:ph type="body" sz="quarter" idx="23"/>
          </p:nvPr>
        </p:nvSpPr>
        <p:spPr>
          <a:xfrm>
            <a:off x="13286232" y="8670321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t>3 billion</a:t>
            </a:r>
          </a:p>
        </p:txBody>
      </p:sp>
      <p:sp>
        <p:nvSpPr>
          <p:cNvPr id="162" name="Content Placeholder 2"/>
          <p:cNvSpPr txBox="1">
            <a:spLocks noGrp="1"/>
          </p:cNvSpPr>
          <p:nvPr>
            <p:ph type="body" sz="quarter" idx="24"/>
          </p:nvPr>
        </p:nvSpPr>
        <p:spPr>
          <a:xfrm>
            <a:off x="13286232" y="10699008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163" name="This is small body copy, Type size 36 pt in Medium, line spacing 1.1 lines"/>
          <p:cNvSpPr txBox="1">
            <a:spLocks noGrp="1"/>
          </p:cNvSpPr>
          <p:nvPr>
            <p:ph type="body" sz="quarter" idx="25"/>
          </p:nvPr>
        </p:nvSpPr>
        <p:spPr>
          <a:xfrm>
            <a:off x="13286232" y="6799632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164" name="Headline in two lines Type size 48 pt in Bold"/>
          <p:cNvSpPr txBox="1">
            <a:spLocks noGrp="1"/>
          </p:cNvSpPr>
          <p:nvPr>
            <p:ph type="body" sz="quarter" idx="26"/>
          </p:nvPr>
        </p:nvSpPr>
        <p:spPr>
          <a:xfrm>
            <a:off x="13286232" y="2146851"/>
            <a:ext cx="9994393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65" name="Footer Placeholder 3"/>
          <p:cNvSpPr txBox="1">
            <a:spLocks noGrp="1"/>
          </p:cNvSpPr>
          <p:nvPr>
            <p:ph type="body" sz="quarter" idx="27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66" name="Date Placeholder 2"/>
          <p:cNvSpPr txBox="1">
            <a:spLocks noGrp="1"/>
          </p:cNvSpPr>
          <p:nvPr>
            <p:ph type="body" sz="quarter" idx="28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6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l">
    <p:bg>
      <p:bgPr>
        <a:solidFill>
          <a:srgbClr val="AD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6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6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7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7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/>
            </a:pPr>
            <a:r>
              <a:t>Name</a:t>
            </a:r>
          </a:p>
          <a:p>
            <a:pPr>
              <a:spcBef>
                <a:spcPts val="0"/>
              </a:spcBef>
              <a:defRPr sz="2400"/>
            </a:pPr>
            <a:r>
              <a:t>Title, Company</a:t>
            </a:r>
          </a:p>
        </p:txBody>
      </p:sp>
      <p:sp>
        <p:nvSpPr>
          <p:cNvPr id="1172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/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o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ADD4E0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1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82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18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8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85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1186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1187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/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/>
            </a:pPr>
            <a:r>
              <a:t>President and CEO, Facebook</a:t>
            </a:r>
          </a:p>
        </p:txBody>
      </p:sp>
      <p:sp>
        <p:nvSpPr>
          <p:cNvPr id="1188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l">
    <p:bg>
      <p:bgPr>
        <a:solidFill>
          <a:srgbClr val="AD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19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19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199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053551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ibra">
    <p:bg>
      <p:bgPr>
        <a:solidFill>
          <a:srgbClr val="771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7" name="01"/>
          <p:cNvSpPr txBox="1">
            <a:spLocks noGrp="1"/>
          </p:cNvSpPr>
          <p:nvPr>
            <p:ph type="body" sz="quarter" idx="21"/>
          </p:nvPr>
        </p:nvSpPr>
        <p:spPr>
          <a:xfrm>
            <a:off x="1097280" y="1821600"/>
            <a:ext cx="3611244" cy="18288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208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209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210" name="Title 2"/>
          <p:cNvSpPr txBox="1">
            <a:spLocks noGrp="1"/>
          </p:cNvSpPr>
          <p:nvPr>
            <p:ph type="body" sz="half" idx="24"/>
          </p:nvPr>
        </p:nvSpPr>
        <p:spPr>
          <a:xfrm>
            <a:off x="4892676" y="1821600"/>
            <a:ext cx="18619201" cy="411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2000" spc="400">
                <a:solidFill>
                  <a:srgbClr val="FFFFFF"/>
                </a:solidFill>
              </a:defRPr>
            </a:pPr>
            <a:r>
              <a:t>Chapter title in</a:t>
            </a:r>
            <a:br/>
            <a:r>
              <a:t>two lines</a:t>
            </a:r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libra">
    <p:bg>
      <p:bgPr>
        <a:solidFill>
          <a:srgbClr val="771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18" name="Text Placeholder 8"/>
          <p:cNvSpPr/>
          <p:nvPr/>
        </p:nvSpPr>
        <p:spPr>
          <a:xfrm>
            <a:off x="1097280" y="1084430"/>
            <a:ext cx="10880725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>
            <a:lvl1pPr defTabSz="914400"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21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220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Facebook company</a:t>
            </a:r>
          </a:p>
        </p:txBody>
      </p:sp>
      <p:sp>
        <p:nvSpPr>
          <p:cNvPr id="1221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222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223" name="Title 5"/>
          <p:cNvSpPr txBox="1">
            <a:spLocks noGrp="1"/>
          </p:cNvSpPr>
          <p:nvPr>
            <p:ph type="body" idx="24"/>
          </p:nvPr>
        </p:nvSpPr>
        <p:spPr>
          <a:xfrm>
            <a:off x="1097280" y="1800000"/>
            <a:ext cx="22192488" cy="100584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8000" spc="100">
                <a:solidFill>
                  <a:srgbClr val="FFFFFF"/>
                </a:solidFill>
              </a:defRPr>
            </a:pPr>
            <a:r>
              <a:t>This is large body copy</a:t>
            </a:r>
            <a:br/>
            <a:r>
              <a:t>Type size 80 pt in Medium</a:t>
            </a:r>
            <a:br/>
            <a:r>
              <a:t>Line spacing 1.1 lines</a:t>
            </a:r>
            <a:br/>
            <a:br/>
            <a:r>
              <a:t>Body copy is written in upper </a:t>
            </a:r>
            <a:br/>
            <a:r>
              <a:t>and lower case</a:t>
            </a:r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li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Rectangle 10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771B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/>
            </a:pPr>
            <a:endParaRPr/>
          </a:p>
        </p:txBody>
      </p:sp>
      <p:sp>
        <p:nvSpPr>
          <p:cNvPr id="12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3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23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23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23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236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13290804" y="2145600"/>
            <a:ext cx="9994393" cy="1908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</a:p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Type size 48 pt in Bold</a:t>
            </a:r>
          </a:p>
        </p:txBody>
      </p:sp>
      <p:sp>
        <p:nvSpPr>
          <p:cNvPr id="1237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13290804" y="4334400"/>
            <a:ext cx="9994393" cy="36570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This is small body copy, Type size 36 pt 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in Medium, line spacing 1.1 lines</a:t>
            </a:r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endParaRPr/>
          </a:p>
          <a:p>
            <a:pPr>
              <a:spcBef>
                <a:spcPts val="0"/>
              </a:spcBef>
              <a:defRPr sz="3600">
                <a:solidFill>
                  <a:srgbClr val="FFFFFF"/>
                </a:solidFill>
              </a:defRPr>
            </a:pPr>
            <a:r>
              <a:t>Large amounts of text require a small </a:t>
            </a:r>
            <a:br/>
            <a:r>
              <a:t>type size. This ensures good readability.</a:t>
            </a:r>
          </a:p>
        </p:txBody>
      </p:sp>
      <p:sp>
        <p:nvSpPr>
          <p:cNvPr id="1238" name="TextBox 11"/>
          <p:cNvSpPr txBox="1">
            <a:spLocks noGrp="1"/>
          </p:cNvSpPr>
          <p:nvPr>
            <p:ph type="body" sz="quarter" idx="26"/>
          </p:nvPr>
        </p:nvSpPr>
        <p:spPr>
          <a:xfrm>
            <a:off x="13290804" y="9418319"/>
            <a:ext cx="2952497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20%</a:t>
            </a:r>
          </a:p>
        </p:txBody>
      </p:sp>
      <p:sp>
        <p:nvSpPr>
          <p:cNvPr id="1239" name="TextBox 12"/>
          <p:cNvSpPr txBox="1">
            <a:spLocks noGrp="1"/>
          </p:cNvSpPr>
          <p:nvPr>
            <p:ph type="body" sz="quarter" idx="27"/>
          </p:nvPr>
        </p:nvSpPr>
        <p:spPr>
          <a:xfrm>
            <a:off x="18352436" y="9418319"/>
            <a:ext cx="2995169" cy="1828801"/>
          </a:xfrm>
          <a:prstGeom prst="rect">
            <a:avLst/>
          </a:prstGeom>
          <a:ln w="25400"/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12000">
                <a:solidFill>
                  <a:srgbClr val="FFFFFF"/>
                </a:solidFill>
              </a:defRPr>
            </a:lvl1pPr>
          </a:lstStyle>
          <a:p>
            <a:r>
              <a:t>80%</a:t>
            </a:r>
          </a:p>
        </p:txBody>
      </p:sp>
      <p:sp>
        <p:nvSpPr>
          <p:cNvPr id="1240" name="TextBox 15"/>
          <p:cNvSpPr txBox="1">
            <a:spLocks noGrp="1"/>
          </p:cNvSpPr>
          <p:nvPr>
            <p:ph type="body" sz="quarter" idx="28"/>
          </p:nvPr>
        </p:nvSpPr>
        <p:spPr>
          <a:xfrm>
            <a:off x="13290804" y="8839664"/>
            <a:ext cx="2965196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Locally</a:t>
            </a:r>
          </a:p>
        </p:txBody>
      </p:sp>
      <p:sp>
        <p:nvSpPr>
          <p:cNvPr id="1241" name="TextBox 16"/>
          <p:cNvSpPr txBox="1">
            <a:spLocks noGrp="1"/>
          </p:cNvSpPr>
          <p:nvPr>
            <p:ph type="body" sz="quarter" idx="29"/>
          </p:nvPr>
        </p:nvSpPr>
        <p:spPr>
          <a:xfrm>
            <a:off x="18352436" y="8839664"/>
            <a:ext cx="3007869" cy="546101"/>
          </a:xfrm>
          <a:prstGeom prst="rect">
            <a:avLst/>
          </a:prstGeom>
          <a:ln w="25400"/>
        </p:spPr>
        <p:txBody>
          <a:bodyPr>
            <a:sp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Globally</a:t>
            </a:r>
          </a:p>
        </p:txBody>
      </p:sp>
      <p:sp>
        <p:nvSpPr>
          <p:cNvPr id="1242" name="Content Placeholder 7"/>
          <p:cNvSpPr txBox="1">
            <a:spLocks noGrp="1"/>
          </p:cNvSpPr>
          <p:nvPr>
            <p:ph type="body" sz="half" idx="30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1243" name="Title 6"/>
          <p:cNvSpPr txBox="1">
            <a:spLocks noGrp="1"/>
          </p:cNvSpPr>
          <p:nvPr>
            <p:ph type="body" sz="quarter" idx="31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li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Rectangle 11"/>
          <p:cNvSpPr/>
          <p:nvPr/>
        </p:nvSpPr>
        <p:spPr>
          <a:xfrm>
            <a:off x="12192000" y="0"/>
            <a:ext cx="12192000" cy="13715999"/>
          </a:xfrm>
          <a:prstGeom prst="rect">
            <a:avLst/>
          </a:prstGeom>
          <a:solidFill>
            <a:srgbClr val="771B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lnSpc>
                <a:spcPct val="110000"/>
              </a:lnSpc>
              <a:defRPr sz="2400">
                <a:solidFill>
                  <a:srgbClr val="FBD6B7"/>
                </a:solidFill>
              </a:defRPr>
            </a:pPr>
            <a:endParaRPr/>
          </a:p>
        </p:txBody>
      </p:sp>
      <p:sp>
        <p:nvSpPr>
          <p:cNvPr id="1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25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254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255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256" name="Content Placeholder 7"/>
          <p:cNvSpPr txBox="1">
            <a:spLocks noGrp="1"/>
          </p:cNvSpPr>
          <p:nvPr>
            <p:ph type="body" sz="half" idx="24"/>
          </p:nvPr>
        </p:nvSpPr>
        <p:spPr>
          <a:xfrm>
            <a:off x="1097280" y="4333459"/>
            <a:ext cx="9994393" cy="7315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800100" lvl="1" indent="-34290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257300" lvl="2" indent="-342900">
              <a:spcBef>
                <a:spcPts val="0"/>
              </a:spcBef>
              <a:defRPr sz="3600"/>
            </a:pPr>
            <a:r>
              <a:t>Third level, Type size 36 pt in Medium</a:t>
            </a:r>
          </a:p>
        </p:txBody>
      </p:sp>
      <p:sp>
        <p:nvSpPr>
          <p:cNvPr id="1257" name="Title 6"/>
          <p:cNvSpPr txBox="1">
            <a:spLocks noGrp="1"/>
          </p:cNvSpPr>
          <p:nvPr>
            <p:ph type="body" sz="quarter" idx="25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258" name="Image"/>
          <p:cNvSpPr>
            <a:spLocks noGrp="1"/>
          </p:cNvSpPr>
          <p:nvPr>
            <p:ph type="pic" sz="quarter" idx="26"/>
          </p:nvPr>
        </p:nvSpPr>
        <p:spPr>
          <a:xfrm>
            <a:off x="15785383" y="1374775"/>
            <a:ext cx="4977429" cy="1077779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pic>
        <p:nvPicPr>
          <p:cNvPr id="1259" name="PhoneXLightNeutral.png" descr="PhoneXLightNeut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846" y="799266"/>
            <a:ext cx="5978307" cy="1195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ibra">
    <p:bg>
      <p:bgPr>
        <a:solidFill>
          <a:srgbClr val="771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6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268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269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270" name="TextBox 6"/>
          <p:cNvSpPr txBox="1">
            <a:spLocks noGrp="1"/>
          </p:cNvSpPr>
          <p:nvPr>
            <p:ph type="body" sz="half" idx="24"/>
          </p:nvPr>
        </p:nvSpPr>
        <p:spPr>
          <a:xfrm>
            <a:off x="2184399" y="4406956"/>
            <a:ext cx="20015201" cy="3840481"/>
          </a:xfrm>
          <a:prstGeom prst="rect">
            <a:avLst/>
          </a:prstGeom>
          <a:ln w="25400"/>
        </p:spPr>
        <p:txBody>
          <a:bodyPr wrap="none" lIns="91439" tIns="91439" rIns="91439" bIns="91439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FFFFFF"/>
                </a:solidFill>
              </a:defRPr>
            </a:pPr>
            <a:r>
              <a:t>This is a key message</a:t>
            </a:r>
            <a:br/>
            <a:r>
              <a:t>Type size 120 pt in Medium</a:t>
            </a:r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ibra">
    <p:bg>
      <p:bgPr>
        <a:solidFill>
          <a:srgbClr val="771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279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280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28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892676" y="9908851"/>
            <a:ext cx="7442201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Name</a:t>
            </a:r>
          </a:p>
          <a:p>
            <a:pPr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Title, Company</a:t>
            </a:r>
          </a:p>
        </p:txBody>
      </p:sp>
      <p:sp>
        <p:nvSpPr>
          <p:cNvPr id="1282" name="Title 7"/>
          <p:cNvSpPr txBox="1">
            <a:spLocks noGrp="1"/>
          </p:cNvSpPr>
          <p:nvPr>
            <p:ph type="body" sz="half" idx="25"/>
          </p:nvPr>
        </p:nvSpPr>
        <p:spPr>
          <a:xfrm>
            <a:off x="4603749" y="3048000"/>
            <a:ext cx="18615028" cy="646810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6800">
                <a:solidFill>
                  <a:srgbClr val="FFFFFF"/>
                </a:solidFill>
              </a:defRPr>
            </a:pPr>
            <a:r>
              <a:t>“This is a large quote, Type size </a:t>
            </a:r>
            <a:br/>
            <a:r>
              <a:t>  34 pt in Medium, line spacing 1.1 lines </a:t>
            </a:r>
            <a:br/>
            <a:r>
              <a:t>  We have a responsibility to protect </a:t>
            </a:r>
            <a:br/>
            <a:r>
              <a:t>  your data, and if we can’t then we </a:t>
            </a:r>
            <a:br/>
            <a:r>
              <a:t>  don’t deserve to serve you.”</a:t>
            </a:r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li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ectangle 9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771B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lnSpc>
                <a:spcPct val="130000"/>
              </a:lnSpc>
              <a:defRPr sz="3200">
                <a:solidFill>
                  <a:srgbClr val="677B8C"/>
                </a:solidFill>
              </a:defRPr>
            </a:pPr>
            <a:endParaRPr/>
          </a:p>
        </p:txBody>
      </p:sp>
      <p:sp>
        <p:nvSpPr>
          <p:cNvPr id="1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9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9994393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292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1293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294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295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097280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677B8C"/>
                </a:solidFill>
              </a:defRPr>
            </a:pPr>
            <a:r>
              <a:t>President and CEO, Facebook</a:t>
            </a:r>
          </a:p>
        </p:txBody>
      </p:sp>
      <p:sp>
        <p:nvSpPr>
          <p:cNvPr id="1296" name="Title 1"/>
          <p:cNvSpPr txBox="1">
            <a:spLocks noGrp="1"/>
          </p:cNvSpPr>
          <p:nvPr>
            <p:ph type="body" sz="quarter" idx="25"/>
          </p:nvPr>
        </p:nvSpPr>
        <p:spPr>
          <a:xfrm>
            <a:off x="13290804" y="3048000"/>
            <a:ext cx="9994393" cy="6468108"/>
          </a:xfrm>
          <a:prstGeom prst="rect">
            <a:avLst/>
          </a:prstGeom>
          <a:ln w="25400"/>
        </p:spPr>
        <p:txBody>
          <a:bodyPr>
            <a:normAutofit/>
          </a:bodyPr>
          <a:lstStyle/>
          <a:p>
            <a:pPr marL="359999" indent="-359999">
              <a:lnSpc>
                <a:spcPct val="12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  <p:sp>
        <p:nvSpPr>
          <p:cNvPr id="1297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3290804" y="9908851"/>
            <a:ext cx="9994393" cy="180340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Mark Zuckerberg</a:t>
            </a:r>
          </a:p>
          <a:p>
            <a:pPr indent="365760">
              <a:spcBef>
                <a:spcPts val="0"/>
              </a:spcBef>
              <a:defRPr sz="2400">
                <a:solidFill>
                  <a:srgbClr val="FFFFFF"/>
                </a:solidFill>
              </a:defRPr>
            </a:pPr>
            <a:r>
              <a:t>President and CEO, Facebook</a:t>
            </a:r>
          </a:p>
        </p:txBody>
      </p:sp>
      <p:sp>
        <p:nvSpPr>
          <p:cNvPr id="1298" name="“This is a small quote in two columns, type size 48 pt in Medium, line spacing 1.2 lines We have a responsibility to protect your data, and if we can’t then we don’t deserve  to serve you.”"/>
          <p:cNvSpPr txBox="1">
            <a:spLocks noGrp="1"/>
          </p:cNvSpPr>
          <p:nvPr>
            <p:ph type="body" sz="quarter" idx="27"/>
          </p:nvPr>
        </p:nvSpPr>
        <p:spPr>
          <a:xfrm>
            <a:off x="1097280" y="3048000"/>
            <a:ext cx="9994393" cy="6468108"/>
          </a:xfrm>
          <a:prstGeom prst="rect">
            <a:avLst/>
          </a:prstGeom>
        </p:spPr>
        <p:txBody>
          <a:bodyPr/>
          <a:lstStyle/>
          <a:p>
            <a:pPr marL="359999" lvl="1" indent="-359999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677B8C"/>
                </a:solidFill>
              </a:defRPr>
            </a:pPr>
            <a:r>
              <a:t>“This is a small quote in two columns, type size 48 pt in Medium, line spacing 1.2 lines We have a responsibility to protect your data, and if we can’t then we don’t deserve </a:t>
            </a:r>
            <a:br/>
            <a:r>
              <a:t>to serve you.”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lumn, Tex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r>
              <a:t>Section title</a:t>
            </a:r>
          </a:p>
        </p:txBody>
      </p:sp>
      <p:sp>
        <p:nvSpPr>
          <p:cNvPr id="176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Document name</a:t>
            </a:r>
          </a:p>
        </p:txBody>
      </p:sp>
      <p:sp>
        <p:nvSpPr>
          <p:cNvPr id="177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t>25/10/2019</a:t>
            </a:r>
          </a:p>
        </p:txBody>
      </p:sp>
      <p:sp>
        <p:nvSpPr>
          <p:cNvPr id="178" name="Content Placeholder 9"/>
          <p:cNvSpPr txBox="1">
            <a:spLocks noGrp="1"/>
          </p:cNvSpPr>
          <p:nvPr>
            <p:ph type="body" sz="quarter" idx="24"/>
          </p:nvPr>
        </p:nvSpPr>
        <p:spPr>
          <a:xfrm>
            <a:off x="13286232" y="4786655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t>25 million</a:t>
            </a:r>
          </a:p>
        </p:txBody>
      </p:sp>
      <p:sp>
        <p:nvSpPr>
          <p:cNvPr id="179" name="Content Placeholder 10"/>
          <p:cNvSpPr txBox="1">
            <a:spLocks noGrp="1"/>
          </p:cNvSpPr>
          <p:nvPr>
            <p:ph type="body" sz="quarter" idx="25"/>
          </p:nvPr>
        </p:nvSpPr>
        <p:spPr>
          <a:xfrm>
            <a:off x="13286232" y="8670321"/>
            <a:ext cx="9994393" cy="1908315"/>
          </a:xfrm>
          <a:prstGeom prst="rect">
            <a:avLst/>
          </a:prstGeom>
          <a:ln w="25400"/>
        </p:spPr>
        <p:txBody>
          <a:bodyPr>
            <a:normAutofit/>
          </a:bodyPr>
          <a:lstStyle>
            <a:lvl1pPr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t>3 billion</a:t>
            </a:r>
          </a:p>
        </p:txBody>
      </p:sp>
      <p:sp>
        <p:nvSpPr>
          <p:cNvPr id="180" name="Content Placeholder 2"/>
          <p:cNvSpPr txBox="1">
            <a:spLocks noGrp="1"/>
          </p:cNvSpPr>
          <p:nvPr>
            <p:ph type="body" sz="quarter" idx="26"/>
          </p:nvPr>
        </p:nvSpPr>
        <p:spPr>
          <a:xfrm>
            <a:off x="13286232" y="10699008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181" name="This is small body copy, Type size 36 pt in Medium, line spacing 1.1 lines"/>
          <p:cNvSpPr txBox="1">
            <a:spLocks noGrp="1"/>
          </p:cNvSpPr>
          <p:nvPr>
            <p:ph type="body" sz="quarter" idx="27"/>
          </p:nvPr>
        </p:nvSpPr>
        <p:spPr>
          <a:xfrm>
            <a:off x="13286232" y="6799632"/>
            <a:ext cx="9994393" cy="14630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t>This is small body copy, Type size 36 pt in Medium, line spacing 1.1 lines</a:t>
            </a:r>
          </a:p>
        </p:txBody>
      </p:sp>
      <p:sp>
        <p:nvSpPr>
          <p:cNvPr id="182" name="Headline in two lines Type size 48 pt in Bold"/>
          <p:cNvSpPr txBox="1">
            <a:spLocks noGrp="1"/>
          </p:cNvSpPr>
          <p:nvPr>
            <p:ph type="body" sz="quarter" idx="28"/>
          </p:nvPr>
        </p:nvSpPr>
        <p:spPr>
          <a:xfrm>
            <a:off x="1097280" y="2146851"/>
            <a:ext cx="9994393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  <p:sp>
        <p:nvSpPr>
          <p:cNvPr id="183" name="This is small body copy, Type size 36 pt in Medium, line spacing 1.1 lines…"/>
          <p:cNvSpPr txBox="1">
            <a:spLocks noGrp="1"/>
          </p:cNvSpPr>
          <p:nvPr>
            <p:ph type="body" sz="half" idx="29"/>
          </p:nvPr>
        </p:nvSpPr>
        <p:spPr>
          <a:xfrm>
            <a:off x="1097280" y="4333459"/>
            <a:ext cx="9994393" cy="77541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600"/>
            </a:pPr>
            <a:r>
              <a:t>This is small body copy, Type size 36 pt</a:t>
            </a:r>
            <a:br/>
            <a:r>
              <a:t>in Medium, line spacing 1.1 lines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>
              <a:spcBef>
                <a:spcPts val="0"/>
              </a:spcBef>
              <a:defRPr sz="3600"/>
            </a:pPr>
            <a:r>
              <a:t>Large amounts of text require a small </a:t>
            </a:r>
            <a:br/>
            <a:r>
              <a:t>type size. This ensures good readability.</a:t>
            </a:r>
            <a:br/>
            <a:r>
              <a:t>The body copy is written in upper and </a:t>
            </a:r>
            <a:br/>
            <a:r>
              <a:t>lower case and always in black.</a:t>
            </a:r>
          </a:p>
          <a:p>
            <a:pPr>
              <a:spcBef>
                <a:spcPts val="0"/>
              </a:spcBef>
              <a:defRPr sz="3600"/>
            </a:pPr>
            <a:endParaRPr/>
          </a:p>
          <a:p>
            <a:pPr marL="731520" lvl="1" indent="-365760">
              <a:spcBef>
                <a:spcPts val="0"/>
              </a:spcBef>
              <a:defRPr sz="3600"/>
            </a:pPr>
            <a:r>
              <a:t>Second level, Type size 36 pt in Medium</a:t>
            </a:r>
          </a:p>
          <a:p>
            <a:pPr marL="1097280" lvl="2" indent="-365759">
              <a:spcBef>
                <a:spcPts val="0"/>
              </a:spcBef>
              <a:defRPr sz="3600"/>
            </a:pPr>
            <a:r>
              <a:t>Third level, Types size 36 pt in Medium</a:t>
            </a:r>
          </a:p>
        </p:txBody>
      </p:sp>
      <p:sp>
        <p:nvSpPr>
          <p:cNvPr id="184" name="Headline in two lines Type size 48 pt in Bold"/>
          <p:cNvSpPr txBox="1">
            <a:spLocks noGrp="1"/>
          </p:cNvSpPr>
          <p:nvPr>
            <p:ph type="body" sz="quarter" idx="30"/>
          </p:nvPr>
        </p:nvSpPr>
        <p:spPr>
          <a:xfrm>
            <a:off x="13286232" y="2146851"/>
            <a:ext cx="9994393" cy="19083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libra">
    <p:bg>
      <p:bgPr>
        <a:solidFill>
          <a:srgbClr val="771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097280" y="1084430"/>
            <a:ext cx="10880725" cy="360001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1307" name="Footer Placeholder 3"/>
          <p:cNvSpPr txBox="1">
            <a:spLocks noGrp="1"/>
          </p:cNvSpPr>
          <p:nvPr>
            <p:ph type="body" sz="quarter" idx="22"/>
          </p:nvPr>
        </p:nvSpPr>
        <p:spPr>
          <a:xfrm>
            <a:off x="6195669" y="12774550"/>
            <a:ext cx="9571379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Document name</a:t>
            </a:r>
          </a:p>
        </p:txBody>
      </p:sp>
      <p:sp>
        <p:nvSpPr>
          <p:cNvPr id="1308" name="Date Placeholder 2"/>
          <p:cNvSpPr txBox="1">
            <a:spLocks noGrp="1"/>
          </p:cNvSpPr>
          <p:nvPr>
            <p:ph type="body" sz="quarter" idx="23"/>
          </p:nvPr>
        </p:nvSpPr>
        <p:spPr>
          <a:xfrm>
            <a:off x="4892678" y="12774550"/>
            <a:ext cx="1302993" cy="241301"/>
          </a:xfrm>
          <a:prstGeom prst="rect">
            <a:avLst/>
          </a:prstGeom>
          <a:ln w="25400"/>
        </p:spPr>
        <p:txBody>
          <a:bodyPr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FFFF"/>
                </a:solidFill>
              </a:defRPr>
            </a:lvl1pPr>
          </a:lstStyle>
          <a:p>
            <a:r>
              <a:t>25/10/2019</a:t>
            </a:r>
          </a:p>
        </p:txBody>
      </p:sp>
      <p:sp>
        <p:nvSpPr>
          <p:cNvPr id="1309" name="Title 7"/>
          <p:cNvSpPr txBox="1">
            <a:spLocks noGrp="1"/>
          </p:cNvSpPr>
          <p:nvPr>
            <p:ph type="body" sz="quarter" idx="24"/>
          </p:nvPr>
        </p:nvSpPr>
        <p:spPr>
          <a:xfrm>
            <a:off x="1097280" y="2146851"/>
            <a:ext cx="22192488" cy="190831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>
                <a:solidFill>
                  <a:srgbClr val="FFFFFF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pPr>
            <a:r>
              <a:t>Headline in two lines</a:t>
            </a:r>
            <a:br/>
            <a:r>
              <a:t>Type size 48 pt in Bold</a:t>
            </a:r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roup 19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1316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17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18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19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20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21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22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23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1325" name="Title Text"/>
          <p:cNvSpPr txBox="1">
            <a:spLocks noGrp="1"/>
          </p:cNvSpPr>
          <p:nvPr>
            <p:ph type="body" sz="half" idx="21"/>
          </p:nvPr>
        </p:nvSpPr>
        <p:spPr>
          <a:xfrm>
            <a:off x="1097280" y="1824588"/>
            <a:ext cx="18618201" cy="411567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 spc="239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>
            <a:lvl1pPr algn="l" defTabSz="914400">
              <a:defRPr sz="2400">
                <a:latin typeface="Facebook Reader Regular"/>
                <a:ea typeface="Facebook Reader Regular"/>
                <a:cs typeface="Facebook Reader Regular"/>
                <a:sym typeface="Facebook Read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_Image">
    <p:bg>
      <p:bgPr>
        <a:solidFill>
          <a:srgbClr val="677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20191018_Facebook_13252.jpeg"/>
          <p:cNvSpPr>
            <a:spLocks noGrp="1"/>
          </p:cNvSpPr>
          <p:nvPr>
            <p:ph type="pic" idx="21"/>
          </p:nvPr>
        </p:nvSpPr>
        <p:spPr>
          <a:xfrm>
            <a:off x="-14127" y="0"/>
            <a:ext cx="24412254" cy="1627801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grpSp>
        <p:nvGrpSpPr>
          <p:cNvPr id="1342" name="Group 19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1334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35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36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37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38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39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40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41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1343" name="Title Text"/>
          <p:cNvSpPr txBox="1">
            <a:spLocks noGrp="1"/>
          </p:cNvSpPr>
          <p:nvPr>
            <p:ph type="body" sz="half" idx="22"/>
          </p:nvPr>
        </p:nvSpPr>
        <p:spPr>
          <a:xfrm>
            <a:off x="1097280" y="1824588"/>
            <a:ext cx="18618201" cy="411567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 spc="239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/>
          <a:lstStyle>
            <a:lvl1pPr algn="l" defTabSz="914400">
              <a:defRPr sz="2400">
                <a:latin typeface="Facebook Reader Regular"/>
                <a:ea typeface="Facebook Reader Regular"/>
                <a:cs typeface="Facebook Reader Regular"/>
                <a:sym typeface="Facebook Reader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3281" y="12774550"/>
            <a:ext cx="215495" cy="241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Box 9"/>
          <p:cNvSpPr txBox="1"/>
          <p:nvPr/>
        </p:nvSpPr>
        <p:spPr>
          <a:xfrm>
            <a:off x="1097280" y="12772334"/>
            <a:ext cx="2204995" cy="24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t>Facebook company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15" r:id="rId64"/>
    <p:sldLayoutId id="2147483716" r:id="rId65"/>
    <p:sldLayoutId id="2147483717" r:id="rId66"/>
    <p:sldLayoutId id="2147483718" r:id="rId67"/>
    <p:sldLayoutId id="2147483719" r:id="rId68"/>
    <p:sldLayoutId id="2147483720" r:id="rId69"/>
    <p:sldLayoutId id="2147483721" r:id="rId70"/>
    <p:sldLayoutId id="2147483722" r:id="rId71"/>
    <p:sldLayoutId id="2147483723" r:id="rId72"/>
    <p:sldLayoutId id="2147483724" r:id="rId73"/>
    <p:sldLayoutId id="2147483725" r:id="rId74"/>
    <p:sldLayoutId id="2147483726" r:id="rId75"/>
    <p:sldLayoutId id="2147483727" r:id="rId76"/>
    <p:sldLayoutId id="2147483728" r:id="rId77"/>
    <p:sldLayoutId id="2147483729" r:id="rId78"/>
    <p:sldLayoutId id="2147483730" r:id="rId79"/>
    <p:sldLayoutId id="2147483731" r:id="rId80"/>
    <p:sldLayoutId id="2147483732" r:id="rId81"/>
    <p:sldLayoutId id="2147483733" r:id="rId82"/>
    <p:sldLayoutId id="2147483734" r:id="rId83"/>
    <p:sldLayoutId id="2147483735" r:id="rId84"/>
    <p:sldLayoutId id="2147483736" r:id="rId85"/>
    <p:sldLayoutId id="2147483737" r:id="rId86"/>
    <p:sldLayoutId id="2147483738" r:id="rId87"/>
    <p:sldLayoutId id="2147483739" r:id="rId88"/>
    <p:sldLayoutId id="2147483740" r:id="rId89"/>
    <p:sldLayoutId id="2147483741" r:id="rId90"/>
    <p:sldLayoutId id="2147483742" r:id="rId91"/>
    <p:sldLayoutId id="2147483743" r:id="rId92"/>
  </p:sldLayoutIdLst>
  <p:transition spd="med"/>
  <p:txStyles>
    <p:titleStyle>
      <a:lvl1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1pPr>
      <a:lvl2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2pPr>
      <a:lvl3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3pPr>
      <a:lvl4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4pPr>
      <a:lvl5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5pPr>
      <a:lvl6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6pPr>
      <a:lvl7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7pPr>
      <a:lvl8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8pPr>
      <a:lvl9pPr marL="0" marR="0" indent="0" algn="l" defTabSz="18288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100" baseline="0">
          <a:solidFill>
            <a:srgbClr val="677B8C"/>
          </a:solidFill>
          <a:uFillTx/>
          <a:latin typeface="+mn-lt"/>
          <a:ea typeface="+mn-ea"/>
          <a:cs typeface="+mn-cs"/>
          <a:sym typeface="Facebook Reader Medium"/>
        </a:defRPr>
      </a:lvl9pPr>
    </p:titleStyle>
    <p:bodyStyle>
      <a:lvl1pPr marL="0" marR="0" indent="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1pPr>
      <a:lvl2pPr marL="914400" marR="0" indent="-4572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2pPr>
      <a:lvl3pPr marL="1371600" marR="0" indent="-4572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3pPr>
      <a:lvl4pPr marL="1828800" marR="0" indent="-4572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4pPr>
      <a:lvl5pPr marL="2286000" marR="0" indent="-4572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5pPr>
      <a:lvl6pPr marL="2895600" marR="0" indent="-6096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6pPr>
      <a:lvl7pPr marL="3352800" marR="0" indent="-6096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7pPr>
      <a:lvl8pPr marL="3810000" marR="0" indent="-6096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8pPr>
      <a:lvl9pPr marL="4267200" marR="0" indent="-609600" algn="l" defTabSz="18288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Facebook Reader Medium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acebook Reader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.gotomeeting.com/join/56518549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pen sourcing a more precise time appliance">
            <a:extLst>
              <a:ext uri="{FF2B5EF4-FFF2-40B4-BE49-F238E27FC236}">
                <a16:creationId xmlns:a16="http://schemas.microsoft.com/office/drawing/2014/main" id="{EF8AAA32-6DAD-B245-9D93-334A5C0F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" y="0"/>
            <a:ext cx="24374475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2" name="Group 10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1354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5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6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7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8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9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60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61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1363" name="Title 29"/>
          <p:cNvSpPr txBox="1">
            <a:spLocks noGrp="1"/>
          </p:cNvSpPr>
          <p:nvPr>
            <p:ph type="body" idx="21"/>
          </p:nvPr>
        </p:nvSpPr>
        <p:spPr>
          <a:xfrm>
            <a:off x="2181700" y="681532"/>
            <a:ext cx="20008032" cy="80708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 spc="239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chemeClr val="accent2"/>
                </a:solidFill>
                <a:highlight>
                  <a:srgbClr val="E6F5FA"/>
                </a:highlight>
              </a:rPr>
              <a:t>PTP at Facebook</a:t>
            </a:r>
            <a:endParaRPr>
              <a:solidFill>
                <a:schemeClr val="accent2"/>
              </a:solidFill>
              <a:highlight>
                <a:srgbClr val="E6F5FA"/>
              </a:highlight>
            </a:endParaRPr>
          </a:p>
        </p:txBody>
      </p:sp>
      <p:sp>
        <p:nvSpPr>
          <p:cNvPr id="1364" name="Subtitle 30"/>
          <p:cNvSpPr txBox="1">
            <a:spLocks noGrp="1"/>
          </p:cNvSpPr>
          <p:nvPr>
            <p:ph type="body" idx="22"/>
          </p:nvPr>
        </p:nvSpPr>
        <p:spPr>
          <a:xfrm>
            <a:off x="1097279" y="12077813"/>
            <a:ext cx="4766171" cy="12646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r>
              <a:rPr>
                <a:solidFill>
                  <a:schemeClr val="tx1"/>
                </a:solidFill>
              </a:rPr>
              <a:t>Oleg </a:t>
            </a:r>
            <a:r>
              <a:rPr err="1">
                <a:solidFill>
                  <a:schemeClr val="tx1"/>
                </a:solidFill>
              </a:rPr>
              <a:t>Obleukhov</a:t>
            </a:r>
            <a:endParaRPr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r>
              <a:rPr>
                <a:solidFill>
                  <a:schemeClr val="tx1"/>
                </a:solidFill>
              </a:rPr>
              <a:t>Production engineer</a:t>
            </a:r>
          </a:p>
        </p:txBody>
      </p:sp>
    </p:spTree>
  </p:cSld>
  <p:clrMapOvr>
    <a:masterClrMapping/>
  </p:clrMapOvr>
  <p:transition spd="med" advTm="1548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Linearizability latency PTP vs NTP</a:t>
            </a:r>
          </a:p>
        </p:txBody>
      </p:sp>
      <p:pic>
        <p:nvPicPr>
          <p:cNvPr id="3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80CE837-1EA4-431C-BA12-EE62D490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1" y="2190414"/>
            <a:ext cx="22610617" cy="93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8475"/>
      </p:ext>
    </p:extLst>
  </p:cSld>
  <p:clrMapOvr>
    <a:masterClrMapping/>
  </p:clrMapOvr>
  <p:transition spd="med" advTm="7744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PTP commit-wait vs Quorum reads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D1AD6-3348-0E41-AF9A-83144A105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79" y="1581507"/>
            <a:ext cx="21988703" cy="104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31302"/>
      </p:ext>
    </p:extLst>
  </p:cSld>
  <p:clrMapOvr>
    <a:masterClrMapping/>
  </p:clrMapOvr>
  <p:transition spd="med" advTm="77446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4026149" y="5842338"/>
            <a:ext cx="16331713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Timing Infrastructure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9291051"/>
      </p:ext>
    </p:extLst>
  </p:cSld>
  <p:clrMapOvr>
    <a:masterClrMapping/>
  </p:clrMapOvr>
  <p:transition spd="med" advTm="556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6977275" y="5842338"/>
            <a:ext cx="10429456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Open Source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918930"/>
      </p:ext>
    </p:extLst>
  </p:cSld>
  <p:clrMapOvr>
    <a:masterClrMapping/>
  </p:clrMapOvr>
  <p:transition spd="med" advTm="556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3077166" y="5842338"/>
            <a:ext cx="18229668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Time Appliance Project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6226083"/>
      </p:ext>
    </p:extLst>
  </p:cSld>
  <p:clrMapOvr>
    <a:masterClrMapping/>
  </p:clrMapOvr>
  <p:transition spd="med" advTm="556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Open source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CF5E-A91F-6D41-B0EB-DBB23C7752A6}"/>
              </a:ext>
            </a:extLst>
          </p:cNvPr>
          <p:cNvSpPr txBox="1"/>
          <p:nvPr/>
        </p:nvSpPr>
        <p:spPr>
          <a:xfrm>
            <a:off x="10026869" y="788276"/>
            <a:ext cx="184729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acebook Reader Medium"/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360BE6-3AB3-DD49-9A4D-BAB7E74CA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5" y="1740585"/>
            <a:ext cx="17472650" cy="118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8506"/>
      </p:ext>
    </p:extLst>
  </p:cSld>
  <p:clrMapOvr>
    <a:masterClrMapping/>
  </p:clrMapOvr>
  <p:transition spd="med" advTm="7744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Open source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CF5E-A91F-6D41-B0EB-DBB23C7752A6}"/>
              </a:ext>
            </a:extLst>
          </p:cNvPr>
          <p:cNvSpPr txBox="1"/>
          <p:nvPr/>
        </p:nvSpPr>
        <p:spPr>
          <a:xfrm>
            <a:off x="10026869" y="788276"/>
            <a:ext cx="184729" cy="4308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acebook Reader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EF655-2EE2-FF4D-AC3B-9A6A45BDFBA8}"/>
              </a:ext>
            </a:extLst>
          </p:cNvPr>
          <p:cNvSpPr txBox="1"/>
          <p:nvPr/>
        </p:nvSpPr>
        <p:spPr>
          <a:xfrm>
            <a:off x="5993027" y="8252235"/>
            <a:ext cx="12397944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r>
              <a:rPr lang="en-IE" sz="4000" u="sng">
                <a:hlinkClick r:id="rId3"/>
              </a:rPr>
              <a:t>https://global.gotomeeting.com/join/565185493</a:t>
            </a: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acebook Reader Medium"/>
            </a:endParaRPr>
          </a:p>
        </p:txBody>
      </p:sp>
      <p:pic>
        <p:nvPicPr>
          <p:cNvPr id="2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9775DC5-E4C3-4990-89ED-04751522C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10" y="2644772"/>
            <a:ext cx="22066369" cy="48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0783"/>
      </p:ext>
    </p:extLst>
  </p:cSld>
  <p:clrMapOvr>
    <a:masterClrMapping/>
  </p:clrMapOvr>
  <p:transition spd="med" advTm="7744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</a:t>
            </a:r>
            <a:r>
              <a:rPr lang="en-US">
                <a:ea typeface="+mn-lt"/>
                <a:cs typeface="+mn-lt"/>
              </a:rPr>
              <a:t>. Open source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A5A61-4B40-8549-ABE8-346035B6C704}"/>
              </a:ext>
            </a:extLst>
          </p:cNvPr>
          <p:cNvSpPr txBox="1">
            <a:spLocks/>
          </p:cNvSpPr>
          <p:nvPr/>
        </p:nvSpPr>
        <p:spPr>
          <a:xfrm>
            <a:off x="101261" y="4619297"/>
            <a:ext cx="24181478" cy="4477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 sz="5700"/>
              <a:t>http://</a:t>
            </a:r>
            <a:r>
              <a:rPr lang="en-IE" sz="5700" err="1"/>
              <a:t>ocptap.com</a:t>
            </a:r>
            <a:endParaRPr lang="en-IE" sz="5700"/>
          </a:p>
          <a:p>
            <a:pPr hangingPunct="1"/>
            <a:endParaRPr lang="en-IE" sz="5700"/>
          </a:p>
          <a:p>
            <a:pPr hangingPunct="1"/>
            <a:r>
              <a:rPr lang="en-IE" sz="5700"/>
              <a:t>and</a:t>
            </a:r>
          </a:p>
          <a:p>
            <a:pPr hangingPunct="1"/>
            <a:endParaRPr lang="en-IE" sz="5700"/>
          </a:p>
          <a:p>
            <a:pPr hangingPunct="1"/>
            <a:r>
              <a:rPr lang="en-IE" sz="5700"/>
              <a:t>https://</a:t>
            </a:r>
            <a:r>
              <a:rPr lang="en-IE" sz="5700" err="1"/>
              <a:t>github.com</a:t>
            </a:r>
            <a:r>
              <a:rPr lang="en-IE" sz="5700"/>
              <a:t>/</a:t>
            </a:r>
            <a:r>
              <a:rPr lang="en-IE" sz="5700" err="1"/>
              <a:t>opencomputeproject</a:t>
            </a:r>
            <a:r>
              <a:rPr lang="en-IE" sz="5700"/>
              <a:t>/Time-Appliance-Project</a:t>
            </a:r>
          </a:p>
        </p:txBody>
      </p:sp>
    </p:spTree>
    <p:extLst>
      <p:ext uri="{BB962C8B-B14F-4D97-AF65-F5344CB8AC3E}">
        <p14:creationId xmlns:p14="http://schemas.microsoft.com/office/powerpoint/2010/main" val="160009513"/>
      </p:ext>
    </p:extLst>
  </p:cSld>
  <p:clrMapOvr>
    <a:masterClrMapping/>
  </p:clrMapOvr>
  <p:transition spd="med" advTm="77446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2858D-4EB8-C544-86F7-C01E1559F521}"/>
              </a:ext>
            </a:extLst>
          </p:cNvPr>
          <p:cNvSpPr txBox="1"/>
          <p:nvPr/>
        </p:nvSpPr>
        <p:spPr>
          <a:xfrm>
            <a:off x="1097280" y="2427890"/>
            <a:ext cx="21988703" cy="535531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No Multicast -&gt; Unicast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acebook Reader Medium"/>
            </a:endParaRP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No boundary clocks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800"/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Transparent clocks all the way</a:t>
            </a:r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4800"/>
          </a:p>
          <a:p>
            <a:pPr marL="571500" marR="0" indent="-5715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Hardware timestamps</a:t>
            </a:r>
          </a:p>
        </p:txBody>
      </p:sp>
    </p:spTree>
    <p:extLst>
      <p:ext uri="{BB962C8B-B14F-4D97-AF65-F5344CB8AC3E}">
        <p14:creationId xmlns:p14="http://schemas.microsoft.com/office/powerpoint/2010/main" val="2605410089"/>
      </p:ext>
    </p:extLst>
  </p:cSld>
  <p:clrMapOvr>
    <a:masterClrMapping/>
  </p:clrMapOvr>
  <p:transition spd="med" advTm="77446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EA8A41B-2E47-7D4A-A04A-C89663A04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77" y="1444431"/>
            <a:ext cx="20367646" cy="114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19838"/>
      </p:ext>
    </p:extLst>
  </p:cSld>
  <p:clrMapOvr>
    <a:masterClrMapping/>
  </p:clrMapOvr>
  <p:transition spd="med" advTm="7744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2" name="Group 10"/>
          <p:cNvGrpSpPr/>
          <p:nvPr/>
        </p:nvGrpSpPr>
        <p:grpSpPr>
          <a:xfrm>
            <a:off x="19344304" y="12180971"/>
            <a:ext cx="3942416" cy="437749"/>
            <a:chOff x="0" y="0"/>
            <a:chExt cx="3942415" cy="437747"/>
          </a:xfrm>
        </p:grpSpPr>
        <p:sp>
          <p:nvSpPr>
            <p:cNvPr id="1354" name="Freeform 5"/>
            <p:cNvSpPr/>
            <p:nvPr/>
          </p:nvSpPr>
          <p:spPr>
            <a:xfrm>
              <a:off x="0" y="8156"/>
              <a:ext cx="313584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06"/>
                  </a:moveTo>
                  <a:cubicBezTo>
                    <a:pt x="21600" y="3158"/>
                    <a:pt x="21600" y="3158"/>
                    <a:pt x="21600" y="3158"/>
                  </a:cubicBezTo>
                  <a:cubicBezTo>
                    <a:pt x="21600" y="3311"/>
                    <a:pt x="21396" y="3464"/>
                    <a:pt x="21192" y="3464"/>
                  </a:cubicBezTo>
                  <a:cubicBezTo>
                    <a:pt x="4891" y="3464"/>
                    <a:pt x="4891" y="3464"/>
                    <a:pt x="4891" y="3464"/>
                  </a:cubicBezTo>
                  <a:cubicBezTo>
                    <a:pt x="4891" y="9272"/>
                    <a:pt x="4891" y="9272"/>
                    <a:pt x="4891" y="9272"/>
                  </a:cubicBezTo>
                  <a:cubicBezTo>
                    <a:pt x="18340" y="9272"/>
                    <a:pt x="18340" y="9272"/>
                    <a:pt x="18340" y="9272"/>
                  </a:cubicBezTo>
                  <a:cubicBezTo>
                    <a:pt x="18543" y="9272"/>
                    <a:pt x="18747" y="9374"/>
                    <a:pt x="18747" y="9577"/>
                  </a:cubicBezTo>
                  <a:cubicBezTo>
                    <a:pt x="18747" y="12379"/>
                    <a:pt x="18747" y="12379"/>
                    <a:pt x="18747" y="12379"/>
                  </a:cubicBezTo>
                  <a:cubicBezTo>
                    <a:pt x="18747" y="12583"/>
                    <a:pt x="18543" y="12736"/>
                    <a:pt x="18340" y="12736"/>
                  </a:cubicBezTo>
                  <a:cubicBezTo>
                    <a:pt x="4891" y="12736"/>
                    <a:pt x="4891" y="12736"/>
                    <a:pt x="4891" y="12736"/>
                  </a:cubicBezTo>
                  <a:cubicBezTo>
                    <a:pt x="4891" y="21294"/>
                    <a:pt x="4891" y="21294"/>
                    <a:pt x="4891" y="21294"/>
                  </a:cubicBezTo>
                  <a:cubicBezTo>
                    <a:pt x="4891" y="21498"/>
                    <a:pt x="4755" y="21600"/>
                    <a:pt x="4483" y="21600"/>
                  </a:cubicBezTo>
                  <a:cubicBezTo>
                    <a:pt x="408" y="21600"/>
                    <a:pt x="408" y="21600"/>
                    <a:pt x="408" y="21600"/>
                  </a:cubicBezTo>
                  <a:cubicBezTo>
                    <a:pt x="204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204" y="0"/>
                    <a:pt x="408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396" y="0"/>
                    <a:pt x="21600" y="102"/>
                    <a:pt x="21600" y="30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5" name="Freeform 6"/>
            <p:cNvSpPr/>
            <p:nvPr/>
          </p:nvSpPr>
          <p:spPr>
            <a:xfrm>
              <a:off x="385070" y="8156"/>
              <a:ext cx="414468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extrusionOk="0">
                  <a:moveTo>
                    <a:pt x="21252" y="21600"/>
                  </a:moveTo>
                  <a:cubicBezTo>
                    <a:pt x="17874" y="21600"/>
                    <a:pt x="17874" y="21600"/>
                    <a:pt x="17874" y="21600"/>
                  </a:cubicBezTo>
                  <a:cubicBezTo>
                    <a:pt x="17669" y="21600"/>
                    <a:pt x="17567" y="21498"/>
                    <a:pt x="17515" y="21345"/>
                  </a:cubicBezTo>
                  <a:cubicBezTo>
                    <a:pt x="17055" y="19562"/>
                    <a:pt x="16492" y="17677"/>
                    <a:pt x="15877" y="15792"/>
                  </a:cubicBezTo>
                  <a:cubicBezTo>
                    <a:pt x="5538" y="15792"/>
                    <a:pt x="5538" y="15792"/>
                    <a:pt x="5538" y="15792"/>
                  </a:cubicBezTo>
                  <a:cubicBezTo>
                    <a:pt x="4924" y="17677"/>
                    <a:pt x="4361" y="19562"/>
                    <a:pt x="3900" y="21345"/>
                  </a:cubicBezTo>
                  <a:cubicBezTo>
                    <a:pt x="3900" y="21498"/>
                    <a:pt x="3747" y="21600"/>
                    <a:pt x="3542" y="21600"/>
                  </a:cubicBezTo>
                  <a:cubicBezTo>
                    <a:pt x="317" y="21600"/>
                    <a:pt x="317" y="21600"/>
                    <a:pt x="317" y="21600"/>
                  </a:cubicBezTo>
                  <a:cubicBezTo>
                    <a:pt x="113" y="21600"/>
                    <a:pt x="-41" y="21498"/>
                    <a:pt x="10" y="21243"/>
                  </a:cubicBezTo>
                  <a:cubicBezTo>
                    <a:pt x="2006" y="14366"/>
                    <a:pt x="4975" y="6775"/>
                    <a:pt x="7944" y="408"/>
                  </a:cubicBezTo>
                  <a:cubicBezTo>
                    <a:pt x="8097" y="102"/>
                    <a:pt x="8302" y="0"/>
                    <a:pt x="8558" y="0"/>
                  </a:cubicBezTo>
                  <a:cubicBezTo>
                    <a:pt x="12960" y="0"/>
                    <a:pt x="12960" y="0"/>
                    <a:pt x="12960" y="0"/>
                  </a:cubicBezTo>
                  <a:cubicBezTo>
                    <a:pt x="13267" y="0"/>
                    <a:pt x="13421" y="102"/>
                    <a:pt x="13574" y="408"/>
                  </a:cubicBezTo>
                  <a:cubicBezTo>
                    <a:pt x="16594" y="6775"/>
                    <a:pt x="19563" y="14366"/>
                    <a:pt x="21508" y="21243"/>
                  </a:cubicBezTo>
                  <a:cubicBezTo>
                    <a:pt x="21559" y="21498"/>
                    <a:pt x="21457" y="21600"/>
                    <a:pt x="21252" y="21600"/>
                  </a:cubicBezTo>
                  <a:close/>
                  <a:moveTo>
                    <a:pt x="14751" y="12481"/>
                  </a:moveTo>
                  <a:cubicBezTo>
                    <a:pt x="13625" y="9374"/>
                    <a:pt x="12346" y="6215"/>
                    <a:pt x="11066" y="3413"/>
                  </a:cubicBezTo>
                  <a:cubicBezTo>
                    <a:pt x="10350" y="3413"/>
                    <a:pt x="10350" y="3413"/>
                    <a:pt x="10350" y="3413"/>
                  </a:cubicBezTo>
                  <a:cubicBezTo>
                    <a:pt x="9070" y="6215"/>
                    <a:pt x="7790" y="9374"/>
                    <a:pt x="6664" y="12481"/>
                  </a:cubicBezTo>
                  <a:lnTo>
                    <a:pt x="14751" y="12481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6" name="Freeform 7"/>
            <p:cNvSpPr/>
            <p:nvPr/>
          </p:nvSpPr>
          <p:spPr>
            <a:xfrm>
              <a:off x="900871" y="0"/>
              <a:ext cx="384238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0" y="10996"/>
                  </a:moveTo>
                  <a:cubicBezTo>
                    <a:pt x="0" y="4516"/>
                    <a:pt x="4806" y="0"/>
                    <a:pt x="11601" y="0"/>
                  </a:cubicBezTo>
                  <a:cubicBezTo>
                    <a:pt x="12098" y="0"/>
                    <a:pt x="12098" y="0"/>
                    <a:pt x="12098" y="0"/>
                  </a:cubicBezTo>
                  <a:cubicBezTo>
                    <a:pt x="16407" y="0"/>
                    <a:pt x="19722" y="1964"/>
                    <a:pt x="21490" y="4713"/>
                  </a:cubicBezTo>
                  <a:cubicBezTo>
                    <a:pt x="21600" y="4909"/>
                    <a:pt x="21545" y="5056"/>
                    <a:pt x="21379" y="5155"/>
                  </a:cubicBezTo>
                  <a:cubicBezTo>
                    <a:pt x="18396" y="6431"/>
                    <a:pt x="18396" y="6431"/>
                    <a:pt x="18396" y="6431"/>
                  </a:cubicBezTo>
                  <a:cubicBezTo>
                    <a:pt x="18230" y="6529"/>
                    <a:pt x="17954" y="6529"/>
                    <a:pt x="17843" y="6333"/>
                  </a:cubicBezTo>
                  <a:cubicBezTo>
                    <a:pt x="16573" y="4418"/>
                    <a:pt x="14750" y="3387"/>
                    <a:pt x="11988" y="3387"/>
                  </a:cubicBezTo>
                  <a:cubicBezTo>
                    <a:pt x="11491" y="3387"/>
                    <a:pt x="11491" y="3387"/>
                    <a:pt x="11491" y="3387"/>
                  </a:cubicBezTo>
                  <a:cubicBezTo>
                    <a:pt x="7182" y="3387"/>
                    <a:pt x="4198" y="6431"/>
                    <a:pt x="4198" y="10849"/>
                  </a:cubicBezTo>
                  <a:cubicBezTo>
                    <a:pt x="4198" y="15267"/>
                    <a:pt x="7126" y="18213"/>
                    <a:pt x="11491" y="18213"/>
                  </a:cubicBezTo>
                  <a:cubicBezTo>
                    <a:pt x="11988" y="18213"/>
                    <a:pt x="11988" y="18213"/>
                    <a:pt x="11988" y="18213"/>
                  </a:cubicBezTo>
                  <a:cubicBezTo>
                    <a:pt x="14805" y="18213"/>
                    <a:pt x="16462" y="17378"/>
                    <a:pt x="17678" y="16053"/>
                  </a:cubicBezTo>
                  <a:cubicBezTo>
                    <a:pt x="17843" y="15905"/>
                    <a:pt x="18064" y="15856"/>
                    <a:pt x="18230" y="15955"/>
                  </a:cubicBezTo>
                  <a:cubicBezTo>
                    <a:pt x="21269" y="17280"/>
                    <a:pt x="21269" y="17280"/>
                    <a:pt x="21269" y="17280"/>
                  </a:cubicBezTo>
                  <a:cubicBezTo>
                    <a:pt x="21379" y="17329"/>
                    <a:pt x="21434" y="17378"/>
                    <a:pt x="21434" y="17476"/>
                  </a:cubicBezTo>
                  <a:cubicBezTo>
                    <a:pt x="21434" y="17525"/>
                    <a:pt x="21379" y="17624"/>
                    <a:pt x="21324" y="17722"/>
                  </a:cubicBezTo>
                  <a:cubicBezTo>
                    <a:pt x="19501" y="20127"/>
                    <a:pt x="16131" y="21600"/>
                    <a:pt x="12043" y="21600"/>
                  </a:cubicBezTo>
                  <a:cubicBezTo>
                    <a:pt x="11546" y="21600"/>
                    <a:pt x="11546" y="21600"/>
                    <a:pt x="11546" y="21600"/>
                  </a:cubicBezTo>
                  <a:cubicBezTo>
                    <a:pt x="4585" y="21600"/>
                    <a:pt x="0" y="17378"/>
                    <a:pt x="0" y="10996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7" name="Freeform 8"/>
            <p:cNvSpPr/>
            <p:nvPr/>
          </p:nvSpPr>
          <p:spPr>
            <a:xfrm>
              <a:off x="1433781" y="8156"/>
              <a:ext cx="325367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442"/>
                  </a:moveTo>
                  <a:cubicBezTo>
                    <a:pt x="21600" y="21294"/>
                    <a:pt x="21600" y="21294"/>
                    <a:pt x="21600" y="21294"/>
                  </a:cubicBezTo>
                  <a:cubicBezTo>
                    <a:pt x="21600" y="21498"/>
                    <a:pt x="21469" y="21600"/>
                    <a:pt x="21207" y="21600"/>
                  </a:cubicBezTo>
                  <a:cubicBezTo>
                    <a:pt x="393" y="21600"/>
                    <a:pt x="393" y="21600"/>
                    <a:pt x="393" y="21600"/>
                  </a:cubicBezTo>
                  <a:cubicBezTo>
                    <a:pt x="13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31" y="0"/>
                    <a:pt x="393" y="0"/>
                  </a:cubicBezTo>
                  <a:cubicBezTo>
                    <a:pt x="20880" y="0"/>
                    <a:pt x="20880" y="0"/>
                    <a:pt x="20880" y="0"/>
                  </a:cubicBezTo>
                  <a:cubicBezTo>
                    <a:pt x="21076" y="0"/>
                    <a:pt x="21273" y="102"/>
                    <a:pt x="21273" y="306"/>
                  </a:cubicBezTo>
                  <a:cubicBezTo>
                    <a:pt x="21273" y="3158"/>
                    <a:pt x="21273" y="3158"/>
                    <a:pt x="21273" y="3158"/>
                  </a:cubicBezTo>
                  <a:cubicBezTo>
                    <a:pt x="21273" y="3311"/>
                    <a:pt x="21076" y="3464"/>
                    <a:pt x="20880" y="3464"/>
                  </a:cubicBezTo>
                  <a:cubicBezTo>
                    <a:pt x="4713" y="3464"/>
                    <a:pt x="4713" y="3464"/>
                    <a:pt x="4713" y="3464"/>
                  </a:cubicBezTo>
                  <a:cubicBezTo>
                    <a:pt x="4713" y="9068"/>
                    <a:pt x="4713" y="9068"/>
                    <a:pt x="4713" y="9068"/>
                  </a:cubicBezTo>
                  <a:cubicBezTo>
                    <a:pt x="17869" y="9068"/>
                    <a:pt x="17869" y="9068"/>
                    <a:pt x="17869" y="9068"/>
                  </a:cubicBezTo>
                  <a:cubicBezTo>
                    <a:pt x="18065" y="9068"/>
                    <a:pt x="18262" y="9221"/>
                    <a:pt x="18262" y="9374"/>
                  </a:cubicBezTo>
                  <a:cubicBezTo>
                    <a:pt x="18262" y="12175"/>
                    <a:pt x="18262" y="12175"/>
                    <a:pt x="18262" y="12175"/>
                  </a:cubicBezTo>
                  <a:cubicBezTo>
                    <a:pt x="18262" y="12379"/>
                    <a:pt x="18065" y="12481"/>
                    <a:pt x="17869" y="12481"/>
                  </a:cubicBezTo>
                  <a:cubicBezTo>
                    <a:pt x="4713" y="12481"/>
                    <a:pt x="4713" y="12481"/>
                    <a:pt x="4713" y="12481"/>
                  </a:cubicBezTo>
                  <a:cubicBezTo>
                    <a:pt x="4713" y="18136"/>
                    <a:pt x="4713" y="18136"/>
                    <a:pt x="4713" y="18136"/>
                  </a:cubicBezTo>
                  <a:cubicBezTo>
                    <a:pt x="21207" y="18136"/>
                    <a:pt x="21207" y="18136"/>
                    <a:pt x="21207" y="18136"/>
                  </a:cubicBezTo>
                  <a:cubicBezTo>
                    <a:pt x="21469" y="18136"/>
                    <a:pt x="21600" y="18289"/>
                    <a:pt x="21600" y="18442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8" name="Freeform 9"/>
            <p:cNvSpPr/>
            <p:nvPr/>
          </p:nvSpPr>
          <p:spPr>
            <a:xfrm>
              <a:off x="1933158" y="8156"/>
              <a:ext cx="3661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691"/>
                  </a:moveTo>
                  <a:cubicBezTo>
                    <a:pt x="21600" y="19460"/>
                    <a:pt x="18290" y="21600"/>
                    <a:pt x="12426" y="21600"/>
                  </a:cubicBezTo>
                  <a:cubicBezTo>
                    <a:pt x="348" y="21600"/>
                    <a:pt x="348" y="21600"/>
                    <a:pt x="348" y="21600"/>
                  </a:cubicBezTo>
                  <a:cubicBezTo>
                    <a:pt x="116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16" y="0"/>
                    <a:pt x="348" y="0"/>
                  </a:cubicBezTo>
                  <a:cubicBezTo>
                    <a:pt x="11381" y="0"/>
                    <a:pt x="11381" y="0"/>
                    <a:pt x="11381" y="0"/>
                  </a:cubicBezTo>
                  <a:cubicBezTo>
                    <a:pt x="17013" y="0"/>
                    <a:pt x="20148" y="1987"/>
                    <a:pt x="20148" y="5604"/>
                  </a:cubicBezTo>
                  <a:cubicBezTo>
                    <a:pt x="20148" y="7947"/>
                    <a:pt x="18755" y="9526"/>
                    <a:pt x="15968" y="10240"/>
                  </a:cubicBezTo>
                  <a:cubicBezTo>
                    <a:pt x="19916" y="10953"/>
                    <a:pt x="21600" y="13042"/>
                    <a:pt x="21600" y="15691"/>
                  </a:cubicBezTo>
                  <a:close/>
                  <a:moveTo>
                    <a:pt x="11265" y="3362"/>
                  </a:moveTo>
                  <a:cubicBezTo>
                    <a:pt x="4181" y="3362"/>
                    <a:pt x="4181" y="3362"/>
                    <a:pt x="4181" y="3362"/>
                  </a:cubicBezTo>
                  <a:cubicBezTo>
                    <a:pt x="4181" y="9170"/>
                    <a:pt x="4181" y="9170"/>
                    <a:pt x="4181" y="9170"/>
                  </a:cubicBezTo>
                  <a:cubicBezTo>
                    <a:pt x="11265" y="9170"/>
                    <a:pt x="11265" y="9170"/>
                    <a:pt x="11265" y="9170"/>
                  </a:cubicBezTo>
                  <a:cubicBezTo>
                    <a:pt x="14458" y="9170"/>
                    <a:pt x="15910" y="8253"/>
                    <a:pt x="15910" y="6266"/>
                  </a:cubicBezTo>
                  <a:cubicBezTo>
                    <a:pt x="15910" y="4279"/>
                    <a:pt x="14458" y="3362"/>
                    <a:pt x="11265" y="3362"/>
                  </a:cubicBezTo>
                  <a:close/>
                  <a:moveTo>
                    <a:pt x="17303" y="15334"/>
                  </a:moveTo>
                  <a:cubicBezTo>
                    <a:pt x="17303" y="13347"/>
                    <a:pt x="15794" y="12430"/>
                    <a:pt x="12426" y="12430"/>
                  </a:cubicBezTo>
                  <a:cubicBezTo>
                    <a:pt x="4181" y="12430"/>
                    <a:pt x="4181" y="12430"/>
                    <a:pt x="4181" y="12430"/>
                  </a:cubicBezTo>
                  <a:cubicBezTo>
                    <a:pt x="4181" y="18238"/>
                    <a:pt x="4181" y="18238"/>
                    <a:pt x="4181" y="18238"/>
                  </a:cubicBezTo>
                  <a:cubicBezTo>
                    <a:pt x="12426" y="18238"/>
                    <a:pt x="12426" y="18238"/>
                    <a:pt x="12426" y="18238"/>
                  </a:cubicBezTo>
                  <a:cubicBezTo>
                    <a:pt x="15852" y="18238"/>
                    <a:pt x="17303" y="17372"/>
                    <a:pt x="17303" y="15334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59" name="Freeform 10"/>
            <p:cNvSpPr/>
            <p:nvPr/>
          </p:nvSpPr>
          <p:spPr>
            <a:xfrm>
              <a:off x="2423472" y="0"/>
              <a:ext cx="439561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117" y="0"/>
                    <a:pt x="10606" y="0"/>
                  </a:cubicBezTo>
                  <a:cubicBezTo>
                    <a:pt x="11042" y="0"/>
                    <a:pt x="11042" y="0"/>
                    <a:pt x="11042" y="0"/>
                  </a:cubicBezTo>
                  <a:cubicBezTo>
                    <a:pt x="17483" y="0"/>
                    <a:pt x="21600" y="4516"/>
                    <a:pt x="21600" y="10800"/>
                  </a:cubicBezTo>
                  <a:cubicBezTo>
                    <a:pt x="21600" y="17084"/>
                    <a:pt x="17483" y="21600"/>
                    <a:pt x="11042" y="21600"/>
                  </a:cubicBezTo>
                  <a:cubicBezTo>
                    <a:pt x="10606" y="21600"/>
                    <a:pt x="10606" y="21600"/>
                    <a:pt x="10606" y="21600"/>
                  </a:cubicBezTo>
                  <a:cubicBezTo>
                    <a:pt x="4117" y="21600"/>
                    <a:pt x="0" y="17084"/>
                    <a:pt x="0" y="10800"/>
                  </a:cubicBezTo>
                  <a:close/>
                  <a:moveTo>
                    <a:pt x="11042" y="18213"/>
                  </a:moveTo>
                  <a:cubicBezTo>
                    <a:pt x="15256" y="18213"/>
                    <a:pt x="17871" y="15267"/>
                    <a:pt x="17871" y="10800"/>
                  </a:cubicBezTo>
                  <a:cubicBezTo>
                    <a:pt x="17871" y="6333"/>
                    <a:pt x="15256" y="3387"/>
                    <a:pt x="11042" y="3387"/>
                  </a:cubicBezTo>
                  <a:cubicBezTo>
                    <a:pt x="10606" y="3387"/>
                    <a:pt x="10606" y="3387"/>
                    <a:pt x="10606" y="3387"/>
                  </a:cubicBezTo>
                  <a:cubicBezTo>
                    <a:pt x="6393" y="3387"/>
                    <a:pt x="3729" y="6333"/>
                    <a:pt x="3729" y="10800"/>
                  </a:cubicBezTo>
                  <a:cubicBezTo>
                    <a:pt x="3729" y="15267"/>
                    <a:pt x="6393" y="18213"/>
                    <a:pt x="10606" y="18213"/>
                  </a:cubicBezTo>
                  <a:lnTo>
                    <a:pt x="11042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60" name="Freeform 11"/>
            <p:cNvSpPr/>
            <p:nvPr/>
          </p:nvSpPr>
          <p:spPr>
            <a:xfrm>
              <a:off x="2984477" y="0"/>
              <a:ext cx="438655" cy="4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516"/>
                    <a:pt x="4077" y="0"/>
                    <a:pt x="10582" y="0"/>
                  </a:cubicBezTo>
                  <a:cubicBezTo>
                    <a:pt x="11018" y="0"/>
                    <a:pt x="11018" y="0"/>
                    <a:pt x="11018" y="0"/>
                  </a:cubicBezTo>
                  <a:cubicBezTo>
                    <a:pt x="17474" y="0"/>
                    <a:pt x="21600" y="4516"/>
                    <a:pt x="21600" y="10800"/>
                  </a:cubicBezTo>
                  <a:cubicBezTo>
                    <a:pt x="21600" y="17084"/>
                    <a:pt x="17474" y="21600"/>
                    <a:pt x="11018" y="21600"/>
                  </a:cubicBezTo>
                  <a:cubicBezTo>
                    <a:pt x="10582" y="21600"/>
                    <a:pt x="10582" y="21600"/>
                    <a:pt x="10582" y="21600"/>
                  </a:cubicBezTo>
                  <a:cubicBezTo>
                    <a:pt x="4077" y="21600"/>
                    <a:pt x="0" y="17084"/>
                    <a:pt x="0" y="10800"/>
                  </a:cubicBezTo>
                  <a:close/>
                  <a:moveTo>
                    <a:pt x="11018" y="18213"/>
                  </a:moveTo>
                  <a:cubicBezTo>
                    <a:pt x="15241" y="18213"/>
                    <a:pt x="17862" y="15267"/>
                    <a:pt x="17862" y="10800"/>
                  </a:cubicBezTo>
                  <a:cubicBezTo>
                    <a:pt x="17862" y="6333"/>
                    <a:pt x="15241" y="3387"/>
                    <a:pt x="11018" y="3387"/>
                  </a:cubicBezTo>
                  <a:cubicBezTo>
                    <a:pt x="10582" y="3387"/>
                    <a:pt x="10582" y="3387"/>
                    <a:pt x="10582" y="3387"/>
                  </a:cubicBezTo>
                  <a:cubicBezTo>
                    <a:pt x="6359" y="3387"/>
                    <a:pt x="3689" y="6333"/>
                    <a:pt x="3689" y="10800"/>
                  </a:cubicBezTo>
                  <a:cubicBezTo>
                    <a:pt x="3689" y="15267"/>
                    <a:pt x="6359" y="18213"/>
                    <a:pt x="10582" y="18213"/>
                  </a:cubicBezTo>
                  <a:lnTo>
                    <a:pt x="11018" y="18213"/>
                  </a:ln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  <p:sp>
          <p:nvSpPr>
            <p:cNvPr id="1361" name="Freeform 12"/>
            <p:cNvSpPr/>
            <p:nvPr/>
          </p:nvSpPr>
          <p:spPr>
            <a:xfrm>
              <a:off x="3571766" y="8156"/>
              <a:ext cx="370650" cy="421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21200" y="21600"/>
                  </a:moveTo>
                  <a:cubicBezTo>
                    <a:pt x="16743" y="21600"/>
                    <a:pt x="16743" y="21600"/>
                    <a:pt x="16743" y="21600"/>
                  </a:cubicBezTo>
                  <a:cubicBezTo>
                    <a:pt x="16457" y="21600"/>
                    <a:pt x="16343" y="21549"/>
                    <a:pt x="16114" y="21345"/>
                  </a:cubicBezTo>
                  <a:cubicBezTo>
                    <a:pt x="13029" y="18034"/>
                    <a:pt x="9314" y="14774"/>
                    <a:pt x="6171" y="12379"/>
                  </a:cubicBezTo>
                  <a:cubicBezTo>
                    <a:pt x="4171" y="12379"/>
                    <a:pt x="4171" y="12379"/>
                    <a:pt x="4171" y="12379"/>
                  </a:cubicBezTo>
                  <a:cubicBezTo>
                    <a:pt x="4171" y="21294"/>
                    <a:pt x="4171" y="21294"/>
                    <a:pt x="4171" y="21294"/>
                  </a:cubicBezTo>
                  <a:cubicBezTo>
                    <a:pt x="4171" y="21498"/>
                    <a:pt x="4000" y="21600"/>
                    <a:pt x="3771" y="21600"/>
                  </a:cubicBezTo>
                  <a:cubicBezTo>
                    <a:pt x="400" y="21600"/>
                    <a:pt x="400" y="21600"/>
                    <a:pt x="400" y="21600"/>
                  </a:cubicBezTo>
                  <a:cubicBezTo>
                    <a:pt x="171" y="21600"/>
                    <a:pt x="0" y="21498"/>
                    <a:pt x="0" y="21294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102"/>
                    <a:pt x="171" y="0"/>
                    <a:pt x="400" y="0"/>
                  </a:cubicBezTo>
                  <a:cubicBezTo>
                    <a:pt x="3771" y="0"/>
                    <a:pt x="3771" y="0"/>
                    <a:pt x="3771" y="0"/>
                  </a:cubicBezTo>
                  <a:cubicBezTo>
                    <a:pt x="4000" y="0"/>
                    <a:pt x="4171" y="102"/>
                    <a:pt x="4171" y="306"/>
                  </a:cubicBezTo>
                  <a:cubicBezTo>
                    <a:pt x="4171" y="8813"/>
                    <a:pt x="4171" y="8813"/>
                    <a:pt x="4171" y="8813"/>
                  </a:cubicBezTo>
                  <a:cubicBezTo>
                    <a:pt x="6171" y="8813"/>
                    <a:pt x="6171" y="8813"/>
                    <a:pt x="6171" y="8813"/>
                  </a:cubicBezTo>
                  <a:cubicBezTo>
                    <a:pt x="9543" y="6113"/>
                    <a:pt x="12686" y="3158"/>
                    <a:pt x="15200" y="255"/>
                  </a:cubicBezTo>
                  <a:cubicBezTo>
                    <a:pt x="15371" y="51"/>
                    <a:pt x="15543" y="0"/>
                    <a:pt x="15714" y="0"/>
                  </a:cubicBezTo>
                  <a:cubicBezTo>
                    <a:pt x="19943" y="0"/>
                    <a:pt x="19943" y="0"/>
                    <a:pt x="19943" y="0"/>
                  </a:cubicBezTo>
                  <a:cubicBezTo>
                    <a:pt x="20171" y="0"/>
                    <a:pt x="20286" y="102"/>
                    <a:pt x="20286" y="204"/>
                  </a:cubicBezTo>
                  <a:cubicBezTo>
                    <a:pt x="20286" y="255"/>
                    <a:pt x="20229" y="357"/>
                    <a:pt x="20171" y="458"/>
                  </a:cubicBezTo>
                  <a:cubicBezTo>
                    <a:pt x="16457" y="4534"/>
                    <a:pt x="12743" y="7896"/>
                    <a:pt x="9314" y="10494"/>
                  </a:cubicBezTo>
                  <a:cubicBezTo>
                    <a:pt x="13657" y="13704"/>
                    <a:pt x="17714" y="17321"/>
                    <a:pt x="21371" y="21192"/>
                  </a:cubicBezTo>
                  <a:cubicBezTo>
                    <a:pt x="21600" y="21396"/>
                    <a:pt x="21486" y="21600"/>
                    <a:pt x="21200" y="21600"/>
                  </a:cubicBezTo>
                  <a:close/>
                </a:path>
              </a:pathLst>
            </a:custGeom>
            <a:solidFill>
              <a:srgbClr val="677B8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lnSpc>
                  <a:spcPct val="110000"/>
                </a:lnSpc>
                <a:defRPr sz="2400"/>
              </a:pPr>
              <a:endParaRPr/>
            </a:p>
          </p:txBody>
        </p:sp>
      </p:grpSp>
      <p:sp>
        <p:nvSpPr>
          <p:cNvPr id="1363" name="Title 29"/>
          <p:cNvSpPr txBox="1">
            <a:spLocks noGrp="1"/>
          </p:cNvSpPr>
          <p:nvPr>
            <p:ph type="body" idx="21"/>
          </p:nvPr>
        </p:nvSpPr>
        <p:spPr>
          <a:xfrm>
            <a:off x="1097280" y="1824588"/>
            <a:ext cx="21751121" cy="80708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0" spc="239">
                <a:solidFill>
                  <a:srgbClr val="FFFFFF"/>
                </a:solidFill>
              </a:defRPr>
            </a:lvl1pPr>
          </a:lstStyle>
          <a:p>
            <a:r>
              <a:rPr lang="en-US"/>
              <a:t>Last year:</a:t>
            </a:r>
          </a:p>
          <a:p>
            <a:r>
              <a:t>Improving Time Accuracy of Servers Across the Facebook Fleet</a:t>
            </a:r>
          </a:p>
        </p:txBody>
      </p:sp>
      <p:sp>
        <p:nvSpPr>
          <p:cNvPr id="1364" name="Subtitle 30"/>
          <p:cNvSpPr txBox="1">
            <a:spLocks noGrp="1"/>
          </p:cNvSpPr>
          <p:nvPr>
            <p:ph type="body" idx="22"/>
          </p:nvPr>
        </p:nvSpPr>
        <p:spPr>
          <a:xfrm>
            <a:off x="1097279" y="12077813"/>
            <a:ext cx="4766171" cy="12646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r>
              <a:rPr lang="en-IE"/>
              <a:t>Oleg </a:t>
            </a:r>
            <a:r>
              <a:rPr lang="en-IE" err="1"/>
              <a:t>Obleukhov</a:t>
            </a:r>
            <a:endParaRPr lang="en-IE"/>
          </a:p>
          <a:p>
            <a:pPr>
              <a:lnSpc>
                <a:spcPct val="13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r>
              <a:rPr lang="en-IE"/>
              <a:t>Production engineer</a:t>
            </a:r>
          </a:p>
        </p:txBody>
      </p:sp>
    </p:spTree>
  </p:cSld>
  <p:clrMapOvr>
    <a:masterClrMapping/>
  </p:clrMapOvr>
  <p:transition spd="med" advTm="1548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8289330" y="5842338"/>
            <a:ext cx="7805340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Hardware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4862226"/>
      </p:ext>
    </p:extLst>
  </p:cSld>
  <p:clrMapOvr>
    <a:masterClrMapping/>
  </p:clrMapOvr>
  <p:transition spd="med" advTm="556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  <a:endParaRPr/>
          </a:p>
        </p:txBody>
      </p:sp>
      <p:pic>
        <p:nvPicPr>
          <p:cNvPr id="1026" name="Picture 2" descr="Block diagram of the time appliance prototype">
            <a:extLst>
              <a:ext uri="{FF2B5EF4-FFF2-40B4-BE49-F238E27FC236}">
                <a16:creationId xmlns:a16="http://schemas.microsoft.com/office/drawing/2014/main" id="{1DF41F64-D2EF-1C43-A9F1-33FF13D6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36" y="1444431"/>
            <a:ext cx="20204727" cy="113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90835"/>
      </p:ext>
    </p:extLst>
  </p:cSld>
  <p:clrMapOvr>
    <a:masterClrMapping/>
  </p:clrMapOvr>
  <p:transition spd="med" advTm="77446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ock diagram of the time card functionality">
            <a:extLst>
              <a:ext uri="{FF2B5EF4-FFF2-40B4-BE49-F238E27FC236}">
                <a16:creationId xmlns:a16="http://schemas.microsoft.com/office/drawing/2014/main" id="{5F4350BF-A036-3A41-B377-17F4E861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36" y="1444431"/>
            <a:ext cx="20204727" cy="113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</a:p>
        </p:txBody>
      </p:sp>
    </p:spTree>
    <p:extLst>
      <p:ext uri="{BB962C8B-B14F-4D97-AF65-F5344CB8AC3E}">
        <p14:creationId xmlns:p14="http://schemas.microsoft.com/office/powerpoint/2010/main" val="324984527"/>
      </p:ext>
    </p:extLst>
  </p:cSld>
  <p:clrMapOvr>
    <a:masterClrMapping/>
  </p:clrMapOvr>
  <p:transition spd="med" advTm="77446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riginal design for the time appliance">
            <a:extLst>
              <a:ext uri="{FF2B5EF4-FFF2-40B4-BE49-F238E27FC236}">
                <a16:creationId xmlns:a16="http://schemas.microsoft.com/office/drawing/2014/main" id="{D44E0272-6C53-D74B-899F-6498EB71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67" y="1491917"/>
            <a:ext cx="20054075" cy="112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</a:p>
        </p:txBody>
      </p:sp>
    </p:spTree>
    <p:extLst>
      <p:ext uri="{BB962C8B-B14F-4D97-AF65-F5344CB8AC3E}">
        <p14:creationId xmlns:p14="http://schemas.microsoft.com/office/powerpoint/2010/main" val="1026754453"/>
      </p:ext>
    </p:extLst>
  </p:cSld>
  <p:clrMapOvr>
    <a:masterClrMapping/>
  </p:clrMapOvr>
  <p:transition spd="med" advTm="77446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</a:p>
        </p:txBody>
      </p:sp>
      <p:pic>
        <p:nvPicPr>
          <p:cNvPr id="4098" name="Picture 2" descr="Image of the time card prototype">
            <a:extLst>
              <a:ext uri="{FF2B5EF4-FFF2-40B4-BE49-F238E27FC236}">
                <a16:creationId xmlns:a16="http://schemas.microsoft.com/office/drawing/2014/main" id="{BB8E25DB-30DE-354B-9189-4E87EC20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62" y="1444431"/>
            <a:ext cx="16510285" cy="1165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44348"/>
      </p:ext>
    </p:extLst>
  </p:cSld>
  <p:clrMapOvr>
    <a:masterClrMapping/>
  </p:clrMapOvr>
  <p:transition spd="med" advTm="77446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A5A61-4B40-8549-ABE8-346035B6C704}"/>
              </a:ext>
            </a:extLst>
          </p:cNvPr>
          <p:cNvSpPr txBox="1">
            <a:spLocks/>
          </p:cNvSpPr>
          <p:nvPr/>
        </p:nvSpPr>
        <p:spPr>
          <a:xfrm>
            <a:off x="69730" y="6311697"/>
            <a:ext cx="24181478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 sz="5700"/>
              <a:t>http://</a:t>
            </a:r>
            <a:r>
              <a:rPr lang="en-IE" sz="5700" err="1"/>
              <a:t>timingcard.com</a:t>
            </a:r>
            <a:endParaRPr lang="en-IE" sz="5700"/>
          </a:p>
        </p:txBody>
      </p:sp>
    </p:spTree>
    <p:extLst>
      <p:ext uri="{BB962C8B-B14F-4D97-AF65-F5344CB8AC3E}">
        <p14:creationId xmlns:p14="http://schemas.microsoft.com/office/powerpoint/2010/main" val="2103234905"/>
      </p:ext>
    </p:extLst>
  </p:cSld>
  <p:clrMapOvr>
    <a:masterClrMapping/>
  </p:clrMapOvr>
  <p:transition spd="med" advTm="77446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</a:p>
        </p:txBody>
      </p:sp>
      <p:pic>
        <p:nvPicPr>
          <p:cNvPr id="5122" name="Picture 2" descr="Image showing the components to build a time appliance">
            <a:extLst>
              <a:ext uri="{FF2B5EF4-FFF2-40B4-BE49-F238E27FC236}">
                <a16:creationId xmlns:a16="http://schemas.microsoft.com/office/drawing/2014/main" id="{C8245E90-05D5-CC4D-8494-61878E7A5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5" y="1914579"/>
            <a:ext cx="22744029" cy="988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76725"/>
      </p:ext>
    </p:extLst>
  </p:cSld>
  <p:clrMapOvr>
    <a:masterClrMapping/>
  </p:clrMapOvr>
  <p:transition spd="med" advTm="7744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Hardware</a:t>
            </a:r>
          </a:p>
        </p:txBody>
      </p:sp>
      <p:pic>
        <p:nvPicPr>
          <p:cNvPr id="2" name="Picture 2" descr="A picture containing text, floor, computer, entertainment center&#10;&#10;Description automatically generated">
            <a:extLst>
              <a:ext uri="{FF2B5EF4-FFF2-40B4-BE49-F238E27FC236}">
                <a16:creationId xmlns:a16="http://schemas.microsoft.com/office/drawing/2014/main" id="{72589DFC-613C-4A3D-9384-20794D2A9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736" y="1454941"/>
            <a:ext cx="8591107" cy="114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1980"/>
      </p:ext>
    </p:extLst>
  </p:cSld>
  <p:clrMapOvr>
    <a:masterClrMapping/>
  </p:clrMapOvr>
  <p:transition spd="med" advTm="77446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4666547" y="5842338"/>
            <a:ext cx="15050913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Appliance software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4980222"/>
      </p:ext>
    </p:extLst>
  </p:cSld>
  <p:clrMapOvr>
    <a:masterClrMapping/>
  </p:clrMapOvr>
  <p:transition spd="med" advTm="556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Timing infrastructure.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E4D02-B5EA-6440-A10B-4D5F0DC40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83" y="1517430"/>
            <a:ext cx="17280000" cy="112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68490"/>
      </p:ext>
    </p:extLst>
  </p:cSld>
  <p:clrMapOvr>
    <a:masterClrMapping/>
  </p:clrMapOvr>
  <p:transition spd="med" advTm="7744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72" y="1804386"/>
            <a:ext cx="19152783" cy="10831034"/>
          </a:xfrm>
          <a:prstGeom prst="rect">
            <a:avLst/>
          </a:prstGeom>
          <a:ln w="12700">
            <a:miter lim="400000"/>
          </a:ln>
        </p:spPr>
      </p:pic>
      <p:sp>
        <p:nvSpPr>
          <p:cNvPr id="1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06329" y="12774550"/>
            <a:ext cx="212446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458" name="Title 3"/>
          <p:cNvSpPr txBox="1"/>
          <p:nvPr/>
        </p:nvSpPr>
        <p:spPr>
          <a:xfrm>
            <a:off x="1095756" y="857079"/>
            <a:ext cx="22192488" cy="190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t"/>
          <a:lstStyle>
            <a:lvl1pPr>
              <a:lnSpc>
                <a:spcPct val="110000"/>
              </a:lnSpc>
              <a:defRPr sz="4800">
                <a:solidFill>
                  <a:srgbClr val="677B8C"/>
                </a:solidFill>
                <a:latin typeface="Facebook Reader Bold"/>
                <a:ea typeface="Facebook Reader Bold"/>
                <a:cs typeface="Facebook Reader Bold"/>
                <a:sym typeface="Facebook Reader Bold"/>
              </a:defRPr>
            </a:lvl1pPr>
          </a:lstStyle>
          <a:p>
            <a:r>
              <a:rPr lang="en-US" dirty="0"/>
              <a:t>Last year. NTP precision</a:t>
            </a:r>
          </a:p>
        </p:txBody>
      </p:sp>
    </p:spTree>
  </p:cSld>
  <p:clrMapOvr>
    <a:masterClrMapping/>
  </p:clrMapOvr>
  <p:transition spd="med" advTm="2772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961216-573C-674B-A68A-9243E54D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05" y="3620399"/>
            <a:ext cx="17280000" cy="798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4AF461-260A-7C42-89E7-74C672905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275" y="5560400"/>
            <a:ext cx="17280000" cy="20692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D0DC67-3769-474B-9171-76D8D9B67DAF}"/>
              </a:ext>
            </a:extLst>
          </p:cNvPr>
          <p:cNvGrpSpPr/>
          <p:nvPr/>
        </p:nvGrpSpPr>
        <p:grpSpPr>
          <a:xfrm>
            <a:off x="3302275" y="9362047"/>
            <a:ext cx="17280000" cy="1661866"/>
            <a:chOff x="3302275" y="9362047"/>
            <a:chExt cx="17280000" cy="16618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1E62AB-BFD7-C242-89E8-D87C7160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275" y="9362047"/>
              <a:ext cx="17280000" cy="435630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AEF946B-E5A2-444D-9040-E77189B0E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1071" y="10619524"/>
              <a:ext cx="17249422" cy="404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784516"/>
      </p:ext>
    </p:extLst>
  </p:cSld>
  <p:clrMapOvr>
    <a:masterClrMapping/>
  </p:clrMapOvr>
  <p:transition spd="med" advTm="77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 dirty="0"/>
              <a:t>Timing infrastructure. </a:t>
            </a:r>
            <a:r>
              <a:rPr lang="en-US" dirty="0">
                <a:ea typeface="+mn-lt"/>
                <a:cs typeface="+mn-lt"/>
              </a:rPr>
              <a:t>Software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A5A61-4B40-8549-ABE8-346035B6C704}"/>
              </a:ext>
            </a:extLst>
          </p:cNvPr>
          <p:cNvSpPr txBox="1">
            <a:spLocks/>
          </p:cNvSpPr>
          <p:nvPr/>
        </p:nvSpPr>
        <p:spPr>
          <a:xfrm>
            <a:off x="69730" y="6311697"/>
            <a:ext cx="24181478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 sz="5700"/>
              <a:t>http://</a:t>
            </a:r>
            <a:r>
              <a:rPr lang="en-IE" sz="5700" err="1"/>
              <a:t>opentimeserver.com</a:t>
            </a:r>
            <a:endParaRPr lang="en-IE" sz="5700"/>
          </a:p>
        </p:txBody>
      </p:sp>
    </p:spTree>
    <p:extLst>
      <p:ext uri="{BB962C8B-B14F-4D97-AF65-F5344CB8AC3E}">
        <p14:creationId xmlns:p14="http://schemas.microsoft.com/office/powerpoint/2010/main" val="3857271093"/>
      </p:ext>
    </p:extLst>
  </p:cSld>
  <p:clrMapOvr>
    <a:masterClrMapping/>
  </p:clrMapOvr>
  <p:transition spd="med" advTm="77446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BC3FBCB-3EE1-1745-B945-985C9F60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2293603"/>
            <a:ext cx="19080000" cy="91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71709"/>
      </p:ext>
    </p:extLst>
  </p:cSld>
  <p:clrMapOvr>
    <a:masterClrMapping/>
  </p:clrMapOvr>
  <p:transition spd="med" advTm="77446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F81C7-FF92-4F4D-B5ED-21122E833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997" y="2316013"/>
            <a:ext cx="18328015" cy="90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0264"/>
      </p:ext>
    </p:extLst>
  </p:cSld>
  <p:clrMapOvr>
    <a:masterClrMapping/>
  </p:clrMapOvr>
  <p:transition spd="med" advTm="77446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D63E69-290D-3B4D-B20B-6B5C1011B1C9}"/>
              </a:ext>
            </a:extLst>
          </p:cNvPr>
          <p:cNvGrpSpPr/>
          <p:nvPr/>
        </p:nvGrpSpPr>
        <p:grpSpPr>
          <a:xfrm>
            <a:off x="2471398" y="2309580"/>
            <a:ext cx="19080000" cy="9316784"/>
            <a:chOff x="2471398" y="2309580"/>
            <a:chExt cx="19080000" cy="9316784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0BC3FBCB-3EE1-1745-B945-985C9F606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398" y="2309580"/>
              <a:ext cx="19011600" cy="9096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535F7B3D-0DFA-DE46-8FE4-78FA2938F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398" y="4920027"/>
              <a:ext cx="19080000" cy="670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1762011"/>
      </p:ext>
    </p:extLst>
  </p:cSld>
  <p:clrMapOvr>
    <a:masterClrMapping/>
  </p:clrMapOvr>
  <p:transition spd="med" advTm="77446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pic>
        <p:nvPicPr>
          <p:cNvPr id="2" name="Picture 3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812DE34-8CC5-4016-BB33-DB78DCD9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023" y="1665176"/>
            <a:ext cx="19099618" cy="103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44786"/>
      </p:ext>
    </p:extLst>
  </p:cSld>
  <p:clrMapOvr>
    <a:masterClrMapping/>
  </p:clrMapOvr>
  <p:transition spd="med" advTm="77446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1D3AD2-6340-4422-8D9A-7775B93A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941" y="1767268"/>
            <a:ext cx="19542641" cy="10659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C140A-3070-4AF0-B1C5-FCE6700B46E5}"/>
              </a:ext>
            </a:extLst>
          </p:cNvPr>
          <p:cNvSpPr txBox="1"/>
          <p:nvPr/>
        </p:nvSpPr>
        <p:spPr>
          <a:xfrm>
            <a:off x="15494758" y="4360586"/>
            <a:ext cx="7195333" cy="120032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</a:rPr>
              <a:t>1M 1Hz clients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41823"/>
      </p:ext>
    </p:extLst>
  </p:cSld>
  <p:clrMapOvr>
    <a:masterClrMapping/>
  </p:clrMapOvr>
  <p:transition spd="med" advTm="77446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Software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A5A61-4B40-8549-ABE8-346035B6C704}"/>
              </a:ext>
            </a:extLst>
          </p:cNvPr>
          <p:cNvSpPr txBox="1">
            <a:spLocks/>
          </p:cNvSpPr>
          <p:nvPr/>
        </p:nvSpPr>
        <p:spPr>
          <a:xfrm>
            <a:off x="3946795" y="6315710"/>
            <a:ext cx="16490410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/>
              <a:t>https://</a:t>
            </a:r>
            <a:r>
              <a:rPr lang="en-IE" err="1"/>
              <a:t>github.com</a:t>
            </a:r>
            <a:r>
              <a:rPr lang="en-IE"/>
              <a:t>/</a:t>
            </a:r>
            <a:r>
              <a:rPr lang="en-IE" err="1"/>
              <a:t>facebookincubator</a:t>
            </a:r>
            <a:r>
              <a:rPr lang="en-IE"/>
              <a:t>/</a:t>
            </a:r>
            <a:r>
              <a:rPr lang="en-IE" err="1"/>
              <a:t>ptp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675908"/>
      </p:ext>
    </p:extLst>
  </p:cSld>
  <p:clrMapOvr>
    <a:masterClrMapping/>
  </p:clrMapOvr>
  <p:transition spd="med" advTm="77446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5092946" y="5842338"/>
            <a:ext cx="14198117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Transparent clock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570542"/>
      </p:ext>
    </p:extLst>
  </p:cSld>
  <p:clrMapOvr>
    <a:masterClrMapping/>
  </p:clrMapOvr>
  <p:transition spd="med" advTm="556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39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Transparent Clock</a:t>
            </a: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AD3C25F1-4B8C-C54C-978F-C7B70699D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77" y="1963762"/>
            <a:ext cx="21534646" cy="97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8952"/>
      </p:ext>
    </p:extLst>
  </p:cSld>
  <p:clrMapOvr>
    <a:masterClrMapping/>
  </p:clrMapOvr>
  <p:transition spd="med" advTm="7744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8572261" y="5842338"/>
            <a:ext cx="7239480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Improve?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0220382"/>
      </p:ext>
    </p:extLst>
  </p:cSld>
  <p:clrMapOvr>
    <a:masterClrMapping/>
  </p:clrMapOvr>
  <p:transition spd="med" advTm="556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Transparent Clock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641E6C-457C-DC45-A7FB-A51C8592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241804"/>
            <a:ext cx="22121495" cy="92041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1F96CD-DF04-414C-89AA-765FE4FD8D5C}"/>
              </a:ext>
            </a:extLst>
          </p:cNvPr>
          <p:cNvSpPr/>
          <p:nvPr/>
        </p:nvSpPr>
        <p:spPr>
          <a:xfrm>
            <a:off x="1891863" y="7409793"/>
            <a:ext cx="7788166" cy="1213945"/>
          </a:xfrm>
          <a:prstGeom prst="rect">
            <a:avLst/>
          </a:prstGeom>
          <a:noFill/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Facebook Read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8231767"/>
      </p:ext>
    </p:extLst>
  </p:cSld>
  <p:clrMapOvr>
    <a:masterClrMapping/>
  </p:clrMapOvr>
  <p:transition spd="med" advTm="77446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6300809" y="5842338"/>
            <a:ext cx="11782391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Client software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129537"/>
      </p:ext>
    </p:extLst>
  </p:cSld>
  <p:clrMapOvr>
    <a:masterClrMapping/>
  </p:clrMapOvr>
  <p:transition spd="med" advTm="556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infrastructure. Client software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72729" y="6617333"/>
            <a:ext cx="743550" cy="7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E545544-325E-4A3C-B456-F5EC2AB40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54" y="1967518"/>
            <a:ext cx="20247427" cy="108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78435"/>
      </p:ext>
    </p:extLst>
  </p:cSld>
  <p:clrMapOvr>
    <a:masterClrMapping/>
  </p:clrMapOvr>
  <p:transition spd="med" advTm="77446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</a:t>
            </a:r>
            <a:r>
              <a:rPr lang="en-US">
                <a:ea typeface="+mn-lt"/>
                <a:cs typeface="+mn-lt"/>
              </a:rPr>
              <a:t>. Client software</a:t>
            </a:r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2DBF6-A6F8-4CAD-BA77-732DED5A098C}"/>
              </a:ext>
            </a:extLst>
          </p:cNvPr>
          <p:cNvSpPr txBox="1"/>
          <p:nvPr/>
        </p:nvSpPr>
        <p:spPr>
          <a:xfrm>
            <a:off x="1091610" y="2143957"/>
            <a:ext cx="22218501" cy="818685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888888"/>
                </a:solidFill>
                <a:latin typeface="Courier New"/>
                <a:cs typeface="Courier New"/>
              </a:rPr>
              <a:t>// what customers get​</a:t>
            </a:r>
            <a:endParaRPr lang="en-US" sz="4000">
              <a:latin typeface="Facebook Reader Medium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typedef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</a:t>
            </a:r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struct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fbclock_truetime {​</a:t>
            </a:r>
            <a:endParaRPr lang="en-US" sz="4000">
              <a:latin typeface="Facebook Reader Medium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    uint64_t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earliest_ns;​</a:t>
            </a:r>
            <a:endParaRPr lang="en-US" sz="4000">
              <a:latin typeface="Facebook Reader Medium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    uint64_t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latest_ns;​</a:t>
            </a:r>
            <a:endParaRPr lang="en-US" sz="4000">
              <a:latin typeface="Facebook Reader Medium"/>
              <a:cs typeface="Courier New"/>
            </a:endParaRPr>
          </a:p>
          <a:p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} fbclock_truetime;​</a:t>
            </a:r>
            <a:endParaRPr lang="en-US" sz="4000">
              <a:latin typeface="Facebook Reader Medium"/>
              <a:cs typeface="Courier New"/>
            </a:endParaRPr>
          </a:p>
          <a:p>
            <a:endParaRPr lang="en-US" sz="4000">
              <a:solidFill>
                <a:srgbClr val="444444"/>
              </a:solidFill>
              <a:latin typeface="Courier New"/>
              <a:cs typeface="Courier New"/>
            </a:endParaRPr>
          </a:p>
          <a:p>
            <a:endParaRPr lang="en-US" sz="4000">
              <a:solidFill>
                <a:srgbClr val="444444"/>
              </a:solidFill>
              <a:latin typeface="Courier New"/>
              <a:cs typeface="Courier New"/>
            </a:endParaRPr>
          </a:p>
          <a:p>
            <a:r>
              <a:rPr lang="en-US" sz="4000">
                <a:solidFill>
                  <a:srgbClr val="888888"/>
                </a:solidFill>
                <a:latin typeface="Courier New"/>
                <a:cs typeface="Courier New"/>
              </a:rPr>
              <a:t>// methods we provide​</a:t>
            </a:r>
            <a:endParaRPr lang="en-US" sz="4000">
              <a:latin typeface="Facebook Reader Medium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int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</a:t>
            </a:r>
            <a:r>
              <a:rPr lang="en-US" sz="4000" b="1">
                <a:solidFill>
                  <a:srgbClr val="880000"/>
                </a:solidFill>
                <a:latin typeface="Courier New"/>
                <a:cs typeface="Courier New"/>
              </a:rPr>
              <a:t>fbclock_init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(fbclock_lib* lib, </a:t>
            </a:r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const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</a:t>
            </a:r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char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* shm_path);​</a:t>
            </a:r>
            <a:endParaRPr lang="en-US" sz="4000">
              <a:latin typeface="Facebook Reader Medium"/>
              <a:cs typeface="Courier New"/>
            </a:endParaRPr>
          </a:p>
          <a:p>
            <a:endParaRPr lang="en-US" sz="4000">
              <a:solidFill>
                <a:srgbClr val="444444"/>
              </a:solidFill>
              <a:latin typeface="Courier New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int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</a:t>
            </a:r>
            <a:r>
              <a:rPr lang="en-US" sz="4000" b="1">
                <a:solidFill>
                  <a:srgbClr val="880000"/>
                </a:solidFill>
                <a:latin typeface="Courier New"/>
                <a:cs typeface="Courier New"/>
              </a:rPr>
              <a:t>fbclock_destroy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(fbclock_lib* lib);​</a:t>
            </a:r>
            <a:endParaRPr lang="en-US" sz="4000">
              <a:latin typeface="Facebook Reader Medium"/>
              <a:cs typeface="Courier New"/>
            </a:endParaRPr>
          </a:p>
          <a:p>
            <a:endParaRPr lang="en-US" sz="4000">
              <a:solidFill>
                <a:srgbClr val="444444"/>
              </a:solidFill>
              <a:latin typeface="Courier New"/>
              <a:cs typeface="Courier New"/>
            </a:endParaRPr>
          </a:p>
          <a:p>
            <a:r>
              <a:rPr lang="en-US" sz="4000" b="1">
                <a:solidFill>
                  <a:srgbClr val="444444"/>
                </a:solidFill>
                <a:latin typeface="Courier New"/>
                <a:cs typeface="Courier New"/>
              </a:rPr>
              <a:t>int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 </a:t>
            </a:r>
            <a:r>
              <a:rPr lang="en-US" sz="4000" b="1">
                <a:solidFill>
                  <a:srgbClr val="880000"/>
                </a:solidFill>
                <a:latin typeface="Courier New"/>
                <a:cs typeface="Courier New"/>
              </a:rPr>
              <a:t>fbclock_gettime</a:t>
            </a:r>
            <a:r>
              <a:rPr lang="en-US" sz="4000">
                <a:solidFill>
                  <a:srgbClr val="444444"/>
                </a:solidFill>
                <a:latin typeface="Courier New"/>
                <a:cs typeface="Courier New"/>
              </a:rPr>
              <a:t>(fbclock_lib* lib, fbclock_truetime* truetime);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97451284"/>
      </p:ext>
    </p:extLst>
  </p:cSld>
  <p:clrMapOvr>
    <a:masterClrMapping/>
  </p:clrMapOvr>
  <p:transition spd="med" advTm="77446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7926256" y="5842338"/>
            <a:ext cx="8531501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Monitoring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6943535"/>
      </p:ext>
    </p:extLst>
  </p:cSld>
  <p:clrMapOvr>
    <a:masterClrMapping/>
  </p:clrMapOvr>
  <p:transition spd="med" advTm="556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infrastructure. Monitoring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F7D08B0-5106-46B0-A8F4-4676A0CC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68" y="3425700"/>
            <a:ext cx="23599422" cy="28403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0AD0FC8-9316-4D85-8AFE-12A6132E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04" y="8027653"/>
            <a:ext cx="23599421" cy="11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6099"/>
      </p:ext>
    </p:extLst>
  </p:cSld>
  <p:clrMapOvr>
    <a:masterClrMapping/>
  </p:clrMapOvr>
  <p:transition spd="med" advTm="77446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46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Monitoring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DA0EE6BA-2B38-433F-A27C-B7489450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89" y="1615297"/>
            <a:ext cx="14706010" cy="109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9770"/>
      </p:ext>
    </p:extLst>
  </p:cSld>
  <p:clrMapOvr>
    <a:masterClrMapping/>
  </p:clrMapOvr>
  <p:transition spd="med" advTm="77446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47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>
                <a:ea typeface="+mn-lt"/>
                <a:cs typeface="+mn-lt"/>
              </a:rPr>
              <a:t>Timing infrastructure. Monitoring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842048-2E18-4705-8730-9352A915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503" y="1522402"/>
            <a:ext cx="14482667" cy="107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69519"/>
      </p:ext>
    </p:extLst>
  </p:cSld>
  <p:clrMapOvr>
    <a:masterClrMapping/>
  </p:clrMapOvr>
  <p:transition spd="med" advTm="77446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48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7527912" y="5842338"/>
            <a:ext cx="9328193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Deployment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065778"/>
      </p:ext>
    </p:extLst>
  </p:cSld>
  <p:clrMapOvr>
    <a:masterClrMapping/>
  </p:clrMapOvr>
  <p:transition spd="med" advTm="556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 lIns="0" tIns="0" rIns="0" bIns="0" anchor="t">
            <a:normAutofit lnSpcReduction="10000"/>
          </a:bodyPr>
          <a:lstStyle/>
          <a:p>
            <a:r>
              <a:rPr lang="en-US"/>
              <a:t>Timing infrastructure. Deployment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EF621A0-12D2-F94C-9C4B-B099D20D9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AC2D4-428C-124C-9632-224EA53CFA28}"/>
              </a:ext>
            </a:extLst>
          </p:cNvPr>
          <p:cNvSpPr txBox="1"/>
          <p:nvPr/>
        </p:nvSpPr>
        <p:spPr>
          <a:xfrm>
            <a:off x="1097280" y="2427890"/>
            <a:ext cx="21988703" cy="83099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Hack in the garage</a:t>
            </a:r>
          </a:p>
          <a:p>
            <a:endParaRPr lang="en-US" sz="480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Lab environment/office testing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Reliability review</a:t>
            </a:r>
          </a:p>
          <a:p>
            <a:endParaRPr lang="en-US" sz="480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1 region pilot</a:t>
            </a:r>
          </a:p>
          <a:p>
            <a:endParaRPr lang="en-US" sz="480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5 </a:t>
            </a:r>
            <a:r>
              <a:rPr lang="en-US" sz="4800" dirty="0"/>
              <a:t>regions for X-region users</a:t>
            </a:r>
          </a:p>
          <a:p>
            <a:endParaRPr lang="en-US" sz="480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rPr>
              <a:t>Rest of th</a:t>
            </a:r>
            <a:r>
              <a:rPr lang="en-US" sz="4800" dirty="0"/>
              <a:t>e regions</a:t>
            </a:r>
            <a:endParaRPr lang="en-US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F118F5-F212-4120-86F2-F4E186DA5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978" y="3243541"/>
            <a:ext cx="11459110" cy="66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3555"/>
      </p:ext>
    </p:extLst>
  </p:cSld>
  <p:clrMapOvr>
    <a:masterClrMapping/>
  </p:clrMapOvr>
  <p:transition spd="med" advTm="7744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Catch 22</a:t>
            </a:r>
            <a:endParaRPr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7D87FB-A318-1444-83B6-EF77239B4E8E}"/>
              </a:ext>
            </a:extLst>
          </p:cNvPr>
          <p:cNvGrpSpPr/>
          <p:nvPr/>
        </p:nvGrpSpPr>
        <p:grpSpPr>
          <a:xfrm>
            <a:off x="2638592" y="2262882"/>
            <a:ext cx="18678826" cy="9190236"/>
            <a:chOff x="2662233" y="2237348"/>
            <a:chExt cx="18678826" cy="9190236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B690B0E0-47AA-1848-B846-C7D0A428273E}"/>
                </a:ext>
              </a:extLst>
            </p:cNvPr>
            <p:cNvSpPr/>
            <p:nvPr/>
          </p:nvSpPr>
          <p:spPr>
            <a:xfrm>
              <a:off x="11429644" y="4669898"/>
              <a:ext cx="6120000" cy="5400000"/>
            </a:xfrm>
            <a:prstGeom prst="diamond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600"/>
                <a:t>Do we have a precise </a:t>
              </a:r>
              <a:r>
                <a:rPr lang="en-US" sz="3600" b="1"/>
                <a:t>time</a:t>
              </a:r>
              <a:r>
                <a:rPr lang="en-US" sz="3600"/>
                <a:t> </a:t>
              </a:r>
              <a:r>
                <a:rPr lang="en-US" sz="3600" b="1"/>
                <a:t>infra</a:t>
              </a:r>
              <a:r>
                <a:rPr lang="en-US" sz="3600"/>
                <a:t>?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Facebook Reader Medium"/>
              </a:endParaRPr>
            </a:p>
          </p:txBody>
        </p:sp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CE3D3520-146F-2C40-89DB-AE3952987118}"/>
                </a:ext>
              </a:extLst>
            </p:cNvPr>
            <p:cNvSpPr/>
            <p:nvPr/>
          </p:nvSpPr>
          <p:spPr>
            <a:xfrm>
              <a:off x="2662233" y="4669898"/>
              <a:ext cx="6120000" cy="5400000"/>
            </a:xfrm>
            <a:prstGeom prst="diamond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600"/>
                <a:t>Do we have </a:t>
              </a:r>
              <a:r>
                <a:rPr lang="en-US" sz="3600" b="1"/>
                <a:t>a use case </a:t>
              </a:r>
              <a:r>
                <a:rPr lang="en-US" sz="3600"/>
                <a:t>for precise time?</a:t>
              </a:r>
            </a:p>
          </p:txBody>
        </p:sp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7FB0247B-CCC7-1D47-959E-E983B4EE92B9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17549644" y="7369898"/>
              <a:ext cx="1557524" cy="2941085"/>
            </a:xfrm>
            <a:prstGeom prst="bentConnector2">
              <a:avLst/>
            </a:prstGeom>
            <a:noFill/>
            <a:ln w="5715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DB1189-76E4-C841-860C-512C403FE987}"/>
                </a:ext>
              </a:extLst>
            </p:cNvPr>
            <p:cNvCxnSpPr/>
            <p:nvPr/>
          </p:nvCxnSpPr>
          <p:spPr>
            <a:xfrm flipH="1">
              <a:off x="8782234" y="7872039"/>
              <a:ext cx="2647412" cy="0"/>
            </a:xfrm>
            <a:prstGeom prst="straightConnector1">
              <a:avLst/>
            </a:prstGeom>
            <a:noFill/>
            <a:ln w="5715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A26468-E40E-924A-AC5C-2D432D3D2B7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8782234" y="6811865"/>
              <a:ext cx="2647412" cy="0"/>
            </a:xfrm>
            <a:prstGeom prst="straightConnector1">
              <a:avLst/>
            </a:prstGeom>
            <a:noFill/>
            <a:ln w="5715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9FDF37-955A-0146-A371-E7EEE6EECEF8}"/>
                </a:ext>
              </a:extLst>
            </p:cNvPr>
            <p:cNvSpPr txBox="1"/>
            <p:nvPr/>
          </p:nvSpPr>
          <p:spPr>
            <a:xfrm>
              <a:off x="9644576" y="7013135"/>
              <a:ext cx="922725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Facebook Reader Medium"/>
                </a:rPr>
                <a:t>No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2FD1CB-B421-BD4A-BCDD-998894B6937C}"/>
                </a:ext>
              </a:extLst>
            </p:cNvPr>
            <p:cNvSpPr txBox="1"/>
            <p:nvPr/>
          </p:nvSpPr>
          <p:spPr>
            <a:xfrm>
              <a:off x="17833717" y="6631236"/>
              <a:ext cx="1156543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Facebook Reader Medium"/>
                </a:rPr>
                <a:t>Yes</a:t>
              </a:r>
            </a:p>
          </p:txBody>
        </p: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D4232F0D-5294-4A43-8960-AB088EAACA45}"/>
                </a:ext>
              </a:extLst>
            </p:cNvPr>
            <p:cNvCxnSpPr>
              <a:cxnSpLocks/>
              <a:stCxn id="8" idx="2"/>
              <a:endCxn id="3" idx="2"/>
            </p:cNvCxnSpPr>
            <p:nvPr/>
          </p:nvCxnSpPr>
          <p:spPr>
            <a:xfrm rot="16200000" flipH="1">
              <a:off x="10105938" y="5686192"/>
              <a:ext cx="12700" cy="8767411"/>
            </a:xfrm>
            <a:prstGeom prst="bentConnector3">
              <a:avLst>
                <a:gd name="adj1" fmla="val 5200000"/>
              </a:avLst>
            </a:prstGeom>
            <a:noFill/>
            <a:ln w="5715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97B890-E3B1-5049-A44E-9B7644FAF87D}"/>
                </a:ext>
              </a:extLst>
            </p:cNvPr>
            <p:cNvSpPr txBox="1"/>
            <p:nvPr/>
          </p:nvSpPr>
          <p:spPr>
            <a:xfrm>
              <a:off x="9527668" y="10043218"/>
              <a:ext cx="1156543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Facebook Reader Medium"/>
                </a:rPr>
                <a:t>Yes</a:t>
              </a:r>
            </a:p>
          </p:txBody>
        </p: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0DAB1670-98A2-DD4F-B391-25A6550F596E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 rot="16200000" flipH="1">
              <a:off x="11668525" y="1848779"/>
              <a:ext cx="1264882" cy="4377355"/>
            </a:xfrm>
            <a:prstGeom prst="bentConnector3">
              <a:avLst>
                <a:gd name="adj1" fmla="val 50000"/>
              </a:avLst>
            </a:prstGeom>
            <a:noFill/>
            <a:ln w="5715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triangle" w="lg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44D0A2A-410F-8344-B2FF-997B47AA1936}"/>
                </a:ext>
              </a:extLst>
            </p:cNvPr>
            <p:cNvSpPr/>
            <p:nvPr/>
          </p:nvSpPr>
          <p:spPr>
            <a:xfrm>
              <a:off x="6105437" y="2237348"/>
              <a:ext cx="8001002" cy="11166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600"/>
                <a:t>Improve time precision?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3F045A0-C898-8C4B-8B55-49F2C6D97B68}"/>
                </a:ext>
              </a:extLst>
            </p:cNvPr>
            <p:cNvSpPr/>
            <p:nvPr/>
          </p:nvSpPr>
          <p:spPr>
            <a:xfrm>
              <a:off x="16873276" y="10310983"/>
              <a:ext cx="4467783" cy="11166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600"/>
                <a:t>Let’s do that!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090124"/>
      </p:ext>
    </p:extLst>
  </p:cSld>
  <p:clrMapOvr>
    <a:masterClrMapping/>
  </p:clrMapOvr>
  <p:transition spd="med" advTm="77446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8983" y="12774550"/>
            <a:ext cx="259793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dirty="0"/>
              <a:t>50</a:t>
            </a:fld>
            <a:endParaRPr dirty="0"/>
          </a:p>
        </p:txBody>
      </p:sp>
      <p:sp>
        <p:nvSpPr>
          <p:cNvPr id="1518" name="TextBox 6"/>
          <p:cNvSpPr txBox="1">
            <a:spLocks noGrp="1"/>
          </p:cNvSpPr>
          <p:nvPr>
            <p:ph type="body" idx="24"/>
          </p:nvPr>
        </p:nvSpPr>
        <p:spPr>
          <a:xfrm>
            <a:off x="8134096" y="4406956"/>
            <a:ext cx="8115809" cy="201168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dirty="0"/>
              <a:t>Thank you</a:t>
            </a:r>
          </a:p>
        </p:txBody>
      </p:sp>
    </p:spTree>
  </p:cSld>
  <p:clrMapOvr>
    <a:masterClrMapping/>
  </p:clrMapOvr>
  <p:transition spd="med" advTm="1719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8674051" y="5842338"/>
            <a:ext cx="7035898" cy="20313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US"/>
              <a:t>Use case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0579210"/>
      </p:ext>
    </p:extLst>
  </p:cSld>
  <p:clrMapOvr>
    <a:masterClrMapping/>
  </p:clrMapOvr>
  <p:transition spd="med" advTm="556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75010" y="12774550"/>
            <a:ext cx="143765" cy="2413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384" name="TextBox 6"/>
          <p:cNvSpPr txBox="1">
            <a:spLocks noGrp="1"/>
          </p:cNvSpPr>
          <p:nvPr>
            <p:ph type="body" idx="24"/>
          </p:nvPr>
        </p:nvSpPr>
        <p:spPr>
          <a:xfrm>
            <a:off x="4015724" y="3995679"/>
            <a:ext cx="16352551" cy="572464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677B8C"/>
                </a:solidFill>
              </a:defRPr>
            </a:lvl1pPr>
          </a:lstStyle>
          <a:p>
            <a:r>
              <a:rPr lang="en-IE"/>
              <a:t>Linearizability</a:t>
            </a:r>
          </a:p>
          <a:p>
            <a:r>
              <a:rPr lang="en-IE"/>
              <a:t>a.k.a.</a:t>
            </a:r>
          </a:p>
          <a:p>
            <a:r>
              <a:rPr lang="en-IE"/>
              <a:t>External consistency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4678307"/>
      </p:ext>
    </p:extLst>
  </p:cSld>
  <p:clrMapOvr>
    <a:masterClrMapping/>
  </p:clrMapOvr>
  <p:transition spd="med" advTm="556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Linearizability. Commit - Wait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F036A6-D8F4-4745-A354-048B8CB12314}"/>
              </a:ext>
            </a:extLst>
          </p:cNvPr>
          <p:cNvGrpSpPr/>
          <p:nvPr/>
        </p:nvGrpSpPr>
        <p:grpSpPr>
          <a:xfrm>
            <a:off x="14612961" y="3051311"/>
            <a:ext cx="4946678" cy="7613376"/>
            <a:chOff x="14165442" y="2266122"/>
            <a:chExt cx="4946678" cy="761337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83F3BA1-4AC0-2D4D-9F64-756DF8E6B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79826" y="2266122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459EF232-DAE1-BC44-A462-C73DA6480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23924" y="3611218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9587081-4D8C-2D4D-96AD-8D3951444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468022" y="4956314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14E35094-C09C-6941-B6EC-6A2731458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23924" y="6301410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3324674F-CD6C-AC46-A03B-4ACBF6870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65442" y="7494106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8E10FC-8892-C144-94A0-00CAA911E9D2}"/>
              </a:ext>
            </a:extLst>
          </p:cNvPr>
          <p:cNvSpPr txBox="1">
            <a:spLocks/>
          </p:cNvSpPr>
          <p:nvPr/>
        </p:nvSpPr>
        <p:spPr>
          <a:xfrm>
            <a:off x="6537642" y="3697704"/>
            <a:ext cx="3341901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>
                <a:solidFill>
                  <a:schemeClr val="accent2">
                    <a:lumMod val="60000"/>
                    <a:lumOff val="40000"/>
                  </a:schemeClr>
                </a:solidFill>
              </a:rPr>
              <a:t>Commit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834C5A-EA22-9B40-B5CB-CB8210847348}"/>
              </a:ext>
            </a:extLst>
          </p:cNvPr>
          <p:cNvSpPr txBox="1">
            <a:spLocks/>
          </p:cNvSpPr>
          <p:nvPr/>
        </p:nvSpPr>
        <p:spPr>
          <a:xfrm>
            <a:off x="6537642" y="8925690"/>
            <a:ext cx="3341901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>
                <a:solidFill>
                  <a:schemeClr val="accent2">
                    <a:lumMod val="60000"/>
                    <a:lumOff val="40000"/>
                  </a:schemeClr>
                </a:solidFill>
              </a:rPr>
              <a:t>Read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C74873-A18F-3A4F-8964-54C6FBEAF499}"/>
              </a:ext>
            </a:extLst>
          </p:cNvPr>
          <p:cNvSpPr txBox="1">
            <a:spLocks/>
          </p:cNvSpPr>
          <p:nvPr/>
        </p:nvSpPr>
        <p:spPr>
          <a:xfrm>
            <a:off x="6441607" y="6311697"/>
            <a:ext cx="3341901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>
                <a:solidFill>
                  <a:srgbClr val="FF0000"/>
                </a:solidFill>
              </a:rPr>
              <a:t>Sleep 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4C8E0D-B375-2044-887E-FBAA7B78A493}"/>
              </a:ext>
            </a:extLst>
          </p:cNvPr>
          <p:cNvCxnSpPr>
            <a:cxnSpLocks/>
          </p:cNvCxnSpPr>
          <p:nvPr/>
        </p:nvCxnSpPr>
        <p:spPr>
          <a:xfrm>
            <a:off x="10392697" y="4188542"/>
            <a:ext cx="3618271" cy="1552961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F4401C-662E-6041-9B80-8D8B97A4FB13}"/>
              </a:ext>
            </a:extLst>
          </p:cNvPr>
          <p:cNvCxnSpPr>
            <a:cxnSpLocks/>
          </p:cNvCxnSpPr>
          <p:nvPr/>
        </p:nvCxnSpPr>
        <p:spPr>
          <a:xfrm flipH="1">
            <a:off x="10382864" y="7974498"/>
            <a:ext cx="3618271" cy="1552961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11819567"/>
      </p:ext>
    </p:extLst>
  </p:cSld>
  <p:clrMapOvr>
    <a:masterClrMapping/>
  </p:clrMapOvr>
  <p:transition spd="med" advTm="77446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85983" y="12774550"/>
            <a:ext cx="132792" cy="2413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370" name="Text Placeholder 8"/>
          <p:cNvSpPr>
            <a:spLocks noGrp="1"/>
          </p:cNvSpPr>
          <p:nvPr>
            <p:ph type="body" idx="25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/>
              <a:t>Linearizability. Quorum reads</a:t>
            </a: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F036A6-D8F4-4745-A354-048B8CB12314}"/>
              </a:ext>
            </a:extLst>
          </p:cNvPr>
          <p:cNvGrpSpPr/>
          <p:nvPr/>
        </p:nvGrpSpPr>
        <p:grpSpPr>
          <a:xfrm>
            <a:off x="14612961" y="3051311"/>
            <a:ext cx="4946678" cy="7613376"/>
            <a:chOff x="14165442" y="2266122"/>
            <a:chExt cx="4946678" cy="761337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83F3BA1-4AC0-2D4D-9F64-756DF8E6B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79826" y="2266122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459EF232-DAE1-BC44-A462-C73DA6480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23924" y="3611218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9587081-4D8C-2D4D-96AD-8D3951444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468022" y="4956314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14E35094-C09C-6941-B6EC-6A2731458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23924" y="6301410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3324674F-CD6C-AC46-A03B-4ACBF6870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65442" y="7494106"/>
              <a:ext cx="1644098" cy="238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8E10FC-8892-C144-94A0-00CAA911E9D2}"/>
              </a:ext>
            </a:extLst>
          </p:cNvPr>
          <p:cNvSpPr txBox="1">
            <a:spLocks/>
          </p:cNvSpPr>
          <p:nvPr/>
        </p:nvSpPr>
        <p:spPr>
          <a:xfrm>
            <a:off x="6537642" y="3697704"/>
            <a:ext cx="3341901" cy="1092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>
                <a:solidFill>
                  <a:schemeClr val="accent2">
                    <a:lumMod val="60000"/>
                    <a:lumOff val="40000"/>
                  </a:schemeClr>
                </a:solidFill>
              </a:rPr>
              <a:t>Commit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834C5A-EA22-9B40-B5CB-CB8210847348}"/>
              </a:ext>
            </a:extLst>
          </p:cNvPr>
          <p:cNvSpPr txBox="1">
            <a:spLocks/>
          </p:cNvSpPr>
          <p:nvPr/>
        </p:nvSpPr>
        <p:spPr>
          <a:xfrm>
            <a:off x="6537642" y="8925690"/>
            <a:ext cx="3341901" cy="155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39" tIns="45719" rIns="91439" bIns="45719"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0" i="0" u="none" strike="noStrike" cap="none" spc="0" baseline="0">
                <a:solidFill>
                  <a:srgbClr val="677B8C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1pPr>
            <a:lvl2pPr marL="9144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2pPr>
            <a:lvl3pPr marL="13716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3pPr>
            <a:lvl4pPr marL="18288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4pPr>
            <a:lvl5pPr marL="2286000" marR="0" indent="-4572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5pPr>
            <a:lvl6pPr marL="28956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6pPr>
            <a:lvl7pPr marL="33528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7pPr>
            <a:lvl8pPr marL="38100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8pPr>
            <a:lvl9pPr marL="4267200" marR="0" indent="-609600" algn="l" defTabSz="1828800" rtl="0" latinLnBrk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Facebook Reader Medium"/>
              </a:defRPr>
            </a:lvl9pPr>
          </a:lstStyle>
          <a:p>
            <a:pPr hangingPunct="1"/>
            <a:r>
              <a:rPr lang="en-IE">
                <a:solidFill>
                  <a:schemeClr val="accent2">
                    <a:lumMod val="60000"/>
                    <a:lumOff val="40000"/>
                  </a:schemeClr>
                </a:solidFill>
              </a:rPr>
              <a:t>Read</a:t>
            </a:r>
          </a:p>
          <a:p>
            <a:pPr hangingPunct="1"/>
            <a:r>
              <a:rPr lang="en-IE" sz="1800">
                <a:solidFill>
                  <a:schemeClr val="accent2">
                    <a:lumMod val="60000"/>
                    <a:lumOff val="40000"/>
                  </a:schemeClr>
                </a:solidFill>
              </a:rPr>
              <a:t>(Quorum 3 out of 5 must have the data)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4C8E0D-B375-2044-887E-FBAA7B78A493}"/>
              </a:ext>
            </a:extLst>
          </p:cNvPr>
          <p:cNvCxnSpPr>
            <a:cxnSpLocks/>
          </p:cNvCxnSpPr>
          <p:nvPr/>
        </p:nvCxnSpPr>
        <p:spPr>
          <a:xfrm>
            <a:off x="10392697" y="4188542"/>
            <a:ext cx="3618271" cy="1552961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F4401C-662E-6041-9B80-8D8B97A4FB13}"/>
              </a:ext>
            </a:extLst>
          </p:cNvPr>
          <p:cNvCxnSpPr>
            <a:cxnSpLocks/>
          </p:cNvCxnSpPr>
          <p:nvPr/>
        </p:nvCxnSpPr>
        <p:spPr>
          <a:xfrm flipH="1">
            <a:off x="10382864" y="7974498"/>
            <a:ext cx="3618271" cy="1552961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62E04A-E9E9-804B-90CA-2B16B5E14C74}"/>
              </a:ext>
            </a:extLst>
          </p:cNvPr>
          <p:cNvCxnSpPr>
            <a:cxnSpLocks/>
          </p:cNvCxnSpPr>
          <p:nvPr/>
        </p:nvCxnSpPr>
        <p:spPr>
          <a:xfrm flipH="1">
            <a:off x="10491369" y="8750978"/>
            <a:ext cx="3519599" cy="721013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4044FC-FD59-404F-9565-A131E4A88FBF}"/>
              </a:ext>
            </a:extLst>
          </p:cNvPr>
          <p:cNvCxnSpPr>
            <a:cxnSpLocks/>
          </p:cNvCxnSpPr>
          <p:nvPr/>
        </p:nvCxnSpPr>
        <p:spPr>
          <a:xfrm flipH="1">
            <a:off x="10491369" y="7086599"/>
            <a:ext cx="3561747" cy="2385392"/>
          </a:xfrm>
          <a:prstGeom prst="straightConnector1">
            <a:avLst/>
          </a:prstGeom>
          <a:noFill/>
          <a:ln w="76200" cap="flat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51648998"/>
      </p:ext>
    </p:extLst>
  </p:cSld>
  <p:clrMapOvr>
    <a:masterClrMapping/>
  </p:clrMapOvr>
  <p:transition spd="med" advTm="77446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E1E4E5"/>
      </a:lt1>
      <a:dk2>
        <a:srgbClr val="E1E4E5"/>
      </a:dk2>
      <a:lt2>
        <a:srgbClr val="677B8C"/>
      </a:lt2>
      <a:accent1>
        <a:srgbClr val="342071"/>
      </a:accent1>
      <a:accent2>
        <a:srgbClr val="005B94"/>
      </a:accent2>
      <a:accent3>
        <a:srgbClr val="005A42"/>
      </a:accent3>
      <a:accent4>
        <a:srgbClr val="E29400"/>
      </a:accent4>
      <a:accent5>
        <a:srgbClr val="A03516"/>
      </a:accent5>
      <a:accent6>
        <a:srgbClr val="790A1D"/>
      </a:accent6>
      <a:hlink>
        <a:srgbClr val="0000FF"/>
      </a:hlink>
      <a:folHlink>
        <a:srgbClr val="FF00FF"/>
      </a:folHlink>
    </a:clrScheme>
    <a:fontScheme name="Office Theme">
      <a:majorFont>
        <a:latin typeface="Facebook Reader Medium"/>
        <a:ea typeface="Facebook Reader Medium"/>
        <a:cs typeface="Facebook Reader Medium"/>
      </a:majorFont>
      <a:minorFont>
        <a:latin typeface="Facebook Reader Medium"/>
        <a:ea typeface="Facebook Reader Medium"/>
        <a:cs typeface="Facebook Reader Medium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7B67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acebook Reade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7B67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acebook Reade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E1E4E5"/>
      </a:dk2>
      <a:lt2>
        <a:srgbClr val="677B8C"/>
      </a:lt2>
      <a:accent1>
        <a:srgbClr val="342071"/>
      </a:accent1>
      <a:accent2>
        <a:srgbClr val="005B94"/>
      </a:accent2>
      <a:accent3>
        <a:srgbClr val="005A42"/>
      </a:accent3>
      <a:accent4>
        <a:srgbClr val="E29400"/>
      </a:accent4>
      <a:accent5>
        <a:srgbClr val="A03516"/>
      </a:accent5>
      <a:accent6>
        <a:srgbClr val="790A1D"/>
      </a:accent6>
      <a:hlink>
        <a:srgbClr val="0000FF"/>
      </a:hlink>
      <a:folHlink>
        <a:srgbClr val="FF00FF"/>
      </a:folHlink>
    </a:clrScheme>
    <a:fontScheme name="Office Theme">
      <a:majorFont>
        <a:latin typeface="Facebook Reader Medium"/>
        <a:ea typeface="Facebook Reader Medium"/>
        <a:cs typeface="Facebook Reader Medium"/>
      </a:majorFont>
      <a:minorFont>
        <a:latin typeface="Facebook Reader Medium"/>
        <a:ea typeface="Facebook Reader Medium"/>
        <a:cs typeface="Facebook Reader Medium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7B67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acebook Reade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7B67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acebook Reade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405942917a6be9e1172e0656acf6ab72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20f6a91d499c9f74d0f037bd7918a3d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b7f0cb-be99-4337-aa5a-2f6635b23449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ee91c3-4649-4f42-8140-e7c77de52b7c">
      <Terms xmlns="http://schemas.microsoft.com/office/infopath/2007/PartnerControls"/>
    </lcf76f155ced4ddcb4097134ff3c332f>
    <TaxCatchAll xmlns="81d63505-b61b-4818-b7ff-9738316364c7" xsi:nil="true"/>
  </documentManagement>
</p:properties>
</file>

<file path=customXml/itemProps1.xml><?xml version="1.0" encoding="utf-8"?>
<ds:datastoreItem xmlns:ds="http://schemas.openxmlformats.org/officeDocument/2006/customXml" ds:itemID="{67EE61DE-AF6F-4206-A337-C7801D01431E}"/>
</file>

<file path=customXml/itemProps2.xml><?xml version="1.0" encoding="utf-8"?>
<ds:datastoreItem xmlns:ds="http://schemas.openxmlformats.org/officeDocument/2006/customXml" ds:itemID="{45403D2B-E084-4B85-9866-B2149A8C9609}"/>
</file>

<file path=customXml/itemProps3.xml><?xml version="1.0" encoding="utf-8"?>
<ds:datastoreItem xmlns:ds="http://schemas.openxmlformats.org/officeDocument/2006/customXml" ds:itemID="{C8E99E83-E7D7-4BFC-B842-B2EA58F2EE99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50</Slides>
  <Notes>50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457</cp:revision>
  <dcterms:modified xsi:type="dcterms:W3CDTF">2021-11-01T10:30:55Z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0x0101003206D1CEEB57844BBDE672B7600EB56A</vt:lpwstr>
  </property>
</Properties>
</file>