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5"/>
  </p:sldMasterIdLst>
  <p:notesMasterIdLst>
    <p:notesMasterId r:id="rId28"/>
  </p:notesMasterIdLst>
  <p:handoutMasterIdLst>
    <p:handoutMasterId r:id="rId29"/>
  </p:handoutMasterIdLst>
  <p:sldIdLst>
    <p:sldId id="263" r:id="rId6"/>
    <p:sldId id="279" r:id="rId7"/>
    <p:sldId id="289" r:id="rId8"/>
    <p:sldId id="309" r:id="rId9"/>
    <p:sldId id="300" r:id="rId10"/>
    <p:sldId id="325" r:id="rId11"/>
    <p:sldId id="285" r:id="rId12"/>
    <p:sldId id="326" r:id="rId13"/>
    <p:sldId id="287" r:id="rId14"/>
    <p:sldId id="320" r:id="rId15"/>
    <p:sldId id="286" r:id="rId16"/>
    <p:sldId id="273" r:id="rId17"/>
    <p:sldId id="274" r:id="rId18"/>
    <p:sldId id="272" r:id="rId19"/>
    <p:sldId id="324" r:id="rId20"/>
    <p:sldId id="275" r:id="rId21"/>
    <p:sldId id="283" r:id="rId22"/>
    <p:sldId id="322" r:id="rId23"/>
    <p:sldId id="321" r:id="rId24"/>
    <p:sldId id="323" r:id="rId25"/>
    <p:sldId id="313" r:id="rId26"/>
    <p:sldId id="258" r:id="rId27"/>
  </p:sldIdLst>
  <p:sldSz cx="9144000" cy="5143500" type="screen16x9"/>
  <p:notesSz cx="6797675" cy="9928225"/>
  <p:defaultTextStyle>
    <a:defPPr>
      <a:defRPr lang="en-GB"/>
    </a:defPPr>
    <a:lvl1pPr algn="l" defTabSz="851942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25178" indent="31731" algn="l" defTabSz="851942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851942" indent="61873" algn="l" defTabSz="851942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278703" indent="92016" algn="l" defTabSz="851942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705470" indent="122159" algn="l" defTabSz="851942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4536" algn="l" defTabSz="913814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1442" algn="l" defTabSz="913814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198350" algn="l" defTabSz="913814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5257" algn="l" defTabSz="913814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E52EB3-C8A1-45DD-8755-F92B7B5455BE}">
          <p14:sldIdLst>
            <p14:sldId id="263"/>
            <p14:sldId id="279"/>
            <p14:sldId id="289"/>
            <p14:sldId id="309"/>
            <p14:sldId id="300"/>
            <p14:sldId id="325"/>
            <p14:sldId id="285"/>
            <p14:sldId id="326"/>
            <p14:sldId id="287"/>
            <p14:sldId id="320"/>
            <p14:sldId id="286"/>
            <p14:sldId id="273"/>
            <p14:sldId id="274"/>
            <p14:sldId id="272"/>
            <p14:sldId id="324"/>
            <p14:sldId id="275"/>
            <p14:sldId id="283"/>
            <p14:sldId id="322"/>
            <p14:sldId id="321"/>
            <p14:sldId id="323"/>
            <p14:sldId id="313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2721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456"/>
    <a:srgbClr val="FDDD3E"/>
    <a:srgbClr val="13022D"/>
    <a:srgbClr val="120228"/>
    <a:srgbClr val="14022E"/>
    <a:srgbClr val="000000"/>
    <a:srgbClr val="FFFFFF"/>
    <a:srgbClr val="A6A6A6"/>
    <a:srgbClr val="CE2256"/>
    <a:srgbClr val="005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83212" autoAdjust="0"/>
  </p:normalViewPr>
  <p:slideViewPr>
    <p:cSldViewPr snapToObjects="1">
      <p:cViewPr varScale="1">
        <p:scale>
          <a:sx n="126" d="100"/>
          <a:sy n="126" d="100"/>
        </p:scale>
        <p:origin x="1482" y="120"/>
      </p:cViewPr>
      <p:guideLst>
        <p:guide orient="horz" pos="2041"/>
        <p:guide pos="2721"/>
        <p:guide orient="horz" pos="1620"/>
        <p:guide pos="2879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2406" y="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Uncontrolled copy when printed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A5FB97-0623-4B27-9B41-2F06932B0476}" type="datetime1">
              <a:rPr lang="en-GB" smtClean="0"/>
              <a:t>31/10/2021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© Crown copyright 2020 Dstl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AD9203-612B-4DA4-921D-5039DF7F7E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91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8051CB-81DE-4995-8192-976D8535E247}" type="datetime1">
              <a:rPr lang="en-GB" smtClean="0"/>
              <a:t>31/10/2021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5338" y="742950"/>
            <a:ext cx="5207000" cy="2930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82575" y="3870325"/>
            <a:ext cx="6232525" cy="5313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© Crown copyright 2020 Dstl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C03C9E-463D-47B2-8BF7-CCC2C082E4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11623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8519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25178" algn="l" defTabSz="8519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51942" algn="l" defTabSz="8519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278703" algn="l" defTabSz="8519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705470" algn="l" defTabSz="8519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131928" algn="l" defTabSz="852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58312" algn="l" defTabSz="852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84699" algn="l" defTabSz="852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11085" algn="l" defTabSz="852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D4643EA-E875-4F93-B6EB-7C0220A51AD4}" type="datetime1">
              <a:rPr lang="en-GB" smtClean="0"/>
              <a:t>31/10/2021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2020 Dstl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56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30B27E9-1630-472C-BBA7-8DCD62B92B2F}" type="datetime1">
              <a:rPr lang="en-GB" smtClean="0"/>
              <a:t>31/10/2021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2020 Dstl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51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5194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Dstl photo</a:t>
            </a:r>
            <a:r>
              <a:rPr lang="en-GB" baseline="0" dirty="0" smtClean="0"/>
              <a:t> at UK OFFICIAL taken in QS lab.</a:t>
            </a: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D8051CB-81DE-4995-8192-976D8535E247}" type="datetime1">
              <a:rPr lang="en-GB" smtClean="0"/>
              <a:t>31/10/2021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2020 Dstl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51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5194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Dstl photo</a:t>
            </a:r>
            <a:r>
              <a:rPr lang="en-GB" baseline="0" dirty="0" smtClean="0"/>
              <a:t> at UK OFFICIAL taken in QS lab.</a:t>
            </a: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D8051CB-81DE-4995-8192-976D8535E247}" type="datetime1">
              <a:rPr lang="en-GB" smtClean="0"/>
              <a:t>31/10/2021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2020 Dstl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67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5194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Dstl photo</a:t>
            </a:r>
            <a:r>
              <a:rPr lang="en-GB" baseline="0" dirty="0" smtClean="0"/>
              <a:t> at UK OFFICIAL taken in QS lab.</a:t>
            </a: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D8051CB-81DE-4995-8192-976D8535E247}" type="datetime1">
              <a:rPr lang="en-GB" smtClean="0"/>
              <a:t>31/10/2021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2020 Dstl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73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5194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Dstl photo</a:t>
            </a:r>
            <a:r>
              <a:rPr lang="en-GB" baseline="0" dirty="0" smtClean="0"/>
              <a:t> at UK OFFICIAL taken in QS lab.</a:t>
            </a: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D8051CB-81DE-4995-8192-976D8535E247}" type="datetime1">
              <a:rPr lang="en-GB" smtClean="0"/>
              <a:t>31/10/2021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2020 Dstl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814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5194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Left: Images courtesy of </a:t>
            </a:r>
            <a:r>
              <a:rPr lang="en-GB" dirty="0" err="1" smtClean="0"/>
              <a:t>UoB</a:t>
            </a:r>
            <a:r>
              <a:rPr lang="en-GB" dirty="0" smtClean="0"/>
              <a:t>,</a:t>
            </a:r>
            <a:r>
              <a:rPr lang="en-GB" baseline="0" dirty="0" smtClean="0"/>
              <a:t> provided under full rights. Middle, right: </a:t>
            </a:r>
            <a:r>
              <a:rPr lang="en-GB" dirty="0" smtClean="0"/>
              <a:t>Dstl photos</a:t>
            </a:r>
            <a:r>
              <a:rPr lang="en-GB" baseline="0" dirty="0" smtClean="0"/>
              <a:t> at UK OFFICIAL taken in QS lab.</a:t>
            </a: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D8051CB-81DE-4995-8192-976D8535E247}" type="datetime1">
              <a:rPr lang="en-GB" smtClean="0"/>
              <a:t>31/10/2021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2020 Dstl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750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5194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Dstl photos</a:t>
            </a:r>
            <a:r>
              <a:rPr lang="en-GB" baseline="0" dirty="0" smtClean="0"/>
              <a:t> at UK OFFICIAL taken in QS lab.</a:t>
            </a: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D8051CB-81DE-4995-8192-976D8535E247}" type="datetime1">
              <a:rPr lang="en-GB" smtClean="0"/>
              <a:t>31/10/2021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2020 Dstl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830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5194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Dstl photos</a:t>
            </a:r>
            <a:r>
              <a:rPr lang="en-GB" baseline="0" dirty="0" smtClean="0"/>
              <a:t> at UK OFFICIAL taken in QS lab.</a:t>
            </a: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D8051CB-81DE-4995-8192-976D8535E247}" type="datetime1">
              <a:rPr lang="en-GB" smtClean="0"/>
              <a:t>31/10/2021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2020 Dstl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09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372870B-F285-4042-B0CD-EF9644CBC0B1}" type="datetime1">
              <a:rPr lang="en-GB" smtClean="0"/>
              <a:t>31/10/2021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2020 Dstl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91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hyperlink" Target="https://www.facebook.com/dstlmod/" TargetMode="External"/><Relationship Id="rId3" Type="http://schemas.openxmlformats.org/officeDocument/2006/relationships/hyperlink" Target="https://github.com/dstl" TargetMode="External"/><Relationship Id="rId7" Type="http://schemas.openxmlformats.org/officeDocument/2006/relationships/hyperlink" Target="https://www.linkedin.com/company/dstl/" TargetMode="External"/><Relationship Id="rId12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11" Type="http://schemas.openxmlformats.org/officeDocument/2006/relationships/hyperlink" Target="https://www.instagram.com/dstlmod" TargetMode="External"/><Relationship Id="rId5" Type="http://schemas.openxmlformats.org/officeDocument/2006/relationships/hyperlink" Target="https://twitter.com/dstlmod" TargetMode="External"/><Relationship Id="rId10" Type="http://schemas.openxmlformats.org/officeDocument/2006/relationships/image" Target="../media/image6.emf"/><Relationship Id="rId4" Type="http://schemas.openxmlformats.org/officeDocument/2006/relationships/image" Target="../media/image3.png"/><Relationship Id="rId9" Type="http://schemas.openxmlformats.org/officeDocument/2006/relationships/hyperlink" Target="https://www.gov.uk/government/organisations/defence-science-and-technology-laboratory" TargetMode="External"/><Relationship Id="rId14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159990" y="2715394"/>
            <a:ext cx="82402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-3967" y="2931790"/>
            <a:ext cx="9144000" cy="68235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42639" rIns="180000" bIns="42639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400" spc="38" baseline="0" dirty="0">
                <a:solidFill>
                  <a:schemeClr val="tx1"/>
                </a:solidFill>
              </a:defRPr>
            </a:lvl1pPr>
          </a:lstStyle>
          <a:p>
            <a:pPr marL="171450" lvl="0" indent="-171450" algn="ctr" defTabSz="638957" fontAlgn="base">
              <a:lnSpc>
                <a:spcPct val="120000"/>
              </a:lnSpc>
              <a:spcBef>
                <a:spcPts val="225"/>
              </a:spcBef>
              <a:spcAft>
                <a:spcPct val="0"/>
              </a:spcAft>
              <a:buClr>
                <a:srgbClr val="C00000"/>
              </a:buClr>
            </a:pPr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3" descr="The Ministry of Defence logo." title="The Ministry of Defence logo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51520" y="4297483"/>
            <a:ext cx="720080" cy="5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8460433" y="4299942"/>
            <a:ext cx="372881" cy="0"/>
          </a:xfrm>
          <a:prstGeom prst="line">
            <a:avLst/>
          </a:prstGeom>
          <a:ln w="12700">
            <a:solidFill>
              <a:srgbClr val="CE2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The DSTL logo. DSTL - the science inside." title="The DSTL logo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347866" y="987574"/>
            <a:ext cx="2448270" cy="43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 bwMode="black">
          <a:xfrm>
            <a:off x="0" y="1638837"/>
            <a:ext cx="9144000" cy="916512"/>
          </a:xfrm>
        </p:spPr>
        <p:txBody>
          <a:bodyPr tIns="43200" rIns="360000" bIns="43200" anchor="b" anchorCtr="0"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6804248" y="51542"/>
            <a:ext cx="2268000" cy="6480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20228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OFFICIAL</a:t>
            </a: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10154" y="4895733"/>
            <a:ext cx="2057400" cy="211757"/>
          </a:xfrm>
        </p:spPr>
        <p:txBody>
          <a:bodyPr/>
          <a:lstStyle/>
          <a:p>
            <a:fld id="{41D5E06E-8463-49C0-8B6A-3B9E03BCC4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6300192" y="4313337"/>
            <a:ext cx="2671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442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(Single Quadrant)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OFFICIAL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734400" y="1131590"/>
            <a:ext cx="7675200" cy="32434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46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OFFICIAL</a:t>
            </a:r>
            <a:endParaRPr lang="en-GB" dirty="0"/>
          </a:p>
        </p:txBody>
      </p:sp>
      <p:pic>
        <p:nvPicPr>
          <p:cNvPr id="4" name="Picture 3" descr="The DSTL logo. DSTL - the science inside." title="The DSTL logo"/>
          <p:cNvPicPr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15816" y="1754082"/>
            <a:ext cx="3312368" cy="58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3556647" y="2865521"/>
            <a:ext cx="2030707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38957" rtl="0" eaLnBrk="1" fontAlgn="base" latinLnBrk="0" hangingPunct="1">
              <a:lnSpc>
                <a:spcPts val="2138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Discover more</a:t>
            </a:r>
            <a:endParaRPr lang="en-GB" sz="900" dirty="0" smtClean="0">
              <a:solidFill>
                <a:schemeClr val="tx1"/>
              </a:solidFill>
            </a:endParaRPr>
          </a:p>
        </p:txBody>
      </p:sp>
      <p:grpSp>
        <p:nvGrpSpPr>
          <p:cNvPr id="12" name="Group 11" descr="GitHub logo linking to DSTL's GitHub page" title="GitHub logo"/>
          <p:cNvGrpSpPr/>
          <p:nvPr userDrawn="1"/>
        </p:nvGrpSpPr>
        <p:grpSpPr>
          <a:xfrm>
            <a:off x="5466051" y="3312422"/>
            <a:ext cx="339448" cy="339448"/>
            <a:chOff x="5466051" y="3312422"/>
            <a:chExt cx="339448" cy="339448"/>
          </a:xfrm>
        </p:grpSpPr>
        <p:sp>
          <p:nvSpPr>
            <p:cNvPr id="21" name="Oval 20">
              <a:hlinkClick r:id="rId3"/>
            </p:cNvPr>
            <p:cNvSpPr/>
            <p:nvPr userDrawn="1"/>
          </p:nvSpPr>
          <p:spPr bwMode="black">
            <a:xfrm>
              <a:off x="5466051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75"/>
            </a:p>
          </p:txBody>
        </p:sp>
        <p:pic>
          <p:nvPicPr>
            <p:cNvPr id="22" name="Picture 21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5544397" y="3400843"/>
              <a:ext cx="175331" cy="175331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 userDrawn="1"/>
        </p:nvSpPr>
        <p:spPr bwMode="white">
          <a:xfrm>
            <a:off x="6804248" y="51542"/>
            <a:ext cx="2268000" cy="6480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20228"/>
              </a:solidFill>
            </a:endParaRPr>
          </a:p>
        </p:txBody>
      </p:sp>
      <p:grpSp>
        <p:nvGrpSpPr>
          <p:cNvPr id="2" name="Group 1" descr="Twitter logo linking to DSTL's Twitter page" title="Twitter Logo"/>
          <p:cNvGrpSpPr/>
          <p:nvPr userDrawn="1"/>
        </p:nvGrpSpPr>
        <p:grpSpPr>
          <a:xfrm>
            <a:off x="3347864" y="3309248"/>
            <a:ext cx="339448" cy="339448"/>
            <a:chOff x="3347864" y="3309248"/>
            <a:chExt cx="339448" cy="339448"/>
          </a:xfrm>
        </p:grpSpPr>
        <p:sp>
          <p:nvSpPr>
            <p:cNvPr id="13" name="Oval 12">
              <a:hlinkClick r:id="rId5"/>
            </p:cNvPr>
            <p:cNvSpPr/>
            <p:nvPr userDrawn="1"/>
          </p:nvSpPr>
          <p:spPr bwMode="black">
            <a:xfrm>
              <a:off x="3347864" y="3309248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75"/>
            </a:p>
          </p:txBody>
        </p:sp>
        <p:pic>
          <p:nvPicPr>
            <p:cNvPr id="24" name="Picture 23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453784" y="3420734"/>
              <a:ext cx="149048" cy="125201"/>
            </a:xfrm>
            <a:prstGeom prst="rect">
              <a:avLst/>
            </a:prstGeom>
          </p:spPr>
        </p:pic>
      </p:grpSp>
      <p:grpSp>
        <p:nvGrpSpPr>
          <p:cNvPr id="6" name="Group 5" descr="LinkedIn logo linking to DSTL's LinkedIn page" title="LinkedIn logo"/>
          <p:cNvGrpSpPr/>
          <p:nvPr userDrawn="1"/>
        </p:nvGrpSpPr>
        <p:grpSpPr>
          <a:xfrm>
            <a:off x="3770679" y="3312422"/>
            <a:ext cx="339448" cy="339448"/>
            <a:chOff x="3770679" y="3312422"/>
            <a:chExt cx="339448" cy="339448"/>
          </a:xfrm>
        </p:grpSpPr>
        <p:sp>
          <p:nvSpPr>
            <p:cNvPr id="19" name="Oval 18">
              <a:hlinkClick r:id="rId7"/>
            </p:cNvPr>
            <p:cNvSpPr/>
            <p:nvPr userDrawn="1"/>
          </p:nvSpPr>
          <p:spPr bwMode="black">
            <a:xfrm>
              <a:off x="3770679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75"/>
            </a:p>
          </p:txBody>
        </p:sp>
        <p:pic>
          <p:nvPicPr>
            <p:cNvPr id="27" name="Picture 26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879656" y="3401599"/>
              <a:ext cx="135334" cy="140973"/>
            </a:xfrm>
            <a:prstGeom prst="rect">
              <a:avLst/>
            </a:prstGeom>
          </p:spPr>
        </p:pic>
      </p:grpSp>
      <p:grpSp>
        <p:nvGrpSpPr>
          <p:cNvPr id="11" name="Group 10" descr="Gov.UK logo linking to DSTL's Gov.UK page" title="Gov.UK logo"/>
          <p:cNvGrpSpPr/>
          <p:nvPr userDrawn="1"/>
        </p:nvGrpSpPr>
        <p:grpSpPr>
          <a:xfrm>
            <a:off x="5039123" y="3312422"/>
            <a:ext cx="339448" cy="339448"/>
            <a:chOff x="5039123" y="3312422"/>
            <a:chExt cx="339448" cy="339448"/>
          </a:xfrm>
        </p:grpSpPr>
        <p:sp>
          <p:nvSpPr>
            <p:cNvPr id="16" name="Oval 15">
              <a:hlinkClick r:id="rId9"/>
            </p:cNvPr>
            <p:cNvSpPr/>
            <p:nvPr userDrawn="1"/>
          </p:nvSpPr>
          <p:spPr bwMode="black">
            <a:xfrm>
              <a:off x="5039123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75"/>
            </a:p>
          </p:txBody>
        </p:sp>
        <p:pic>
          <p:nvPicPr>
            <p:cNvPr id="42" name="Picture 41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5118452" y="3417109"/>
              <a:ext cx="180789" cy="142797"/>
            </a:xfrm>
            <a:prstGeom prst="rect">
              <a:avLst/>
            </a:prstGeom>
          </p:spPr>
        </p:pic>
      </p:grpSp>
      <p:grpSp>
        <p:nvGrpSpPr>
          <p:cNvPr id="9" name="Group 8" descr="Instagram logo linking to DSTL's Instagram page" title="Instagram logo"/>
          <p:cNvGrpSpPr/>
          <p:nvPr userDrawn="1"/>
        </p:nvGrpSpPr>
        <p:grpSpPr>
          <a:xfrm>
            <a:off x="4616309" y="3312422"/>
            <a:ext cx="339448" cy="339448"/>
            <a:chOff x="4616309" y="3312422"/>
            <a:chExt cx="339448" cy="339448"/>
          </a:xfrm>
        </p:grpSpPr>
        <p:sp>
          <p:nvSpPr>
            <p:cNvPr id="7" name="Oval 6">
              <a:hlinkClick r:id="rId11"/>
            </p:cNvPr>
            <p:cNvSpPr/>
            <p:nvPr userDrawn="1"/>
          </p:nvSpPr>
          <p:spPr bwMode="black">
            <a:xfrm>
              <a:off x="4616309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75"/>
            </a:p>
          </p:txBody>
        </p:sp>
        <p:pic>
          <p:nvPicPr>
            <p:cNvPr id="44" name="Picture 43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4699348" y="3398350"/>
              <a:ext cx="175071" cy="172258"/>
            </a:xfrm>
            <a:prstGeom prst="rect">
              <a:avLst/>
            </a:prstGeom>
          </p:spPr>
        </p:pic>
      </p:grpSp>
      <p:grpSp>
        <p:nvGrpSpPr>
          <p:cNvPr id="8" name="Group 7" descr="Facebook logo linking to DSTL's Facebook page" title="Facebook logo"/>
          <p:cNvGrpSpPr/>
          <p:nvPr userDrawn="1"/>
        </p:nvGrpSpPr>
        <p:grpSpPr>
          <a:xfrm>
            <a:off x="4193495" y="3312422"/>
            <a:ext cx="339448" cy="339448"/>
            <a:chOff x="4193495" y="3312422"/>
            <a:chExt cx="339448" cy="339448"/>
          </a:xfrm>
        </p:grpSpPr>
        <p:sp>
          <p:nvSpPr>
            <p:cNvPr id="10" name="Oval 9">
              <a:hlinkClick r:id="rId13"/>
            </p:cNvPr>
            <p:cNvSpPr/>
            <p:nvPr userDrawn="1"/>
          </p:nvSpPr>
          <p:spPr bwMode="black">
            <a:xfrm>
              <a:off x="4193495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75"/>
            </a:p>
          </p:txBody>
        </p:sp>
        <p:pic>
          <p:nvPicPr>
            <p:cNvPr id="46" name="Picture 45">
              <a:hlinkClick r:id="rId13"/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4318695" y="3401144"/>
              <a:ext cx="85889" cy="158276"/>
            </a:xfrm>
            <a:prstGeom prst="rect">
              <a:avLst/>
            </a:prstGeom>
          </p:spPr>
        </p:pic>
      </p:grpSp>
      <p:sp>
        <p:nvSpPr>
          <p:cNvPr id="2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21710" y="4375018"/>
            <a:ext cx="2057400" cy="211757"/>
          </a:xfrm>
        </p:spPr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83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OFFICIAL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21710" y="4375018"/>
            <a:ext cx="2057400" cy="211757"/>
          </a:xfrm>
        </p:spPr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612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8172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1601"/>
            <a:ext cx="8228172" cy="3078938"/>
          </a:xfrm>
        </p:spPr>
        <p:txBody>
          <a:bodyPr/>
          <a:lstStyle>
            <a:lvl1pPr>
              <a:lnSpc>
                <a:spcPct val="120000"/>
              </a:lnSpc>
              <a:spcBef>
                <a:spcPts val="238"/>
              </a:spcBef>
              <a:defRPr/>
            </a:lvl1pPr>
            <a:lvl2pPr>
              <a:lnSpc>
                <a:spcPct val="120000"/>
              </a:lnSpc>
              <a:spcBef>
                <a:spcPts val="238"/>
              </a:spcBef>
              <a:defRPr/>
            </a:lvl2pPr>
            <a:lvl3pPr>
              <a:lnSpc>
                <a:spcPct val="120000"/>
              </a:lnSpc>
              <a:spcBef>
                <a:spcPts val="238"/>
              </a:spcBef>
              <a:defRPr/>
            </a:lvl3pPr>
            <a:lvl4pPr>
              <a:lnSpc>
                <a:spcPct val="120000"/>
              </a:lnSpc>
              <a:spcBef>
                <a:spcPts val="238"/>
              </a:spcBef>
              <a:defRPr/>
            </a:lvl4pPr>
            <a:lvl5pPr>
              <a:lnSpc>
                <a:spcPct val="120000"/>
              </a:lnSpc>
              <a:spcBef>
                <a:spcPts val="238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314553" y="4458036"/>
            <a:ext cx="2513214" cy="685464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905"/>
              </a:lnSpc>
              <a:spcAft>
                <a:spcPts val="0"/>
              </a:spcAft>
              <a:buNone/>
              <a:defRPr sz="127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2017 Dstl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9C93C-CE96-4593-919E-85ECD6DEA36F}" type="datetime4">
              <a:rPr lang="en-GB"/>
              <a:pPr>
                <a:defRPr/>
              </a:pPr>
              <a:t>31 October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3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1" y="1131591"/>
            <a:ext cx="3867151" cy="32393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OFFICIAL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500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31591"/>
            <a:ext cx="8630716" cy="32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OFFICIAL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94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140000" cy="32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2236" y="1131590"/>
            <a:ext cx="4140000" cy="32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OFFICIAL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252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42236" y="1131589"/>
            <a:ext cx="4140000" cy="324000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1"/>
          </p:nvPr>
        </p:nvSpPr>
        <p:spPr>
          <a:xfrm>
            <a:off x="251520" y="1131589"/>
            <a:ext cx="4140000" cy="32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OFFICIAL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899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OFFICIAL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6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OFFICIAL</a:t>
            </a:r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58655"/>
            <a:ext cx="9144000" cy="4384843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319789" indent="0">
              <a:buNone/>
              <a:defRPr sz="1950"/>
            </a:lvl2pPr>
            <a:lvl3pPr marL="639579" indent="0">
              <a:buNone/>
              <a:defRPr sz="1650"/>
            </a:lvl3pPr>
            <a:lvl4pPr marL="959368" indent="0">
              <a:buNone/>
              <a:defRPr sz="1425"/>
            </a:lvl4pPr>
            <a:lvl5pPr marL="1279157" indent="0">
              <a:buNone/>
              <a:defRPr sz="1425"/>
            </a:lvl5pPr>
            <a:lvl6pPr marL="1598946" indent="0">
              <a:buNone/>
              <a:defRPr sz="1425"/>
            </a:lvl6pPr>
            <a:lvl7pPr marL="1918734" indent="0">
              <a:buNone/>
              <a:defRPr sz="1425"/>
            </a:lvl7pPr>
            <a:lvl8pPr marL="2238524" indent="0">
              <a:buNone/>
              <a:defRPr sz="1425"/>
            </a:lvl8pPr>
            <a:lvl9pPr marL="2558314" indent="0">
              <a:buNone/>
              <a:defRPr sz="1425"/>
            </a:lvl9pPr>
          </a:lstStyle>
          <a:p>
            <a:pPr lvl="0"/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51177" y="4396588"/>
            <a:ext cx="3384551" cy="193899"/>
          </a:xfrm>
        </p:spPr>
        <p:txBody>
          <a:bodyPr lIns="0" tIns="0" rIns="0" bIns="0" anchor="b" anchorCtr="0">
            <a:spAutoFit/>
          </a:bodyPr>
          <a:lstStyle>
            <a:lvl1pPr marL="162000" indent="-16200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picture caption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96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OFFICIAL</a:t>
            </a:r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1"/>
          </p:nvPr>
        </p:nvSpPr>
        <p:spPr>
          <a:xfrm>
            <a:off x="251520" y="1117160"/>
            <a:ext cx="4320480" cy="16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573523" y="1117160"/>
            <a:ext cx="4320480" cy="16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4573523" y="2740208"/>
            <a:ext cx="4320480" cy="16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51520" y="2740208"/>
            <a:ext cx="4320480" cy="16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49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OFFICIAL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5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70015"/>
            <a:ext cx="7886700" cy="285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 descr="Text Box containing the classification of the presentation" title="Classification"/>
          <p:cNvSpPr>
            <a:spLocks noGrp="1"/>
          </p:cNvSpPr>
          <p:nvPr>
            <p:ph type="ftr" sz="quarter" idx="3"/>
          </p:nvPr>
        </p:nvSpPr>
        <p:spPr>
          <a:xfrm>
            <a:off x="1403649" y="4601371"/>
            <a:ext cx="7478588" cy="274637"/>
          </a:xfrm>
          <a:prstGeom prst="rect">
            <a:avLst/>
          </a:prstGeom>
        </p:spPr>
        <p:txBody>
          <a:bodyPr vert="horz" wrap="square" lIns="91440" tIns="45720" rIns="36000" bIns="45720" rtlCol="0" anchor="ctr">
            <a:normAutofit/>
          </a:bodyPr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OFFICIAL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0" y="-672"/>
            <a:ext cx="9144000" cy="755175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>
            <a:normAutofit/>
          </a:bodyPr>
          <a:lstStyle/>
          <a:p>
            <a:pPr algn="ctr"/>
            <a:endParaRPr lang="en-GB" sz="1275"/>
          </a:p>
        </p:txBody>
      </p:sp>
      <p:pic>
        <p:nvPicPr>
          <p:cNvPr id="10" name="Picture 3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308305" y="246113"/>
            <a:ext cx="1587841" cy="28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Placeholder 3"/>
          <p:cNvSpPr>
            <a:spLocks noGrp="1"/>
          </p:cNvSpPr>
          <p:nvPr userDrawn="1">
            <p:ph type="title"/>
          </p:nvPr>
        </p:nvSpPr>
        <p:spPr bwMode="black">
          <a:xfrm>
            <a:off x="36256" y="50535"/>
            <a:ext cx="6840000" cy="649007"/>
          </a:xfrm>
          <a:prstGeom prst="rect">
            <a:avLst/>
          </a:prstGeom>
          <a:ln>
            <a:noFill/>
          </a:ln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21710" y="4375018"/>
            <a:ext cx="2057400" cy="211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2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1" r:id="rId2"/>
    <p:sldLayoutId id="2147483699" r:id="rId3"/>
    <p:sldLayoutId id="2147483701" r:id="rId4"/>
    <p:sldLayoutId id="2147483706" r:id="rId5"/>
    <p:sldLayoutId id="2147483703" r:id="rId6"/>
    <p:sldLayoutId id="2147483710" r:id="rId7"/>
    <p:sldLayoutId id="2147483720" r:id="rId8"/>
    <p:sldLayoutId id="2147483719" r:id="rId9"/>
    <p:sldLayoutId id="2147483715" r:id="rId10"/>
    <p:sldLayoutId id="2147483716" r:id="rId11"/>
    <p:sldLayoutId id="2147483717" r:id="rId12"/>
    <p:sldLayoutId id="214748372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GB" sz="2000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4386" indent="-214313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10000"/>
        <a:buFont typeface="Arial" panose="020B0604020202020204" pitchFamily="34" charset="0"/>
        <a:buChar char="–"/>
        <a:defRPr lang="en-US" sz="18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10000"/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10000"/>
        <a:buFont typeface="Arial" panose="020B0604020202020204" pitchFamily="34" charset="0"/>
        <a:buChar char="–"/>
        <a:defRPr lang="en-US" sz="1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10000"/>
        <a:buFont typeface="Arial" panose="020B0604020202020204" pitchFamily="34" charset="0"/>
        <a:buChar char="»"/>
        <a:defRPr lang="en-GB"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gov.uk/government/publications/defence-and-security-accelerator-dasa-open-call-for-innovati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QuantumSensing@dstl.gov.uk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archives.gov.uk/doc/open-government-licence/version/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psi@nationalarchives.gov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3967" y="2931790"/>
            <a:ext cx="9144000" cy="1224136"/>
          </a:xfrm>
        </p:spPr>
        <p:txBody>
          <a:bodyPr>
            <a:normAutofit/>
          </a:bodyPr>
          <a:lstStyle/>
          <a:p>
            <a:r>
              <a:rPr lang="en-GB" dirty="0" smtClean="0"/>
              <a:t>Matthew Aldous</a:t>
            </a:r>
          </a:p>
          <a:p>
            <a:r>
              <a:rPr lang="en-GB" dirty="0" smtClean="0"/>
              <a:t>DSTL Quantum Sensing Team</a:t>
            </a:r>
          </a:p>
          <a:p>
            <a:r>
              <a:rPr lang="en-GB" dirty="0" smtClean="0"/>
              <a:t>ITSF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November 2021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85889" y="1638837"/>
            <a:ext cx="7164288" cy="916512"/>
          </a:xfrm>
        </p:spPr>
        <p:txBody>
          <a:bodyPr/>
          <a:lstStyle/>
          <a:p>
            <a:r>
              <a:rPr lang="en-GB" dirty="0"/>
              <a:t>Future Time and Frequency Technologies for Defence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1403648" y="4601369"/>
            <a:ext cx="7478588" cy="274637"/>
          </a:xfrm>
          <a:prstGeom prst="rect">
            <a:avLst/>
          </a:prstGeom>
        </p:spPr>
        <p:txBody>
          <a:bodyPr vert="horz" wrap="square" lIns="91440" tIns="45720" rIns="36000" bIns="45720" rtlCol="0" anchor="ctr">
            <a:normAutofit fontScale="25000" lnSpcReduction="20000"/>
          </a:bodyPr>
          <a:lstStyle>
            <a:defPPr>
              <a:defRPr lang="en-GB"/>
            </a:defPPr>
            <a:lvl1pPr algn="r" defTabSz="851942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25178" indent="31731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1942" indent="61873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78703" indent="92016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05470" indent="122159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536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442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350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257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 smtClean="0"/>
              <a:t>DSTL/CP134404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9331" y="4575924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r>
              <a:rPr lang="en-GB" sz="1400" dirty="0" smtClean="0"/>
              <a:t>Crown copyright (2021), Dstl</a:t>
            </a:r>
          </a:p>
        </p:txBody>
      </p:sp>
    </p:spTree>
    <p:extLst>
      <p:ext uri="{BB962C8B-B14F-4D97-AF65-F5344CB8AC3E}">
        <p14:creationId xmlns:p14="http://schemas.microsoft.com/office/powerpoint/2010/main" val="25290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21219" y="1281311"/>
            <a:ext cx="4491141" cy="3174306"/>
          </a:xfrm>
        </p:spPr>
        <p:txBody>
          <a:bodyPr>
            <a:no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Deployable </a:t>
            </a:r>
            <a:r>
              <a:rPr lang="en-GB" dirty="0"/>
              <a:t>solutions: optical transitions in atomic vapour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Time-scale development: supporting development of National </a:t>
            </a:r>
            <a:r>
              <a:rPr lang="en-GB" dirty="0"/>
              <a:t>Timing Centre (NTC</a:t>
            </a:r>
            <a:r>
              <a:rPr lang="en-GB" dirty="0" smtClean="0"/>
              <a:t>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Preparing for an</a:t>
            </a:r>
            <a:r>
              <a:rPr lang="en-GB" dirty="0"/>
              <a:t> </a:t>
            </a:r>
            <a:r>
              <a:rPr lang="en-GB" dirty="0" smtClean="0"/>
              <a:t>optically-defined second: transportable optical lattice clock</a:t>
            </a:r>
            <a:endParaRPr lang="en-GB" dirty="0"/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Intelligent customer: independent </a:t>
            </a:r>
            <a:r>
              <a:rPr lang="en-GB" dirty="0"/>
              <a:t>test and evaluation </a:t>
            </a:r>
            <a:r>
              <a:rPr lang="en-GB" dirty="0" smtClean="0"/>
              <a:t>capability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Motivations: in detail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87824" y="968691"/>
            <a:ext cx="0" cy="39073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79512" y="1635190"/>
            <a:ext cx="2780510" cy="2082138"/>
            <a:chOff x="2627784" y="735637"/>
            <a:chExt cx="5817575" cy="4356393"/>
          </a:xfrm>
        </p:grpSpPr>
        <p:grpSp>
          <p:nvGrpSpPr>
            <p:cNvPr id="19" name="Group 18"/>
            <p:cNvGrpSpPr/>
            <p:nvPr/>
          </p:nvGrpSpPr>
          <p:grpSpPr>
            <a:xfrm>
              <a:off x="2627784" y="735637"/>
              <a:ext cx="5817575" cy="4356393"/>
              <a:chOff x="3689684" y="243468"/>
              <a:chExt cx="7583817" cy="5244826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689684" y="243468"/>
                <a:ext cx="7583817" cy="5244826"/>
                <a:chOff x="2489464" y="935831"/>
                <a:chExt cx="6007381" cy="4568503"/>
              </a:xfrm>
            </p:grpSpPr>
            <p:pic>
              <p:nvPicPr>
                <p:cNvPr id="29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9464" y="935831"/>
                  <a:ext cx="6007381" cy="45685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4401" y="2037264"/>
                  <a:ext cx="999561" cy="8668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Rectangle 30"/>
                <p:cNvSpPr/>
                <p:nvPr/>
              </p:nvSpPr>
              <p:spPr>
                <a:xfrm>
                  <a:off x="6264597" y="3385170"/>
                  <a:ext cx="648072" cy="2149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47634" y="3465324"/>
                  <a:ext cx="2188379" cy="1295077"/>
                </a:xfrm>
                <a:prstGeom prst="rect">
                  <a:avLst/>
                </a:prstGeom>
              </p:spPr>
            </p:pic>
            <p:pic>
              <p:nvPicPr>
                <p:cNvPr id="33" name="Picture 32" descr="Screen Clippi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55924" y="2474115"/>
                  <a:ext cx="1091710" cy="854094"/>
                </a:xfrm>
                <a:prstGeom prst="rect">
                  <a:avLst/>
                </a:prstGeom>
              </p:spPr>
            </p:pic>
          </p:grpSp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8038" y="4218508"/>
                <a:ext cx="1736941" cy="413362"/>
              </a:xfrm>
              <a:prstGeom prst="rect">
                <a:avLst/>
              </a:prstGeom>
              <a:noFill/>
              <a:ln w="508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4571" y="1217981"/>
                <a:ext cx="1235218" cy="1235218"/>
              </a:xfrm>
              <a:prstGeom prst="rect">
                <a:avLst/>
              </a:prstGeom>
            </p:spPr>
          </p:pic>
        </p:grpSp>
        <p:cxnSp>
          <p:nvCxnSpPr>
            <p:cNvPr id="20" name="Straight Connector 19"/>
            <p:cNvCxnSpPr/>
            <p:nvPr/>
          </p:nvCxnSpPr>
          <p:spPr>
            <a:xfrm>
              <a:off x="3347863" y="2735417"/>
              <a:ext cx="4392489" cy="0"/>
            </a:xfrm>
            <a:prstGeom prst="line">
              <a:avLst/>
            </a:prstGeom>
            <a:ln w="12700" cmpd="sng">
              <a:solidFill>
                <a:srgbClr val="CD245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347863" y="2283717"/>
              <a:ext cx="4392489" cy="0"/>
            </a:xfrm>
            <a:prstGeom prst="line">
              <a:avLst/>
            </a:prstGeom>
            <a:ln w="12700">
              <a:solidFill>
                <a:srgbClr val="CD245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384656" y="1985933"/>
              <a:ext cx="854878" cy="338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  <a:buSzPct val="110000"/>
              </a:pPr>
              <a:r>
                <a:rPr lang="en-GB" sz="600" dirty="0" smtClean="0"/>
                <a:t>100ns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6302" y="2418886"/>
              <a:ext cx="854878" cy="338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  <a:buSzPct val="110000"/>
              </a:pPr>
              <a:r>
                <a:rPr lang="en-GB" sz="600" dirty="0" smtClean="0"/>
                <a:t>1ns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094132" y="1059583"/>
              <a:ext cx="0" cy="3384375"/>
            </a:xfrm>
            <a:prstGeom prst="line">
              <a:avLst/>
            </a:prstGeom>
            <a:ln w="12700">
              <a:solidFill>
                <a:srgbClr val="CD245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861254" y="1059583"/>
              <a:ext cx="0" cy="3384375"/>
            </a:xfrm>
            <a:prstGeom prst="line">
              <a:avLst/>
            </a:prstGeom>
            <a:ln w="12700">
              <a:solidFill>
                <a:srgbClr val="CD245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236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and Frequency Experiments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UK OFFICIAL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347864" y="968691"/>
            <a:ext cx="0" cy="39073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32260" y="849426"/>
            <a:ext cx="502371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000" dirty="0" smtClean="0"/>
              <a:t>Miniature Optical Lattice Clock (OLC)</a:t>
            </a:r>
          </a:p>
          <a:p>
            <a:pPr marL="710928" lvl="1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 smtClean="0"/>
              <a:t>Developed with </a:t>
            </a:r>
            <a:r>
              <a:rPr lang="en-GB" sz="1400" dirty="0" err="1" smtClean="0"/>
              <a:t>Uni</a:t>
            </a:r>
            <a:r>
              <a:rPr lang="en-GB" sz="1400" dirty="0" smtClean="0"/>
              <a:t> of Birmingham and NPL</a:t>
            </a:r>
          </a:p>
          <a:p>
            <a:pPr marL="710928" lvl="1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 smtClean="0"/>
              <a:t>Rack-sized Strontium lattice clock</a:t>
            </a:r>
          </a:p>
          <a:p>
            <a:pPr marL="710928" lvl="1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 smtClean="0"/>
              <a:t>Developing integration technologies and improving robustness</a:t>
            </a:r>
          </a:p>
          <a:p>
            <a:pPr lvl="1" indent="0">
              <a:buClr>
                <a:schemeClr val="accent1"/>
              </a:buClr>
              <a:buSzPct val="110000"/>
            </a:pPr>
            <a:endParaRPr lang="en-GB" sz="1400" dirty="0" smtClean="0"/>
          </a:p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000" dirty="0" smtClean="0"/>
              <a:t>Strontium Flywheel Clock</a:t>
            </a:r>
          </a:p>
          <a:p>
            <a:pPr marL="710928" lvl="1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 smtClean="0"/>
              <a:t>Vapour-based optical reference to support OLC during dead-time</a:t>
            </a:r>
          </a:p>
          <a:p>
            <a:pPr marL="710928" lvl="1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 smtClean="0"/>
              <a:t>Developing </a:t>
            </a:r>
            <a:r>
              <a:rPr lang="en-GB" sz="1400" dirty="0"/>
              <a:t>s</a:t>
            </a:r>
            <a:r>
              <a:rPr lang="en-GB" sz="1400" dirty="0" smtClean="0"/>
              <a:t>trontium vapour cell fabrication technology</a:t>
            </a:r>
          </a:p>
          <a:p>
            <a:pPr lvl="1" indent="0">
              <a:buClr>
                <a:schemeClr val="accent1"/>
              </a:buClr>
              <a:buSzPct val="110000"/>
            </a:pPr>
            <a:endParaRPr lang="en-GB" sz="1400" dirty="0" smtClean="0"/>
          </a:p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000" dirty="0" smtClean="0"/>
              <a:t>Iodine Vapour Optical Clock</a:t>
            </a:r>
          </a:p>
          <a:p>
            <a:pPr marL="710928" lvl="1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/>
              <a:t>R</a:t>
            </a:r>
            <a:r>
              <a:rPr lang="en-GB" sz="1400" dirty="0" smtClean="0"/>
              <a:t>obust optical frequency reference</a:t>
            </a:r>
          </a:p>
          <a:p>
            <a:pPr marL="710928" lvl="1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 smtClean="0"/>
              <a:t>Exploring practical use of compact and low </a:t>
            </a:r>
            <a:r>
              <a:rPr lang="en-GB" sz="1400" dirty="0" smtClean="0"/>
              <a:t>SWAP</a:t>
            </a:r>
            <a:r>
              <a:rPr lang="en-GB" sz="1400" dirty="0" smtClean="0"/>
              <a:t> </a:t>
            </a:r>
            <a:r>
              <a:rPr lang="en-GB" sz="1400" dirty="0" smtClean="0"/>
              <a:t>laser sources</a:t>
            </a:r>
          </a:p>
          <a:p>
            <a:pPr marL="710928" lvl="1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 smtClean="0"/>
              <a:t>Future focus on integration and miniaturization </a:t>
            </a:r>
          </a:p>
          <a:p>
            <a:pPr>
              <a:buClr>
                <a:schemeClr val="accent1"/>
              </a:buClr>
              <a:buSzPct val="110000"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1670"/>
            <a:ext cx="2915244" cy="19456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185" y="3804859"/>
            <a:ext cx="19335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/>
              <a:t>Dstl photo at UK OFFICIAL taken in QS lab.</a:t>
            </a:r>
          </a:p>
        </p:txBody>
      </p:sp>
    </p:spTree>
    <p:extLst>
      <p:ext uri="{BB962C8B-B14F-4D97-AF65-F5344CB8AC3E}">
        <p14:creationId xmlns:p14="http://schemas.microsoft.com/office/powerpoint/2010/main" val="62854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121199" y="1547753"/>
            <a:ext cx="5761037" cy="282726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Starting point for </a:t>
            </a:r>
            <a:r>
              <a:rPr lang="en-GB" dirty="0"/>
              <a:t>in-house optical </a:t>
            </a:r>
            <a:r>
              <a:rPr lang="en-GB" dirty="0" smtClean="0"/>
              <a:t>clock development, using Modulation Transfer Spectroscopy in a vapour cell</a:t>
            </a:r>
            <a:endParaRPr lang="en-GB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Aiming for performance superior to Cs beam </a:t>
            </a:r>
            <a:r>
              <a:rPr lang="en-GB" dirty="0" smtClean="0"/>
              <a:t>tube in comparably-sized package</a:t>
            </a:r>
            <a:endParaRPr lang="en-GB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One key objective is to build expertise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Clock laser lock achieved, undergoing </a:t>
            </a:r>
            <a:r>
              <a:rPr lang="en-GB" dirty="0" smtClean="0"/>
              <a:t>optimisation and miniaturisation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Clock Development: Iodine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87824" y="968691"/>
            <a:ext cx="0" cy="39073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3" y="2071334"/>
            <a:ext cx="2520000" cy="16818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185" y="3804859"/>
            <a:ext cx="19335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/>
              <a:t>Dstl photo at UK OFFICIAL taken in QS lab.</a:t>
            </a:r>
          </a:p>
        </p:txBody>
      </p:sp>
    </p:spTree>
    <p:extLst>
      <p:ext uri="{BB962C8B-B14F-4D97-AF65-F5344CB8AC3E}">
        <p14:creationId xmlns:p14="http://schemas.microsoft.com/office/powerpoint/2010/main" val="257316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118073" y="1300136"/>
            <a:ext cx="5761037" cy="307488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Optical frequency standard using </a:t>
            </a:r>
            <a:r>
              <a:rPr lang="en-GB" dirty="0" err="1"/>
              <a:t>intercombination</a:t>
            </a:r>
            <a:r>
              <a:rPr lang="en-GB" dirty="0"/>
              <a:t> line (689nm) as frequency reference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Low TRL: </a:t>
            </a:r>
            <a:r>
              <a:rPr lang="en-GB" dirty="0" err="1"/>
              <a:t>Sr</a:t>
            </a:r>
            <a:r>
              <a:rPr lang="en-GB" dirty="0"/>
              <a:t> beam systems exist in the literature, but no vapours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Extremely challenging materials science: high temperature, highly corrosive strontium vapour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Potential synergy with </a:t>
            </a:r>
            <a:r>
              <a:rPr lang="en-GB" dirty="0" err="1"/>
              <a:t>Sr</a:t>
            </a:r>
            <a:r>
              <a:rPr lang="en-GB" dirty="0"/>
              <a:t> OLC as pre-stabilisation of red MOT laser (“flywheel clock”)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Clock Development: </a:t>
            </a:r>
            <a:r>
              <a:rPr lang="en-GB" dirty="0" err="1"/>
              <a:t>Sr</a:t>
            </a:r>
            <a:r>
              <a:rPr lang="en-GB" dirty="0"/>
              <a:t> Vapour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87824" y="968691"/>
            <a:ext cx="0" cy="39073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4" y="2081479"/>
            <a:ext cx="2520000" cy="16817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635" y="3763219"/>
            <a:ext cx="19335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30000"/>
              </a:spcBef>
              <a:defRPr/>
            </a:pPr>
            <a:r>
              <a:rPr lang="en-GB" sz="700" dirty="0"/>
              <a:t>Dstl photo at UK OFFICIAL taken in QS lab.</a:t>
            </a:r>
          </a:p>
        </p:txBody>
      </p:sp>
    </p:spTree>
    <p:extLst>
      <p:ext uri="{BB962C8B-B14F-4D97-AF65-F5344CB8AC3E}">
        <p14:creationId xmlns:p14="http://schemas.microsoft.com/office/powerpoint/2010/main" val="131008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121200" y="1143000"/>
            <a:ext cx="5757910" cy="361808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Continuation of 5-year project with University of Birmingham and NPL to achieve: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fractional stability </a:t>
            </a:r>
            <a:r>
              <a:rPr lang="en-GB" sz="2000" dirty="0"/>
              <a:t>of 1x10</a:t>
            </a:r>
            <a:r>
              <a:rPr lang="en-GB" sz="2000" baseline="30000" dirty="0"/>
              <a:t>-15 </a:t>
            </a:r>
            <a:r>
              <a:rPr lang="en-GB" sz="2000" dirty="0"/>
              <a:t>at 100s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packaging suitable for road transport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low-maintenance operation</a:t>
            </a:r>
            <a:endParaRPr lang="en-GB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System delivery to </a:t>
            </a:r>
            <a:r>
              <a:rPr lang="en-GB" dirty="0" smtClean="0"/>
              <a:t>Dstl </a:t>
            </a:r>
            <a:r>
              <a:rPr lang="en-GB" dirty="0"/>
              <a:t>enables further development and direct in-house exploitation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Continued support between partners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Clock Development: Optical Lattice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87824" y="968691"/>
            <a:ext cx="0" cy="39073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0" y="1355681"/>
            <a:ext cx="1980998" cy="2858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6877" y="4207820"/>
            <a:ext cx="19335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/>
              <a:t>Dstl photo at UK OFFICIAL taken in QS lab.</a:t>
            </a:r>
          </a:p>
        </p:txBody>
      </p:sp>
    </p:spTree>
    <p:extLst>
      <p:ext uri="{BB962C8B-B14F-4D97-AF65-F5344CB8AC3E}">
        <p14:creationId xmlns:p14="http://schemas.microsoft.com/office/powerpoint/2010/main" val="908264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23" y="1113924"/>
            <a:ext cx="2161117" cy="1620838"/>
          </a:xfrm>
        </p:spPr>
      </p:pic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65763" y="3003798"/>
            <a:ext cx="8280920" cy="157369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Lattice clock developed in three modules at two sites</a:t>
            </a:r>
          </a:p>
          <a:p>
            <a:pPr lvl="1"/>
            <a:r>
              <a:rPr lang="en-GB" dirty="0" smtClean="0"/>
              <a:t>All three subsystems demonstrated operating in at least two locations</a:t>
            </a:r>
          </a:p>
          <a:p>
            <a:pPr lvl="1"/>
            <a:r>
              <a:rPr lang="en-GB" dirty="0" smtClean="0"/>
              <a:t>Transportability test of physics package – lattice trap recovered just 3 hours after a </a:t>
            </a:r>
            <a:r>
              <a:rPr lang="en-GB" smtClean="0"/>
              <a:t>65km drive</a:t>
            </a:r>
            <a:endParaRPr lang="en-GB" dirty="0" smtClean="0"/>
          </a:p>
          <a:p>
            <a:pPr lvl="1"/>
            <a:r>
              <a:rPr lang="en-GB" dirty="0" smtClean="0"/>
              <a:t>Whole clock now located at Porton for further development and </a:t>
            </a:r>
            <a:r>
              <a:rPr lang="en-GB" dirty="0" err="1" smtClean="0"/>
              <a:t>ruggedisation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Clock Development: Optical Lattice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4375150"/>
            <a:ext cx="2057400" cy="211138"/>
          </a:xfrm>
        </p:spPr>
        <p:txBody>
          <a:bodyPr/>
          <a:lstStyle/>
          <a:p>
            <a:fld id="{41D5E06E-8463-49C0-8B6A-3B9E03BCC454}" type="slidenum">
              <a:rPr lang="en-GB" smtClean="0"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65288" y="4602163"/>
            <a:ext cx="7478712" cy="274637"/>
          </a:xfrm>
        </p:spPr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245519" y="1995686"/>
            <a:ext cx="43204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647354" y="1120958"/>
            <a:ext cx="636614" cy="1613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95" y="1120958"/>
            <a:ext cx="2954805" cy="16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5661" y="1113924"/>
            <a:ext cx="1542511" cy="162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278" y="2659390"/>
            <a:ext cx="221800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/>
              <a:t>Images courtesy of </a:t>
            </a:r>
            <a:r>
              <a:rPr lang="en-GB" sz="700" dirty="0" err="1"/>
              <a:t>UoB</a:t>
            </a:r>
            <a:r>
              <a:rPr lang="en-GB" sz="700" dirty="0"/>
              <a:t>, provided under full rights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3928" y="2759417"/>
            <a:ext cx="197842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30000"/>
              </a:spcBef>
              <a:defRPr/>
            </a:pPr>
            <a:r>
              <a:rPr lang="en-GB" sz="700" dirty="0"/>
              <a:t>Dstl photos at UK OFFICIAL taken in QS lab.</a:t>
            </a:r>
          </a:p>
        </p:txBody>
      </p:sp>
    </p:spTree>
    <p:extLst>
      <p:ext uri="{BB962C8B-B14F-4D97-AF65-F5344CB8AC3E}">
        <p14:creationId xmlns:p14="http://schemas.microsoft.com/office/powerpoint/2010/main" val="8498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118073" y="1021445"/>
            <a:ext cx="5761037" cy="356533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Test </a:t>
            </a:r>
            <a:r>
              <a:rPr lang="en-GB" dirty="0" smtClean="0"/>
              <a:t>equipment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GPS </a:t>
            </a:r>
            <a:r>
              <a:rPr lang="en-GB" dirty="0"/>
              <a:t>time server for PTP/NTP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GPS disciplined oscillator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Phase noise measurement kit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Cs beam tube references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Commercial cold </a:t>
            </a:r>
            <a:r>
              <a:rPr lang="en-GB" sz="2000" dirty="0" err="1"/>
              <a:t>Rb</a:t>
            </a:r>
            <a:r>
              <a:rPr lang="en-GB" sz="2000" dirty="0"/>
              <a:t> </a:t>
            </a:r>
            <a:r>
              <a:rPr lang="en-GB" sz="2000" dirty="0" smtClean="0"/>
              <a:t>references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Ultra-stable </a:t>
            </a:r>
            <a:r>
              <a:rPr lang="en-GB" sz="2000" dirty="0"/>
              <a:t>quartz oscillator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Plans for environmental control to extend test capabilities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</a:t>
            </a:r>
            <a:r>
              <a:rPr lang="en-GB" dirty="0" smtClean="0"/>
              <a:t>and </a:t>
            </a:r>
            <a:r>
              <a:rPr lang="en-GB" dirty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87824" y="968691"/>
            <a:ext cx="0" cy="39073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1065601"/>
            <a:ext cx="1692000" cy="2535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3691420"/>
            <a:ext cx="1692000" cy="10927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3228" y="4775980"/>
            <a:ext cx="197842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30000"/>
              </a:spcBef>
              <a:defRPr/>
            </a:pPr>
            <a:r>
              <a:rPr lang="en-GB" sz="700" dirty="0"/>
              <a:t>Dstl </a:t>
            </a:r>
            <a:r>
              <a:rPr lang="en-GB" sz="700" dirty="0" smtClean="0"/>
              <a:t>photos </a:t>
            </a:r>
            <a:r>
              <a:rPr lang="en-GB" sz="700" dirty="0"/>
              <a:t>at UK OFFICIAL taken in QS lab.</a:t>
            </a:r>
          </a:p>
        </p:txBody>
      </p:sp>
    </p:spTree>
    <p:extLst>
      <p:ext uri="{BB962C8B-B14F-4D97-AF65-F5344CB8AC3E}">
        <p14:creationId xmlns:p14="http://schemas.microsoft.com/office/powerpoint/2010/main" val="28746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8691"/>
            <a:ext cx="2774489" cy="185166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and Evaluation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UK OFFICIAL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24338"/>
            <a:ext cx="2774489" cy="185167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75856" y="968691"/>
            <a:ext cx="0" cy="39073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364" y="1855454"/>
            <a:ext cx="4831711" cy="2090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000" dirty="0" smtClean="0"/>
              <a:t>COTS performance and resilience</a:t>
            </a:r>
          </a:p>
          <a:p>
            <a:pPr marL="710928" lvl="1" indent="-285750"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Specification assurance (now)</a:t>
            </a:r>
          </a:p>
          <a:p>
            <a:pPr marL="710928" lvl="1" indent="-285750"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Climatic variations (2021/2022)</a:t>
            </a:r>
          </a:p>
          <a:p>
            <a:pPr marL="710928" lvl="1" indent="-285750"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Vibration resilience (2021/2022)</a:t>
            </a:r>
          </a:p>
          <a:p>
            <a:pPr marL="710928" lvl="1" indent="-285750"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</a:pPr>
            <a:r>
              <a:rPr lang="en-GB" sz="1800">
                <a:latin typeface="Arial" pitchFamily="34" charset="0"/>
                <a:cs typeface="Arial" pitchFamily="34" charset="0"/>
              </a:rPr>
              <a:t>AC/DC </a:t>
            </a:r>
            <a:r>
              <a:rPr lang="en-GB" sz="1800" smtClean="0">
                <a:latin typeface="Arial" pitchFamily="34" charset="0"/>
                <a:cs typeface="Arial" pitchFamily="34" charset="0"/>
              </a:rPr>
              <a:t>magnetic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fields (2021/2022)</a:t>
            </a:r>
          </a:p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52635" y="4874947"/>
            <a:ext cx="197842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30000"/>
              </a:spcBef>
              <a:defRPr/>
            </a:pPr>
            <a:r>
              <a:rPr lang="en-GB" sz="700" dirty="0"/>
              <a:t>Dstl </a:t>
            </a:r>
            <a:r>
              <a:rPr lang="en-GB" sz="700" dirty="0" smtClean="0"/>
              <a:t>photos </a:t>
            </a:r>
            <a:r>
              <a:rPr lang="en-GB" sz="700" dirty="0"/>
              <a:t>at UK OFFICIAL taken in QS lab.</a:t>
            </a:r>
          </a:p>
        </p:txBody>
      </p:sp>
    </p:spTree>
    <p:extLst>
      <p:ext uri="{BB962C8B-B14F-4D97-AF65-F5344CB8AC3E}">
        <p14:creationId xmlns:p14="http://schemas.microsoft.com/office/powerpoint/2010/main" val="831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1790" y="1580144"/>
            <a:ext cx="3960440" cy="3446512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GB" sz="2900" dirty="0"/>
              <a:t>Maturing low Technical Readiness Level (TRL) technology is notoriously </a:t>
            </a:r>
            <a:r>
              <a:rPr lang="en-GB" sz="2900" dirty="0" smtClean="0"/>
              <a:t>challenging:</a:t>
            </a:r>
            <a:endParaRPr lang="en-GB" sz="2900" dirty="0"/>
          </a:p>
          <a:p>
            <a:pPr lvl="0"/>
            <a:r>
              <a:rPr lang="en-GB" sz="2200" dirty="0"/>
              <a:t>combination of technical complexity of underpinning science; </a:t>
            </a:r>
          </a:p>
          <a:p>
            <a:pPr lvl="0"/>
            <a:r>
              <a:rPr lang="en-GB" sz="2200" dirty="0"/>
              <a:t>lack of common, contextual understanding for opportunities and constraints</a:t>
            </a:r>
            <a:r>
              <a:rPr lang="en-GB" sz="2200" dirty="0" smtClean="0"/>
              <a:t>.</a:t>
            </a:r>
          </a:p>
          <a:p>
            <a:pPr marL="0" lvl="0" indent="0">
              <a:buNone/>
            </a:pPr>
            <a:endParaRPr lang="en-GB" sz="1900" dirty="0"/>
          </a:p>
          <a:p>
            <a:pPr marL="0" lvl="0" indent="0">
              <a:buNone/>
            </a:pPr>
            <a:r>
              <a:rPr lang="en-GB" sz="2900" dirty="0"/>
              <a:t>Information exchange is hampered by inability to release information on Defence and Security Requirements to external industry and academic parties </a:t>
            </a:r>
          </a:p>
          <a:p>
            <a:pPr lvl="0"/>
            <a:r>
              <a:rPr lang="en-GB" sz="2200" dirty="0"/>
              <a:t>Most requirements, </a:t>
            </a:r>
            <a:r>
              <a:rPr lang="en-GB" sz="2200" dirty="0" smtClean="0"/>
              <a:t>Def </a:t>
            </a:r>
            <a:r>
              <a:rPr lang="en-GB" sz="2200" dirty="0" err="1" smtClean="0"/>
              <a:t>Stans</a:t>
            </a:r>
            <a:r>
              <a:rPr lang="en-GB" sz="2200" dirty="0" smtClean="0"/>
              <a:t> etc. are </a:t>
            </a:r>
            <a:r>
              <a:rPr lang="en-GB" sz="2200" dirty="0"/>
              <a:t>higher than OFFICIAL</a:t>
            </a:r>
          </a:p>
          <a:p>
            <a:pPr lvl="0"/>
            <a:r>
              <a:rPr lang="en-GB" sz="2200" dirty="0"/>
              <a:t>Academia and Small &amp; Medium sized Enterprise not cleared to receive or hold higher classifications </a:t>
            </a:r>
          </a:p>
          <a:p>
            <a:pPr marL="0" lv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8520" y="50535"/>
            <a:ext cx="6840000" cy="649007"/>
          </a:xfrm>
        </p:spPr>
        <p:txBody>
          <a:bodyPr/>
          <a:lstStyle/>
          <a:p>
            <a:r>
              <a:rPr lang="en-GB" dirty="0" smtClean="0"/>
              <a:t>Technology </a:t>
            </a:r>
            <a:r>
              <a:rPr lang="en-GB" dirty="0"/>
              <a:t>Development </a:t>
            </a:r>
            <a:r>
              <a:rPr lang="en-GB" dirty="0" smtClean="0"/>
              <a:t>Challenges – Common Issues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976911" y="1635646"/>
            <a:ext cx="3866728" cy="302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4386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»"/>
              <a:defRPr lang="en-GB" sz="11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600" dirty="0"/>
              <a:t>E</a:t>
            </a:r>
            <a:r>
              <a:rPr lang="en-GB" sz="1600" dirty="0" smtClean="0"/>
              <a:t>stablishing an evidence base for comparison and direction of targeted investments against identifiable requirements.</a:t>
            </a:r>
          </a:p>
          <a:p>
            <a:pPr fontAlgn="auto">
              <a:spcAft>
                <a:spcPts val="0"/>
              </a:spcAft>
            </a:pPr>
            <a:endParaRPr lang="en-GB" sz="1600" dirty="0"/>
          </a:p>
          <a:p>
            <a:pPr marL="0" indent="0" fontAlgn="auto">
              <a:spcAft>
                <a:spcPts val="0"/>
              </a:spcAft>
              <a:buNone/>
            </a:pPr>
            <a:endParaRPr lang="en-GB" sz="1600" dirty="0"/>
          </a:p>
          <a:p>
            <a:pPr fontAlgn="auto">
              <a:spcAft>
                <a:spcPts val="0"/>
              </a:spcAft>
            </a:pPr>
            <a:r>
              <a:rPr lang="en-GB" sz="1600" dirty="0"/>
              <a:t>A common ‘language’ is  needed to allow technical specialists, industry suppliers and military capability leads to convey opportunities and constraints.</a:t>
            </a:r>
          </a:p>
          <a:p>
            <a:pPr fontAlgn="auto">
              <a:spcAft>
                <a:spcPts val="0"/>
              </a:spcAft>
            </a:pPr>
            <a:endParaRPr lang="en-GB" sz="1600" dirty="0" smtClean="0"/>
          </a:p>
          <a:p>
            <a:pPr marL="0" indent="0" fontAlgn="auto">
              <a:spcAft>
                <a:spcPts val="0"/>
              </a:spcAft>
              <a:buNone/>
            </a:pPr>
            <a:endParaRPr lang="en-GB" dirty="0" smtClean="0"/>
          </a:p>
        </p:txBody>
      </p:sp>
      <p:sp>
        <p:nvSpPr>
          <p:cNvPr id="9" name="Rectangle 8"/>
          <p:cNvSpPr/>
          <p:nvPr/>
        </p:nvSpPr>
        <p:spPr>
          <a:xfrm>
            <a:off x="1520543" y="1040808"/>
            <a:ext cx="18229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/>
              <a:t>Common Issues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57495" y="1057807"/>
            <a:ext cx="194796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/>
              <a:t>Potential Solution </a:t>
            </a:r>
            <a:endParaRPr lang="en-GB" u="sng" dirty="0"/>
          </a:p>
        </p:txBody>
      </p:sp>
      <p:sp>
        <p:nvSpPr>
          <p:cNvPr id="11" name="Rectangle 10"/>
          <p:cNvSpPr/>
          <p:nvPr/>
        </p:nvSpPr>
        <p:spPr>
          <a:xfrm>
            <a:off x="292696" y="987574"/>
            <a:ext cx="4224758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589462" y="992712"/>
            <a:ext cx="4375026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4384221" y="2110396"/>
            <a:ext cx="49636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4384221" y="3485247"/>
            <a:ext cx="49636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ESL Matrix Mapping </a:t>
            </a:r>
            <a:br>
              <a:rPr lang="en-GB" dirty="0" smtClean="0"/>
            </a:br>
            <a:r>
              <a:rPr lang="en-GB" dirty="0" smtClean="0"/>
              <a:t>Technology Capability to Platform Requirements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10297" y="3502514"/>
            <a:ext cx="64447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Platform </a:t>
            </a:r>
            <a:r>
              <a:rPr lang="en-GB" sz="1800" dirty="0" smtClean="0"/>
              <a:t>requirement </a:t>
            </a:r>
            <a:r>
              <a:rPr lang="en-GB" sz="1800" dirty="0"/>
              <a:t>profile is mapped onto </a:t>
            </a:r>
            <a:r>
              <a:rPr lang="en-GB" sz="1800" dirty="0" smtClean="0"/>
              <a:t>technology capability, highlighting:</a:t>
            </a:r>
            <a:endParaRPr lang="en-GB" sz="1800" dirty="0"/>
          </a:p>
          <a:p>
            <a:pPr marL="342900" indent="-342900">
              <a:buClr>
                <a:srgbClr val="CE2256"/>
              </a:buClr>
              <a:buFont typeface="Arial" panose="020B0604020202020204" pitchFamily="34" charset="0"/>
              <a:buChar char="‒"/>
            </a:pPr>
            <a:r>
              <a:rPr lang="en-GB" sz="1600" dirty="0"/>
              <a:t>Areas where the technology meets platform requirements</a:t>
            </a:r>
          </a:p>
          <a:p>
            <a:pPr marL="342900" indent="-342900">
              <a:buClr>
                <a:srgbClr val="CE2256"/>
              </a:buClr>
              <a:buFont typeface="Arial" panose="020B0604020202020204" pitchFamily="34" charset="0"/>
              <a:buChar char="‒"/>
            </a:pPr>
            <a:r>
              <a:rPr lang="en-GB" sz="1600" dirty="0"/>
              <a:t>Areas requiring further technology development </a:t>
            </a:r>
          </a:p>
          <a:p>
            <a:pPr marL="342900" indent="-342900">
              <a:buClr>
                <a:srgbClr val="CE2256"/>
              </a:buClr>
              <a:buFont typeface="Arial" panose="020B0604020202020204" pitchFamily="34" charset="0"/>
              <a:buChar char="‒"/>
            </a:pPr>
            <a:r>
              <a:rPr lang="en-GB" sz="1600" dirty="0"/>
              <a:t>Roadblocks, where a technology could be fundamentally limited and unable to meet platform requirements </a:t>
            </a:r>
          </a:p>
          <a:p>
            <a:r>
              <a:rPr lang="en-GB" sz="1200" dirty="0" smtClean="0"/>
              <a:t> </a:t>
            </a:r>
            <a:endParaRPr lang="en-GB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97" y="923731"/>
            <a:ext cx="7851399" cy="26789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13340" y="2149878"/>
            <a:ext cx="1070645" cy="6735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67544" y="788915"/>
            <a:ext cx="2141291" cy="8694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110000"/>
            </a:pPr>
            <a:r>
              <a:rPr lang="en-GB" dirty="0" smtClean="0">
                <a:solidFill>
                  <a:srgbClr val="FF0000"/>
                </a:solidFill>
              </a:rPr>
              <a:t>Limited capability in platform environment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66814" y="1658384"/>
            <a:ext cx="0" cy="46751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271373" y="2044724"/>
            <a:ext cx="1070645" cy="959102"/>
          </a:xfrm>
          <a:prstGeom prst="ellipse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226813" y="2119466"/>
            <a:ext cx="1552384" cy="1320857"/>
          </a:xfrm>
          <a:prstGeom prst="ellipse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809155" y="2300344"/>
            <a:ext cx="795293" cy="959102"/>
          </a:xfrm>
          <a:prstGeom prst="ellipse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488651" y="2149878"/>
            <a:ext cx="795293" cy="723442"/>
          </a:xfrm>
          <a:prstGeom prst="ellipse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247049" y="1948056"/>
            <a:ext cx="0" cy="464401"/>
          </a:xfrm>
          <a:prstGeom prst="straightConnector1">
            <a:avLst/>
          </a:prstGeom>
          <a:ln w="5715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083331" y="1446700"/>
            <a:ext cx="1092859" cy="805764"/>
          </a:xfrm>
          <a:prstGeom prst="straightConnector1">
            <a:avLst/>
          </a:prstGeom>
          <a:ln w="5715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026856" y="1568996"/>
            <a:ext cx="1151527" cy="535621"/>
          </a:xfrm>
          <a:prstGeom prst="straightConnector1">
            <a:avLst/>
          </a:prstGeom>
          <a:ln w="5715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884836" y="1253195"/>
            <a:ext cx="2293547" cy="735895"/>
          </a:xfrm>
          <a:prstGeom prst="straightConnector1">
            <a:avLst/>
          </a:prstGeom>
          <a:ln w="5715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53526" y="819272"/>
            <a:ext cx="2141291" cy="11287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110000"/>
            </a:pPr>
            <a:r>
              <a:rPr lang="en-GB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Technology requires further development to meet platform requirements </a:t>
            </a:r>
          </a:p>
        </p:txBody>
      </p:sp>
    </p:spTree>
    <p:extLst>
      <p:ext uri="{BB962C8B-B14F-4D97-AF65-F5344CB8AC3E}">
        <p14:creationId xmlns:p14="http://schemas.microsoft.com/office/powerpoint/2010/main" val="18822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Dstl Quantum Sensing Project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UK OFFICIAL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09" y="730508"/>
            <a:ext cx="6091403" cy="421750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419622"/>
            <a:ext cx="2952327" cy="3239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/>
              <a:t>     To </a:t>
            </a:r>
            <a:r>
              <a:rPr lang="en-GB" i="1" dirty="0"/>
              <a:t>be world leading in the engineering of Quantum </a:t>
            </a:r>
            <a:r>
              <a:rPr lang="en-GB" i="1" dirty="0" smtClean="0"/>
              <a:t>Sensing </a:t>
            </a:r>
            <a:r>
              <a:rPr lang="en-GB" i="1" dirty="0"/>
              <a:t>Systems; understand the impact for Defence and Security, and pull through technologies from the National Quantum Technology programme.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47614"/>
            <a:ext cx="495732" cy="3220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496" y="4753476"/>
            <a:ext cx="78321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800" dirty="0"/>
              <a:t>Attribution: (left to right) c</a:t>
            </a:r>
            <a:r>
              <a:rPr lang="en-GB" sz="800" dirty="0" smtClean="0"/>
              <a:t>old atom accelerometer: Imperial College / M Squared Lasers, MEMS gravimeter: </a:t>
            </a:r>
            <a:r>
              <a:rPr lang="en-GB" sz="800" dirty="0"/>
              <a:t>University of </a:t>
            </a:r>
            <a:r>
              <a:rPr lang="en-GB" sz="800" dirty="0" smtClean="0"/>
              <a:t>Glasgow / </a:t>
            </a:r>
            <a:r>
              <a:rPr lang="en-GB" sz="800" dirty="0" err="1" smtClean="0"/>
              <a:t>Optocap</a:t>
            </a:r>
            <a:r>
              <a:rPr lang="en-GB" sz="800" dirty="0" smtClean="0"/>
              <a:t>, </a:t>
            </a:r>
            <a:r>
              <a:rPr lang="en-GB" sz="800" dirty="0" err="1" smtClean="0"/>
              <a:t>MINiature</a:t>
            </a:r>
            <a:r>
              <a:rPr lang="en-GB" sz="800" dirty="0" smtClean="0"/>
              <a:t> Atomic Clock (MINAC): Teledyne-e2v / National Physical Laboratory, cold atom gravity gradiometer: Teledyne-e2v / University </a:t>
            </a:r>
            <a:r>
              <a:rPr lang="en-GB" sz="800" dirty="0"/>
              <a:t>of Birmingham</a:t>
            </a:r>
          </a:p>
        </p:txBody>
      </p:sp>
    </p:spTree>
    <p:extLst>
      <p:ext uri="{BB962C8B-B14F-4D97-AF65-F5344CB8AC3E}">
        <p14:creationId xmlns:p14="http://schemas.microsoft.com/office/powerpoint/2010/main" val="29719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1521" y="1699700"/>
            <a:ext cx="2808311" cy="2333561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Recently completed focused call </a:t>
            </a:r>
            <a:r>
              <a:rPr lang="en-GB" sz="1600" dirty="0"/>
              <a:t>on </a:t>
            </a:r>
            <a:r>
              <a:rPr lang="en-GB" sz="1600" dirty="0" smtClean="0"/>
              <a:t>reducing reliance </a:t>
            </a:r>
            <a:r>
              <a:rPr lang="en-GB" sz="1600" dirty="0"/>
              <a:t>on </a:t>
            </a:r>
            <a:r>
              <a:rPr lang="en-GB" sz="1600" dirty="0" smtClean="0"/>
              <a:t>GNSS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Assessed </a:t>
            </a:r>
            <a:r>
              <a:rPr lang="en-GB" sz="1600" dirty="0"/>
              <a:t>using </a:t>
            </a:r>
            <a:r>
              <a:rPr lang="en-GB" sz="1600" dirty="0" smtClean="0"/>
              <a:t>Engineering </a:t>
            </a:r>
            <a:r>
              <a:rPr lang="en-GB" sz="1600" dirty="0"/>
              <a:t>Severity Level (ESL) </a:t>
            </a:r>
            <a:r>
              <a:rPr lang="en-GB" sz="1600" dirty="0" smtClean="0"/>
              <a:t>tool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hlinkClick r:id="rId2"/>
              </a:rPr>
              <a:t>DASA Open call provides a route for funding</a:t>
            </a:r>
            <a:endParaRPr lang="en-GB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Quantum technology and DASA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212" y="1275607"/>
            <a:ext cx="5656441" cy="31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21710" y="4375018"/>
            <a:ext cx="2057400" cy="211757"/>
          </a:xfrm>
        </p:spPr>
        <p:txBody>
          <a:bodyPr/>
          <a:lstStyle/>
          <a:p>
            <a:fld id="{41D5E06E-8463-49C0-8B6A-3B9E03BCC454}" type="slidenum">
              <a:rPr lang="en-GB" smtClean="0"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09" y="1780992"/>
            <a:ext cx="1080000" cy="1080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Content Placeholder 1"/>
          <p:cNvSpPr>
            <a:spLocks noGrp="1"/>
          </p:cNvSpPr>
          <p:nvPr>
            <p:ph sz="half" idx="1"/>
          </p:nvPr>
        </p:nvSpPr>
        <p:spPr>
          <a:xfrm>
            <a:off x="2771681" y="2178253"/>
            <a:ext cx="5040679" cy="28547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smtClean="0"/>
              <a:t>…come and talk to us at the conference, or</a:t>
            </a:r>
            <a:endParaRPr lang="en-GB" dirty="0"/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2771681" y="3658752"/>
            <a:ext cx="5472727" cy="43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4386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»"/>
              <a:defRPr lang="en-GB" sz="11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GB" dirty="0" smtClean="0"/>
              <a:t>…contact us </a:t>
            </a:r>
            <a:r>
              <a:rPr lang="en-GB" smtClean="0"/>
              <a:t>at </a:t>
            </a:r>
            <a:r>
              <a:rPr lang="en-GB" smtClean="0">
                <a:hlinkClick r:id="rId3"/>
              </a:rPr>
              <a:t>QuantumSensing@dstl.gov.uk</a:t>
            </a:r>
            <a:endParaRPr lang="en-GB" dirty="0" smtClean="0"/>
          </a:p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1332419" y="1102879"/>
            <a:ext cx="4464495" cy="28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4386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»"/>
              <a:defRPr lang="en-GB" sz="11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GB" dirty="0" smtClean="0"/>
              <a:t>If you still have questions…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1339709" y="3269440"/>
            <a:ext cx="1080000" cy="1080000"/>
            <a:chOff x="6808806" y="1684693"/>
            <a:chExt cx="2259500" cy="2292386"/>
          </a:xfrm>
        </p:grpSpPr>
        <p:sp>
          <p:nvSpPr>
            <p:cNvPr id="22" name="Oval 21"/>
            <p:cNvSpPr/>
            <p:nvPr/>
          </p:nvSpPr>
          <p:spPr>
            <a:xfrm rot="3540444">
              <a:off x="6832118" y="2561924"/>
              <a:ext cx="2253156" cy="5771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808806" y="1684693"/>
              <a:ext cx="2259500" cy="2259500"/>
              <a:chOff x="543339" y="218663"/>
              <a:chExt cx="5751444" cy="575144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401" y="2491409"/>
                <a:ext cx="1219198" cy="1219198"/>
              </a:xfrm>
              <a:prstGeom prst="rect">
                <a:avLst/>
              </a:prstGeom>
            </p:spPr>
          </p:pic>
          <p:sp>
            <p:nvSpPr>
              <p:cNvPr id="25" name="Oval 24"/>
              <p:cNvSpPr/>
              <p:nvPr/>
            </p:nvSpPr>
            <p:spPr>
              <a:xfrm>
                <a:off x="543339" y="2358887"/>
                <a:ext cx="5751444" cy="148424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 rot="18041996">
                <a:off x="549967" y="2352263"/>
                <a:ext cx="5751444" cy="148424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405543" y="4039544"/>
                <a:ext cx="974840" cy="99628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87240" y="3101008"/>
                <a:ext cx="974840" cy="99628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618444" y="601447"/>
                <a:ext cx="974840" cy="99628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70" t="17234" r="16088" b="16884"/>
              <a:stretch/>
            </p:blipFill>
            <p:spPr>
              <a:xfrm>
                <a:off x="1057274" y="3274944"/>
                <a:ext cx="641351" cy="6350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50" r="12500"/>
              <a:stretch/>
            </p:blipFill>
            <p:spPr>
              <a:xfrm>
                <a:off x="4600575" y="4176781"/>
                <a:ext cx="581025" cy="7239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40404">
                      <a:alpha val="5490"/>
                    </a:srgbClr>
                  </a:clrFrom>
                  <a:clrTo>
                    <a:srgbClr val="040404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1652" y="784572"/>
                <a:ext cx="668450" cy="6684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538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22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807830" y="3924895"/>
            <a:ext cx="554461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2488"/>
            <a:r>
              <a:rPr lang="en-GB" sz="1050" dirty="0">
                <a:solidFill>
                  <a:prstClr val="white"/>
                </a:solidFill>
                <a:cs typeface="Arial" charset="0"/>
              </a:rPr>
              <a:t>Content includes material subject to © Crown copyright </a:t>
            </a:r>
            <a:r>
              <a:rPr lang="en-GB" sz="1050" dirty="0" smtClean="0">
                <a:solidFill>
                  <a:prstClr val="white"/>
                </a:solidFill>
                <a:cs typeface="Arial" charset="0"/>
              </a:rPr>
              <a:t>(2021), </a:t>
            </a:r>
            <a:r>
              <a:rPr lang="en-GB" sz="1050" dirty="0">
                <a:solidFill>
                  <a:prstClr val="white"/>
                </a:solidFill>
                <a:cs typeface="Arial" charset="0"/>
              </a:rPr>
              <a:t>Dstl. This material is licensed under the terms of the Open Government Licence except where otherwise stated. To view this licence, visit </a:t>
            </a:r>
            <a:r>
              <a:rPr lang="en-GB" sz="1050" dirty="0">
                <a:solidFill>
                  <a:prstClr val="white"/>
                </a:solidFill>
                <a:cs typeface="Arial" charset="0"/>
                <a:hlinkClick r:id="rId3"/>
              </a:rPr>
              <a:t>http://</a:t>
            </a:r>
            <a:r>
              <a:rPr lang="en-GB" sz="1050" dirty="0" smtClean="0">
                <a:solidFill>
                  <a:prstClr val="white"/>
                </a:solidFill>
                <a:cs typeface="Arial" charset="0"/>
                <a:hlinkClick r:id="rId3"/>
              </a:rPr>
              <a:t>www.nationalarchives.gov.uk/doc/open-government-licence/version/3</a:t>
            </a:r>
            <a:r>
              <a:rPr lang="en-GB" sz="105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GB" sz="1050" dirty="0" smtClean="0">
                <a:solidFill>
                  <a:prstClr val="white"/>
                </a:solidFill>
                <a:cs typeface="Arial" charset="0"/>
              </a:rPr>
              <a:t>or </a:t>
            </a:r>
            <a:r>
              <a:rPr lang="en-GB" sz="1050" dirty="0">
                <a:solidFill>
                  <a:prstClr val="white"/>
                </a:solidFill>
                <a:cs typeface="Arial" charset="0"/>
              </a:rPr>
              <a:t>write to the Information Policy Team, The National Archives, Kew, London TW9 4DU, or email: </a:t>
            </a:r>
            <a:r>
              <a:rPr lang="en-GB" sz="1050" dirty="0" smtClean="0">
                <a:solidFill>
                  <a:prstClr val="white"/>
                </a:solidFill>
                <a:cs typeface="Arial" charset="0"/>
                <a:hlinkClick r:id="rId4"/>
              </a:rPr>
              <a:t>psi@nationalarchives.gov.uk</a:t>
            </a:r>
            <a:r>
              <a:rPr lang="en-GB" sz="1050" dirty="0" smtClean="0">
                <a:solidFill>
                  <a:prstClr val="white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54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Dstl-led challenges in Sensing and Timing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369620" y="4613117"/>
            <a:ext cx="7478588" cy="274637"/>
          </a:xfrm>
        </p:spPr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202546" y="936584"/>
            <a:ext cx="3636592" cy="1635555"/>
            <a:chOff x="2442960" y="334031"/>
            <a:chExt cx="4744977" cy="2161589"/>
          </a:xfrm>
        </p:grpSpPr>
        <p:sp>
          <p:nvSpPr>
            <p:cNvPr id="34" name="TextBox 33"/>
            <p:cNvSpPr txBox="1"/>
            <p:nvPr/>
          </p:nvSpPr>
          <p:spPr>
            <a:xfrm>
              <a:off x="2442960" y="1943267"/>
              <a:ext cx="4744977" cy="552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50"/>
                </a:lnSpc>
                <a:spcBef>
                  <a:spcPts val="2400"/>
                </a:spcBef>
              </a:pPr>
              <a:r>
                <a:rPr lang="en-GB" sz="1600" dirty="0">
                  <a:latin typeface="Arial" pitchFamily="34" charset="0"/>
                  <a:cs typeface="Arial" pitchFamily="34" charset="0"/>
                </a:rPr>
                <a:t>Alt-PNT demos 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2024 </a:t>
              </a:r>
              <a:r>
                <a:rPr lang="en-GB" sz="1600" dirty="0">
                  <a:latin typeface="Arial" pitchFamily="34" charset="0"/>
                  <a:cs typeface="Arial" pitchFamily="34" charset="0"/>
                </a:rPr>
                <a:t>and beyond</a:t>
              </a:r>
            </a:p>
          </p:txBody>
        </p:sp>
        <p:pic>
          <p:nvPicPr>
            <p:cNvPr id="35" name="Picture 34" descr="Screen Clippi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/>
            <a:stretch/>
          </p:blipFill>
          <p:spPr>
            <a:xfrm>
              <a:off x="2478181" y="334031"/>
              <a:ext cx="4067268" cy="145112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839138" y="919966"/>
            <a:ext cx="2123238" cy="1671568"/>
            <a:chOff x="100228" y="1795613"/>
            <a:chExt cx="3022881" cy="2360331"/>
          </a:xfrm>
        </p:grpSpPr>
        <p:sp>
          <p:nvSpPr>
            <p:cNvPr id="32" name="TextBox 31"/>
            <p:cNvSpPr txBox="1"/>
            <p:nvPr/>
          </p:nvSpPr>
          <p:spPr>
            <a:xfrm>
              <a:off x="100228" y="3663404"/>
              <a:ext cx="3022881" cy="492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  <a:spcBef>
                  <a:spcPts val="2400"/>
                </a:spcBef>
              </a:pPr>
              <a:r>
                <a:rPr lang="en-GB" sz="1600" dirty="0">
                  <a:latin typeface="Arial" pitchFamily="34" charset="0"/>
                  <a:cs typeface="Arial" pitchFamily="34" charset="0"/>
                </a:rPr>
                <a:t>Bi-static radar 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demos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81" y="1795613"/>
              <a:ext cx="2085901" cy="153531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616119" y="3058546"/>
            <a:ext cx="3680274" cy="1864999"/>
            <a:chOff x="5780293" y="951811"/>
            <a:chExt cx="3680274" cy="1864999"/>
          </a:xfrm>
        </p:grpSpPr>
        <p:grpSp>
          <p:nvGrpSpPr>
            <p:cNvPr id="17" name="Group 16"/>
            <p:cNvGrpSpPr/>
            <p:nvPr/>
          </p:nvGrpSpPr>
          <p:grpSpPr>
            <a:xfrm>
              <a:off x="5780293" y="951811"/>
              <a:ext cx="3680274" cy="1864999"/>
              <a:chOff x="427099" y="804515"/>
              <a:chExt cx="5539547" cy="2464830"/>
            </a:xfrm>
          </p:grpSpPr>
          <p:pic>
            <p:nvPicPr>
              <p:cNvPr id="36" name="Picture 35" descr="Screen Clippi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7"/>
              <a:stretch/>
            </p:blipFill>
            <p:spPr>
              <a:xfrm>
                <a:off x="999628" y="804515"/>
                <a:ext cx="4394487" cy="1456102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427099" y="2831394"/>
                <a:ext cx="5539547" cy="43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000"/>
                  </a:lnSpc>
                  <a:spcBef>
                    <a:spcPts val="1200"/>
                  </a:spcBef>
                </a:pPr>
                <a:r>
                  <a:rPr lang="en-GB" sz="1600" dirty="0" smtClean="0">
                    <a:latin typeface="Arial" pitchFamily="34" charset="0"/>
                    <a:cs typeface="Arial" pitchFamily="34" charset="0"/>
                  </a:rPr>
                  <a:t>Deployable GPS-performance clock</a:t>
                </a:r>
                <a:endParaRPr lang="en-GB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050"/>
            <a:stretch/>
          </p:blipFill>
          <p:spPr>
            <a:xfrm>
              <a:off x="5907330" y="1266190"/>
              <a:ext cx="1384970" cy="42499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929390" y="1881532"/>
            <a:ext cx="1808262" cy="1381214"/>
            <a:chOff x="260348" y="272766"/>
            <a:chExt cx="1808262" cy="1381214"/>
          </a:xfrm>
        </p:grpSpPr>
        <p:sp>
          <p:nvSpPr>
            <p:cNvPr id="25" name="TextBox 24"/>
            <p:cNvSpPr txBox="1"/>
            <p:nvPr/>
          </p:nvSpPr>
          <p:spPr>
            <a:xfrm>
              <a:off x="260348" y="1305167"/>
              <a:ext cx="1802705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  <a:spcBef>
                  <a:spcPts val="2400"/>
                </a:spcBef>
              </a:pPr>
              <a:r>
                <a:rPr lang="en-GB" sz="14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Optical time transfer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787" y="272766"/>
              <a:ext cx="1664823" cy="429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50"/>
                </a:lnSpc>
                <a:spcBef>
                  <a:spcPts val="2400"/>
                </a:spcBef>
              </a:pPr>
              <a:r>
                <a:rPr lang="en-GB" sz="14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Atomic</a:t>
              </a:r>
              <a:r>
                <a:rPr lang="en-GB" sz="20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vapours</a:t>
              </a:r>
              <a:endParaRPr lang="en-GB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6099" y="579967"/>
              <a:ext cx="1456274" cy="423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50"/>
                </a:lnSpc>
                <a:spcBef>
                  <a:spcPts val="2400"/>
                </a:spcBef>
              </a:pPr>
              <a:r>
                <a:rPr lang="en-GB" sz="14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Cold </a:t>
              </a:r>
              <a:r>
                <a:rPr lang="en-GB" sz="14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atoms</a:t>
              </a:r>
              <a:endParaRPr lang="en-GB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5710" y="1003801"/>
              <a:ext cx="1552347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  <a:spcBef>
                  <a:spcPts val="2400"/>
                </a:spcBef>
              </a:pPr>
              <a:r>
                <a:rPr lang="en-GB" sz="14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GNSS resilience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0" y="940941"/>
            <a:ext cx="647652" cy="67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9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Military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2" y="1237981"/>
            <a:ext cx="5658326" cy="351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22" b="1" dirty="0"/>
              <a:t>Military time analysis – 2015</a:t>
            </a:r>
          </a:p>
          <a:p>
            <a:r>
              <a:rPr lang="en-GB" sz="2222" dirty="0"/>
              <a:t>“GPS is already a ubiquitous location and time source deployed on the battlefield and shall be used as the platform master clock”</a:t>
            </a:r>
          </a:p>
          <a:p>
            <a:endParaRPr lang="en-GB" sz="2222" dirty="0"/>
          </a:p>
          <a:p>
            <a:r>
              <a:rPr lang="en-GB" sz="2222" b="1" dirty="0"/>
              <a:t>Blackett – 2018</a:t>
            </a:r>
          </a:p>
          <a:p>
            <a:r>
              <a:rPr lang="en-GB" sz="2222" dirty="0"/>
              <a:t>“GNSS presents a potential single point of failure affecting multiple services and</a:t>
            </a:r>
          </a:p>
          <a:p>
            <a:r>
              <a:rPr lang="en-GB" sz="2222" dirty="0"/>
              <a:t>applications”</a:t>
            </a:r>
          </a:p>
          <a:p>
            <a:endParaRPr lang="en-GB" sz="2222" dirty="0"/>
          </a:p>
        </p:txBody>
      </p:sp>
    </p:spTree>
    <p:extLst>
      <p:ext uri="{BB962C8B-B14F-4D97-AF65-F5344CB8AC3E}">
        <p14:creationId xmlns:p14="http://schemas.microsoft.com/office/powerpoint/2010/main" val="408089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" y="50400"/>
            <a:ext cx="6099499" cy="593972"/>
          </a:xfrm>
        </p:spPr>
        <p:txBody>
          <a:bodyPr/>
          <a:lstStyle/>
          <a:p>
            <a:r>
              <a:rPr lang="en-GB" dirty="0" smtClean="0"/>
              <a:t>Robustness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71" y="1002615"/>
            <a:ext cx="4915313" cy="360075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All military equipment needs to survive, and often function in an environment with some combination of:</a:t>
            </a:r>
          </a:p>
          <a:p>
            <a:pPr lvl="1"/>
            <a:r>
              <a:rPr lang="en-GB" dirty="0" smtClean="0"/>
              <a:t>Vibration</a:t>
            </a:r>
          </a:p>
          <a:p>
            <a:pPr lvl="1"/>
            <a:r>
              <a:rPr lang="en-GB" dirty="0" smtClean="0"/>
              <a:t>Mechanical Shock</a:t>
            </a:r>
          </a:p>
          <a:p>
            <a:pPr lvl="1"/>
            <a:r>
              <a:rPr lang="en-GB" dirty="0" smtClean="0"/>
              <a:t>High temperature</a:t>
            </a:r>
          </a:p>
          <a:p>
            <a:pPr lvl="1"/>
            <a:r>
              <a:rPr lang="en-GB" dirty="0" smtClean="0"/>
              <a:t>Low temperature</a:t>
            </a:r>
          </a:p>
          <a:p>
            <a:pPr lvl="1"/>
            <a:r>
              <a:rPr lang="en-GB" dirty="0" smtClean="0"/>
              <a:t>Fluids – Water, fuel, lubricants</a:t>
            </a:r>
          </a:p>
          <a:p>
            <a:pPr lvl="1"/>
            <a:r>
              <a:rPr lang="en-GB" dirty="0" smtClean="0"/>
              <a:t>Radiation</a:t>
            </a:r>
          </a:p>
          <a:p>
            <a:pPr lvl="1"/>
            <a:r>
              <a:rPr lang="en-GB" dirty="0" smtClean="0"/>
              <a:t>Electrical noise – conducted &amp; radiated</a:t>
            </a:r>
          </a:p>
          <a:p>
            <a:pPr lvl="1"/>
            <a:r>
              <a:rPr lang="en-GB" dirty="0" smtClean="0"/>
              <a:t>Magnetic noise</a:t>
            </a:r>
          </a:p>
          <a:p>
            <a:pPr lvl="1"/>
            <a:r>
              <a:rPr lang="en-GB" dirty="0" smtClean="0"/>
              <a:t>Fungal ingress (yes- really)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628858" y="4458036"/>
            <a:ext cx="1885026" cy="685464"/>
          </a:xfrm>
        </p:spPr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9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Extramural Research</a:t>
            </a:r>
            <a:endParaRPr lang="en-GB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1413892" y="4817393"/>
            <a:ext cx="7478588" cy="274637"/>
          </a:xfrm>
          <a:prstGeom prst="rect">
            <a:avLst/>
          </a:prstGeom>
        </p:spPr>
        <p:txBody>
          <a:bodyPr vert="horz" wrap="square" lIns="91440" tIns="45720" rIns="36000" bIns="45720" rtlCol="0" anchor="ctr">
            <a:normAutofit/>
          </a:bodyPr>
          <a:lstStyle>
            <a:defPPr>
              <a:defRPr lang="en-GB"/>
            </a:defPPr>
            <a:lvl1pPr algn="r" defTabSz="851942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25178" indent="31731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1942" indent="61873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78703" indent="92016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05470" indent="122159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536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442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350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257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403649" y="4601371"/>
            <a:ext cx="7478588" cy="274637"/>
          </a:xfrm>
          <a:prstGeom prst="rect">
            <a:avLst/>
          </a:prstGeom>
        </p:spPr>
        <p:txBody>
          <a:bodyPr vert="horz" wrap="square" lIns="91440" tIns="45720" rIns="36000" bIns="45720" rtlCol="0" anchor="ctr">
            <a:normAutofit/>
          </a:bodyPr>
          <a:lstStyle>
            <a:defPPr>
              <a:defRPr lang="en-GB"/>
            </a:defPPr>
            <a:lvl1pPr algn="r" defTabSz="851942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25178" indent="31731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1942" indent="61873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78703" indent="92016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05470" indent="122159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536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442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350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257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mtClean="0"/>
              <a:t>UK OFFICIAL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9215" y="2583180"/>
            <a:ext cx="7533145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We have colleagues who can help us build for this…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675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Extramural Research</a:t>
            </a:r>
            <a:endParaRPr lang="en-GB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1413892" y="4817393"/>
            <a:ext cx="7478588" cy="274637"/>
          </a:xfrm>
          <a:prstGeom prst="rect">
            <a:avLst/>
          </a:prstGeom>
        </p:spPr>
        <p:txBody>
          <a:bodyPr vert="horz" wrap="square" lIns="91440" tIns="45720" rIns="36000" bIns="45720" rtlCol="0" anchor="ctr">
            <a:normAutofit/>
          </a:bodyPr>
          <a:lstStyle>
            <a:defPPr>
              <a:defRPr lang="en-GB"/>
            </a:defPPr>
            <a:lvl1pPr algn="r" defTabSz="851942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25178" indent="31731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1942" indent="61873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78703" indent="92016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05470" indent="122159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536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442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350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257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403649" y="4601371"/>
            <a:ext cx="7478588" cy="274637"/>
          </a:xfrm>
          <a:prstGeom prst="rect">
            <a:avLst/>
          </a:prstGeom>
        </p:spPr>
        <p:txBody>
          <a:bodyPr vert="horz" wrap="square" lIns="91440" tIns="45720" rIns="36000" bIns="45720" rtlCol="0" anchor="ctr">
            <a:normAutofit/>
          </a:bodyPr>
          <a:lstStyle>
            <a:defPPr>
              <a:defRPr lang="en-GB"/>
            </a:defPPr>
            <a:lvl1pPr algn="r" defTabSz="851942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25178" indent="31731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1942" indent="61873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78703" indent="92016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05470" indent="122159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536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442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350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257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mtClean="0"/>
              <a:t>UK OFFICIAL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859524"/>
            <a:ext cx="345638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dirty="0" smtClean="0"/>
              <a:t>PhD students</a:t>
            </a:r>
          </a:p>
          <a:p>
            <a:pPr marL="710928" lvl="1" indent="-285750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dirty="0" smtClean="0"/>
              <a:t>26 studentships at 8 institutions</a:t>
            </a:r>
          </a:p>
          <a:p>
            <a:pPr marL="710928" lvl="1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dirty="0" smtClean="0"/>
              <a:t>4 of which are directly applicable to future clocks or enabling technologies</a:t>
            </a:r>
          </a:p>
          <a:p>
            <a:pPr marL="710928" lvl="1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dirty="0" smtClean="0"/>
              <a:t>Industrial partners</a:t>
            </a:r>
          </a:p>
          <a:p>
            <a:pPr marL="710928" lvl="1" indent="-285750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dirty="0" smtClean="0"/>
              <a:t>6 projects at 5 organisations</a:t>
            </a:r>
          </a:p>
          <a:p>
            <a:pPr marL="710928" lvl="1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dirty="0" smtClean="0"/>
              <a:t>3 of which are directly applicable to future clocks or enabling technologies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31977"/>
            <a:ext cx="5112568" cy="36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Intramural Research</a:t>
            </a:r>
            <a:endParaRPr lang="en-GB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1413892" y="4817393"/>
            <a:ext cx="7478588" cy="274637"/>
          </a:xfrm>
          <a:prstGeom prst="rect">
            <a:avLst/>
          </a:prstGeom>
        </p:spPr>
        <p:txBody>
          <a:bodyPr vert="horz" wrap="square" lIns="91440" tIns="45720" rIns="36000" bIns="45720" rtlCol="0" anchor="ctr">
            <a:normAutofit/>
          </a:bodyPr>
          <a:lstStyle>
            <a:defPPr>
              <a:defRPr lang="en-GB"/>
            </a:defPPr>
            <a:lvl1pPr algn="r" defTabSz="851942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25178" indent="31731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1942" indent="61873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78703" indent="92016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05470" indent="122159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536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442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350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257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403649" y="4601371"/>
            <a:ext cx="7478588" cy="274637"/>
          </a:xfrm>
          <a:prstGeom prst="rect">
            <a:avLst/>
          </a:prstGeom>
        </p:spPr>
        <p:txBody>
          <a:bodyPr vert="horz" wrap="square" lIns="91440" tIns="45720" rIns="36000" bIns="45720" rtlCol="0" anchor="ctr">
            <a:normAutofit/>
          </a:bodyPr>
          <a:lstStyle>
            <a:defPPr>
              <a:defRPr lang="en-GB"/>
            </a:defPPr>
            <a:lvl1pPr algn="r" defTabSz="851942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25178" indent="31731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1942" indent="61873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78703" indent="92016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05470" indent="122159" algn="l" defTabSz="851942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536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442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350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257" algn="l" defTabSz="913814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mtClean="0"/>
              <a:t>UK OFFICIAL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9215" y="2583180"/>
            <a:ext cx="8253225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…but sometimes there’s no substitute for doing it yourself…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083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83429" y="1008054"/>
            <a:ext cx="4745274" cy="3934088"/>
          </a:xfrm>
        </p:spPr>
        <p:txBody>
          <a:bodyPr>
            <a:no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Explore and develop quantum S&amp;T for defence and security applications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First hand experience to disentangle hype from real opportunities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Understand and solve engineering challenges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Support trials and stakeholder demonstrations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Ensure MOD is an intelligent customer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Actively contribute to the </a:t>
            </a:r>
            <a:r>
              <a:rPr lang="en-GB" dirty="0" smtClean="0"/>
              <a:t>UKNQTP </a:t>
            </a:r>
            <a:r>
              <a:rPr lang="en-GB" dirty="0"/>
              <a:t>and sovereign </a:t>
            </a:r>
            <a:r>
              <a:rPr lang="en-GB" dirty="0" smtClean="0"/>
              <a:t>capability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Motivations: overall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87824" y="968691"/>
            <a:ext cx="0" cy="39073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83565" y="1774414"/>
            <a:ext cx="2259500" cy="2292386"/>
            <a:chOff x="6808806" y="1684693"/>
            <a:chExt cx="2259500" cy="2292386"/>
          </a:xfrm>
        </p:grpSpPr>
        <p:sp>
          <p:nvSpPr>
            <p:cNvPr id="35" name="Oval 34"/>
            <p:cNvSpPr/>
            <p:nvPr/>
          </p:nvSpPr>
          <p:spPr>
            <a:xfrm rot="3540444">
              <a:off x="6832118" y="2561924"/>
              <a:ext cx="2253156" cy="5771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808806" y="1684693"/>
              <a:ext cx="2259500" cy="2259500"/>
              <a:chOff x="543339" y="218663"/>
              <a:chExt cx="5751444" cy="575144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401" y="2491409"/>
                <a:ext cx="1219198" cy="1219198"/>
              </a:xfrm>
              <a:prstGeom prst="rect">
                <a:avLst/>
              </a:prstGeom>
            </p:spPr>
          </p:pic>
          <p:sp>
            <p:nvSpPr>
              <p:cNvPr id="38" name="Oval 37"/>
              <p:cNvSpPr/>
              <p:nvPr/>
            </p:nvSpPr>
            <p:spPr>
              <a:xfrm>
                <a:off x="543339" y="2358887"/>
                <a:ext cx="5751444" cy="148424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 rot="18041996">
                <a:off x="549967" y="2352263"/>
                <a:ext cx="5751444" cy="148424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405543" y="4039544"/>
                <a:ext cx="974840" cy="99628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87240" y="3101008"/>
                <a:ext cx="974840" cy="99628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618444" y="601447"/>
                <a:ext cx="974840" cy="99628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70" t="17234" r="16088" b="16884"/>
              <a:stretch/>
            </p:blipFill>
            <p:spPr>
              <a:xfrm>
                <a:off x="1057274" y="3274944"/>
                <a:ext cx="641351" cy="6350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50" r="12500"/>
              <a:stretch/>
            </p:blipFill>
            <p:spPr>
              <a:xfrm>
                <a:off x="4600575" y="4176781"/>
                <a:ext cx="581025" cy="7239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040404">
                      <a:alpha val="5490"/>
                    </a:srgbClr>
                  </a:clrFrom>
                  <a:clrTo>
                    <a:srgbClr val="040404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1652" y="784572"/>
                <a:ext cx="668450" cy="6684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449917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aster PowerPoint Template">
      <a:dk1>
        <a:srgbClr val="000000"/>
      </a:dk1>
      <a:lt1>
        <a:sysClr val="window" lastClr="FFFFFF"/>
      </a:lt1>
      <a:dk2>
        <a:srgbClr val="14022E"/>
      </a:dk2>
      <a:lt2>
        <a:srgbClr val="FFFFFF"/>
      </a:lt2>
      <a:accent1>
        <a:srgbClr val="CD2456"/>
      </a:accent1>
      <a:accent2>
        <a:srgbClr val="36BCEE"/>
      </a:accent2>
      <a:accent3>
        <a:srgbClr val="7B67A8"/>
      </a:accent3>
      <a:accent4>
        <a:srgbClr val="2EB5B2"/>
      </a:accent4>
      <a:accent5>
        <a:srgbClr val="EF7835"/>
      </a:accent5>
      <a:accent6>
        <a:srgbClr val="FDDD3E"/>
      </a:accent6>
      <a:hlink>
        <a:srgbClr val="0092CF"/>
      </a:hlink>
      <a:folHlink>
        <a:srgbClr val="7379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Clr>
            <a:schemeClr val="accent1"/>
          </a:buClr>
          <a:buSzPct val="110000"/>
          <a:buFont typeface="Wingdings" panose="05000000000000000000" pitchFamily="2" charset="2"/>
          <a:buChar char="§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70B588C-F70F-45A5-BB31-474BFF7DA875}" vid="{1D83BAAF-1948-4825-A723-77BA2FF436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ee91c3-4649-4f42-8140-e7c77de52b7c">
      <Terms xmlns="http://schemas.microsoft.com/office/infopath/2007/PartnerControls"/>
    </lcf76f155ced4ddcb4097134ff3c332f>
    <TaxCatchAll xmlns="81d63505-b61b-4818-b7ff-9738316364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6D1CEEB57844BBDE672B7600EB56A" ma:contentTypeVersion="16" ma:contentTypeDescription="Create a new document." ma:contentTypeScope="" ma:versionID="405942917a6be9e1172e0656acf6ab72">
  <xsd:schema xmlns:xsd="http://www.w3.org/2001/XMLSchema" xmlns:xs="http://www.w3.org/2001/XMLSchema" xmlns:p="http://schemas.microsoft.com/office/2006/metadata/properties" xmlns:ns2="5aee91c3-4649-4f42-8140-e7c77de52b7c" xmlns:ns3="81d63505-b61b-4818-b7ff-9738316364c7" targetNamespace="http://schemas.microsoft.com/office/2006/metadata/properties" ma:root="true" ma:fieldsID="020f6a91d499c9f74d0f037bd7918a3d" ns2:_="" ns3:_="">
    <xsd:import namespace="5aee91c3-4649-4f42-8140-e7c77de52b7c"/>
    <xsd:import namespace="81d63505-b61b-4818-b7ff-973831636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e91c3-4649-4f42-8140-e7c77de52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6977b9-ce4a-410b-878b-236659b6a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63505-b61b-4818-b7ff-973831636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b7f0cb-be99-4337-aa5a-2f6635b23449}" ma:internalName="TaxCatchAll" ma:showField="CatchAllData" ma:web="81d63505-b61b-4818-b7ff-973831636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414178-5CE3-446A-84AA-179B8D75D51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F7EDCB0-008E-401E-B872-986C9240FAA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e45fef5f-20ce-4a01-844f-e62606f21384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E15F47-9B71-4DAF-A653-3CBA5114B145}"/>
</file>

<file path=customXml/itemProps4.xml><?xml version="1.0" encoding="utf-8"?>
<ds:datastoreItem xmlns:ds="http://schemas.openxmlformats.org/officeDocument/2006/customXml" ds:itemID="{8C3A1156-0767-485D-AE32-7BABD3E376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Dstl PowerPoint Template_1.2</Template>
  <TotalTime>1060</TotalTime>
  <Words>1363</Words>
  <Application>Microsoft Office PowerPoint</Application>
  <PresentationFormat>On-screen Show (16:9)</PresentationFormat>
  <Paragraphs>238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Custom Design</vt:lpstr>
      <vt:lpstr>Future Time and Frequency Technologies for Defence</vt:lpstr>
      <vt:lpstr>The Dstl Quantum Sensing Project</vt:lpstr>
      <vt:lpstr>Some Dstl-led challenges in Sensing and Timing</vt:lpstr>
      <vt:lpstr>Military Time</vt:lpstr>
      <vt:lpstr>Robustness</vt:lpstr>
      <vt:lpstr>Extramural Research</vt:lpstr>
      <vt:lpstr>Extramural Research</vt:lpstr>
      <vt:lpstr>Intramural Research</vt:lpstr>
      <vt:lpstr>Motivations: overall</vt:lpstr>
      <vt:lpstr>Motivations: in detail</vt:lpstr>
      <vt:lpstr>Time and Frequency Experiments</vt:lpstr>
      <vt:lpstr>Clock Development: Iodine</vt:lpstr>
      <vt:lpstr>Clock Development: Sr Vapour</vt:lpstr>
      <vt:lpstr>Clock Development: Optical Lattice</vt:lpstr>
      <vt:lpstr>Clock Development: Optical Lattice</vt:lpstr>
      <vt:lpstr>Test and Evaluation</vt:lpstr>
      <vt:lpstr>Test and Evaluation</vt:lpstr>
      <vt:lpstr>Technology Development Challenges – Common Issues  </vt:lpstr>
      <vt:lpstr>ESL Matrix Mapping  Technology Capability to Platform Requirements </vt:lpstr>
      <vt:lpstr>Quantum technology and DASA</vt:lpstr>
      <vt:lpstr>Thank you</vt:lpstr>
      <vt:lpstr>PowerPoint Presentation</vt:lpstr>
    </vt:vector>
  </TitlesOfParts>
  <Company>Authorised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&amp; Frequency</dc:title>
  <dc:creator>Aldous Matthew</dc:creator>
  <cp:lastModifiedBy>Aldous Matthew</cp:lastModifiedBy>
  <cp:revision>103</cp:revision>
  <cp:lastPrinted>2019-07-09T10:44:40Z</cp:lastPrinted>
  <dcterms:created xsi:type="dcterms:W3CDTF">2021-04-01T08:30:11Z</dcterms:created>
  <dcterms:modified xsi:type="dcterms:W3CDTF">2021-10-31T09:34:53Z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0x0101003206D1CEEB57844BBDE672B7600EB56A</vt:lpwstr>
  </property>
  <property fmtid="{D5CDD505-2E9C-101B-9397-08002B2CF9AE}" pid="3" name="_dlc_DocIdItemGuid">
    <vt:lpwstr>5f2c302a-6fb2-4683-9a10-124abc0f9280</vt:lpwstr>
  </property>
</Properties>
</file>