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2" r:id="rId5"/>
  </p:sldMasterIdLst>
  <p:notesMasterIdLst>
    <p:notesMasterId r:id="rId34"/>
  </p:notesMasterIdLst>
  <p:handoutMasterIdLst>
    <p:handoutMasterId r:id="rId35"/>
  </p:handoutMasterIdLst>
  <p:sldIdLst>
    <p:sldId id="368" r:id="rId6"/>
    <p:sldId id="369" r:id="rId7"/>
    <p:sldId id="370" r:id="rId8"/>
    <p:sldId id="371" r:id="rId9"/>
    <p:sldId id="393" r:id="rId10"/>
    <p:sldId id="394" r:id="rId11"/>
    <p:sldId id="392" r:id="rId12"/>
    <p:sldId id="378" r:id="rId13"/>
    <p:sldId id="375" r:id="rId14"/>
    <p:sldId id="377" r:id="rId15"/>
    <p:sldId id="376" r:id="rId16"/>
    <p:sldId id="398" r:id="rId17"/>
    <p:sldId id="399" r:id="rId18"/>
    <p:sldId id="400" r:id="rId19"/>
    <p:sldId id="391" r:id="rId20"/>
    <p:sldId id="384" r:id="rId21"/>
    <p:sldId id="383" r:id="rId22"/>
    <p:sldId id="396" r:id="rId23"/>
    <p:sldId id="397" r:id="rId24"/>
    <p:sldId id="387" r:id="rId25"/>
    <p:sldId id="388" r:id="rId26"/>
    <p:sldId id="395" r:id="rId27"/>
    <p:sldId id="381" r:id="rId28"/>
    <p:sldId id="386" r:id="rId29"/>
    <p:sldId id="390" r:id="rId30"/>
    <p:sldId id="389" r:id="rId31"/>
    <p:sldId id="385" r:id="rId32"/>
    <p:sldId id="401" r:id="rId3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9F6"/>
    <a:srgbClr val="9966FF"/>
    <a:srgbClr val="9999FF"/>
    <a:srgbClr val="9933FF"/>
    <a:srgbClr val="FF4181"/>
    <a:srgbClr val="00B0F0"/>
    <a:srgbClr val="FFAD01"/>
    <a:srgbClr val="999999"/>
    <a:srgbClr val="15B4BA"/>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20" autoAdjust="0"/>
    <p:restoredTop sz="89875" autoAdjust="0"/>
  </p:normalViewPr>
  <p:slideViewPr>
    <p:cSldViewPr snapToGrid="0" snapToObjects="1">
      <p:cViewPr varScale="1">
        <p:scale>
          <a:sx n="102" d="100"/>
          <a:sy n="102" d="100"/>
        </p:scale>
        <p:origin x="948" y="10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80" d="100"/>
          <a:sy n="80" d="100"/>
        </p:scale>
        <p:origin x="393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B4C218C-6BA0-6E40-8B7F-8DEE4672A002}" type="datetimeFigureOut">
              <a:rPr lang="en-US" smtClean="0"/>
              <a:t>10/30/2018</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51C4F4C-7930-1B42-855E-757E3E5211EF}" type="slidenum">
              <a:rPr lang="en-US" smtClean="0"/>
              <a:t>‹#›</a:t>
            </a:fld>
            <a:endParaRPr lang="en-US"/>
          </a:p>
        </p:txBody>
      </p:sp>
    </p:spTree>
    <p:extLst>
      <p:ext uri="{BB962C8B-B14F-4D97-AF65-F5344CB8AC3E}">
        <p14:creationId xmlns:p14="http://schemas.microsoft.com/office/powerpoint/2010/main" val="1711710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63CBBD9-0242-4C9E-856B-9EFB20C0B429}" type="datetimeFigureOut">
              <a:rPr lang="en-GB" smtClean="0"/>
              <a:pPr/>
              <a:t>30/10/2018</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B4820A0-482F-4188-9D9B-32793B60F454}" type="slidenum">
              <a:rPr lang="en-GB" smtClean="0"/>
              <a:pPr/>
              <a:t>‹#›</a:t>
            </a:fld>
            <a:endParaRPr lang="en-GB"/>
          </a:p>
        </p:txBody>
      </p:sp>
    </p:spTree>
    <p:extLst>
      <p:ext uri="{BB962C8B-B14F-4D97-AF65-F5344CB8AC3E}">
        <p14:creationId xmlns:p14="http://schemas.microsoft.com/office/powerpoint/2010/main" val="23002767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1</a:t>
            </a:fld>
            <a:endParaRPr lang="en-GB"/>
          </a:p>
        </p:txBody>
      </p:sp>
    </p:spTree>
    <p:extLst>
      <p:ext uri="{BB962C8B-B14F-4D97-AF65-F5344CB8AC3E}">
        <p14:creationId xmlns:p14="http://schemas.microsoft.com/office/powerpoint/2010/main" val="572407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Each of these prongs is separate.</a:t>
            </a:r>
          </a:p>
          <a:p>
            <a:r>
              <a:rPr lang="en-GB" dirty="0" smtClean="0"/>
              <a:t>Several</a:t>
            </a:r>
            <a:r>
              <a:rPr lang="en-GB" baseline="0" dirty="0" smtClean="0"/>
              <a:t> prongs can be applied in parallel; they are not mutually exclusive.</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10</a:t>
            </a:fld>
            <a:endParaRPr lang="en-GB"/>
          </a:p>
        </p:txBody>
      </p:sp>
    </p:spTree>
    <p:extLst>
      <p:ext uri="{BB962C8B-B14F-4D97-AF65-F5344CB8AC3E}">
        <p14:creationId xmlns:p14="http://schemas.microsoft.com/office/powerpoint/2010/main" val="2440739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11</a:t>
            </a:fld>
            <a:endParaRPr lang="en-GB"/>
          </a:p>
        </p:txBody>
      </p:sp>
    </p:spTree>
    <p:extLst>
      <p:ext uri="{BB962C8B-B14F-4D97-AF65-F5344CB8AC3E}">
        <p14:creationId xmlns:p14="http://schemas.microsoft.com/office/powerpoint/2010/main" val="1486298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solidFill>
                  <a:schemeClr val="tx1">
                    <a:lumMod val="75000"/>
                    <a:lumOff val="25000"/>
                  </a:schemeClr>
                </a:solidFill>
              </a:rPr>
              <a:t>Scheme 1 – Immediate Security Processing</a:t>
            </a:r>
          </a:p>
          <a:p>
            <a:endParaRPr lang="en-GB" sz="800" b="1" dirty="0" smtClean="0">
              <a:solidFill>
                <a:schemeClr val="tx1">
                  <a:lumMod val="75000"/>
                  <a:lumOff val="25000"/>
                </a:schemeClr>
              </a:solidFill>
            </a:endParaRPr>
          </a:p>
          <a:p>
            <a:pPr marL="171450" indent="-171450">
              <a:buFont typeface="Arial" panose="020B0604020202020204" pitchFamily="34" charset="0"/>
              <a:buChar char="•"/>
            </a:pPr>
            <a:r>
              <a:rPr lang="en-GB" dirty="0" smtClean="0">
                <a:solidFill>
                  <a:schemeClr val="tx1">
                    <a:lumMod val="75000"/>
                    <a:lumOff val="25000"/>
                  </a:schemeClr>
                </a:solidFill>
              </a:rPr>
              <a:t>Traditional approach where all intermediate and end devices have the key and can therefore modify mutable fields – specifically the correction Field.</a:t>
            </a:r>
          </a:p>
          <a:p>
            <a:endParaRPr lang="en-GB" b="1" dirty="0" smtClean="0">
              <a:solidFill>
                <a:schemeClr val="tx1">
                  <a:lumMod val="75000"/>
                  <a:lumOff val="25000"/>
                </a:schemeClr>
              </a:solidFill>
            </a:endParaRPr>
          </a:p>
          <a:p>
            <a:r>
              <a:rPr lang="en-GB" b="1" dirty="0" smtClean="0">
                <a:solidFill>
                  <a:schemeClr val="tx1">
                    <a:lumMod val="75000"/>
                    <a:lumOff val="25000"/>
                  </a:schemeClr>
                </a:solidFill>
              </a:rPr>
              <a:t>Scheme 2 – Delayed Security Processing</a:t>
            </a:r>
          </a:p>
          <a:p>
            <a:pPr marL="182563"/>
            <a:endParaRPr lang="en-GB" sz="800" b="1" dirty="0" smtClean="0">
              <a:solidFill>
                <a:schemeClr val="tx1">
                  <a:lumMod val="75000"/>
                  <a:lumOff val="25000"/>
                </a:schemeClr>
              </a:solidFill>
            </a:endParaRPr>
          </a:p>
          <a:p>
            <a:pPr marL="182563" indent="-182563">
              <a:buFont typeface="Arial" panose="020B0604020202020204" pitchFamily="34" charset="0"/>
              <a:buChar char="•"/>
            </a:pPr>
            <a:r>
              <a:rPr lang="en-GB" dirty="0" smtClean="0">
                <a:solidFill>
                  <a:schemeClr val="tx1">
                    <a:lumMod val="75000"/>
                    <a:lumOff val="25000"/>
                  </a:schemeClr>
                </a:solidFill>
              </a:rPr>
              <a:t>Keys are not disclosed until some time after one or more messages has been sent.  Messages are stored at the end node and not authenticated until the previous key has been disclosed.</a:t>
            </a:r>
          </a:p>
          <a:p>
            <a:pPr marL="182563" indent="-182563">
              <a:buFont typeface="Arial" panose="020B0604020202020204" pitchFamily="34" charset="0"/>
              <a:buChar char="•"/>
            </a:pPr>
            <a:endParaRPr lang="en-GB" dirty="0" smtClean="0">
              <a:solidFill>
                <a:schemeClr val="tx1">
                  <a:lumMod val="75000"/>
                  <a:lumOff val="25000"/>
                </a:schemeClr>
              </a:solidFill>
            </a:endParaRPr>
          </a:p>
          <a:p>
            <a:pPr marL="182563" indent="-182563">
              <a:buFont typeface="Arial" panose="020B0604020202020204" pitchFamily="34" charset="0"/>
              <a:buChar char="•"/>
            </a:pPr>
            <a:r>
              <a:rPr lang="en-GB" dirty="0" smtClean="0">
                <a:solidFill>
                  <a:schemeClr val="tx1">
                    <a:lumMod val="75000"/>
                    <a:lumOff val="25000"/>
                  </a:schemeClr>
                </a:solidFill>
              </a:rPr>
              <a:t>Key generation and sharing are easier – but there are downsides.</a:t>
            </a:r>
            <a:br>
              <a:rPr lang="en-GB" dirty="0" smtClean="0">
                <a:solidFill>
                  <a:schemeClr val="tx1">
                    <a:lumMod val="75000"/>
                    <a:lumOff val="25000"/>
                  </a:schemeClr>
                </a:solidFill>
              </a:rPr>
            </a:br>
            <a:endParaRPr lang="en-GB" sz="800" dirty="0" smtClean="0">
              <a:solidFill>
                <a:schemeClr val="tx1">
                  <a:lumMod val="75000"/>
                  <a:lumOff val="25000"/>
                </a:schemeClr>
              </a:solidFill>
            </a:endParaRPr>
          </a:p>
          <a:p>
            <a:pPr marL="182563" indent="-182563">
              <a:buFont typeface="Arial" panose="020B0604020202020204" pitchFamily="34" charset="0"/>
              <a:buChar char="•"/>
            </a:pPr>
            <a:r>
              <a:rPr lang="en-GB" dirty="0" smtClean="0">
                <a:solidFill>
                  <a:schemeClr val="tx1">
                    <a:lumMod val="75000"/>
                    <a:lumOff val="25000"/>
                  </a:schemeClr>
                </a:solidFill>
              </a:rPr>
              <a:t>For example, this makes it impossible for intermediate devices to modify mutable fields, since they will not know the key for </a:t>
            </a:r>
            <a:r>
              <a:rPr lang="en-GB" dirty="0" err="1" smtClean="0">
                <a:solidFill>
                  <a:schemeClr val="tx1">
                    <a:lumMod val="75000"/>
                    <a:lumOff val="25000"/>
                  </a:schemeClr>
                </a:solidFill>
              </a:rPr>
              <a:t>recomputing</a:t>
            </a:r>
            <a:r>
              <a:rPr lang="en-GB" dirty="0" smtClean="0">
                <a:solidFill>
                  <a:schemeClr val="tx1">
                    <a:lumMod val="75000"/>
                    <a:lumOff val="25000"/>
                  </a:schemeClr>
                </a:solidFill>
              </a:rPr>
              <a:t> the integrity check value.</a:t>
            </a:r>
            <a:endParaRPr lang="en-GB" dirty="0"/>
          </a:p>
        </p:txBody>
      </p:sp>
      <p:sp>
        <p:nvSpPr>
          <p:cNvPr id="4" name="Slide Number Placeholder 3"/>
          <p:cNvSpPr>
            <a:spLocks noGrp="1"/>
          </p:cNvSpPr>
          <p:nvPr>
            <p:ph type="sldNum" sz="quarter" idx="5"/>
          </p:nvPr>
        </p:nvSpPr>
        <p:spPr/>
        <p:txBody>
          <a:bodyPr/>
          <a:lstStyle/>
          <a:p>
            <a:fld id="{7B4820A0-482F-4188-9D9B-32793B60F454}" type="slidenum">
              <a:rPr lang="en-GB" smtClean="0"/>
              <a:pPr/>
              <a:t>12</a:t>
            </a:fld>
            <a:endParaRPr lang="en-GB"/>
          </a:p>
        </p:txBody>
      </p:sp>
    </p:spTree>
    <p:extLst>
      <p:ext uri="{BB962C8B-B14F-4D97-AF65-F5344CB8AC3E}">
        <p14:creationId xmlns:p14="http://schemas.microsoft.com/office/powerpoint/2010/main" val="1661667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lumMod val="75000"/>
                    <a:lumOff val="25000"/>
                  </a:schemeClr>
                </a:solidFill>
              </a:rPr>
              <a:t>IPsec</a:t>
            </a:r>
            <a:r>
              <a:rPr lang="en-GB" sz="1200" dirty="0" smtClean="0">
                <a:solidFill>
                  <a:schemeClr val="tx1">
                    <a:lumMod val="75000"/>
                    <a:lumOff val="25000"/>
                  </a:schemeClr>
                </a:solidFill>
              </a:rPr>
              <a:t> provides network layer security (layer 3 – IP)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This makes it applicable to PTP over UDP/IP (e.g. G.8265.1, G.8275.2).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Normally this is encrypted end-to-end, making</a:t>
            </a:r>
            <a:r>
              <a:rPr lang="en-GB" sz="1200" baseline="0" dirty="0" smtClean="0">
                <a:solidFill>
                  <a:schemeClr val="tx1">
                    <a:lumMod val="75000"/>
                    <a:lumOff val="25000"/>
                  </a:schemeClr>
                </a:solidFill>
              </a:rPr>
              <a:t> it hard to use on-path support such as BCs or TCs</a:t>
            </a:r>
            <a:endParaRPr lang="en-GB" sz="120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err="1" smtClean="0">
                <a:solidFill>
                  <a:schemeClr val="tx1">
                    <a:lumMod val="75000"/>
                    <a:lumOff val="25000"/>
                  </a:schemeClr>
                </a:solidFill>
              </a:rPr>
              <a:t>MACsec</a:t>
            </a:r>
            <a:r>
              <a:rPr lang="en-GB" sz="1200" dirty="0" smtClean="0">
                <a:solidFill>
                  <a:schemeClr val="tx1">
                    <a:lumMod val="75000"/>
                    <a:lumOff val="25000"/>
                  </a:schemeClr>
                </a:solidFill>
              </a:rPr>
              <a:t> provides link layer security (layer 2 – Ethernet)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This</a:t>
            </a:r>
            <a:r>
              <a:rPr lang="en-GB" sz="1200" baseline="0" dirty="0" smtClean="0">
                <a:solidFill>
                  <a:schemeClr val="tx1">
                    <a:lumMod val="75000"/>
                    <a:lumOff val="25000"/>
                  </a:schemeClr>
                </a:solidFill>
              </a:rPr>
              <a:t> makes it applicable to PTP over Ethernet (e.g. G.8275.1)</a:t>
            </a:r>
            <a:endParaRPr lang="en-GB" sz="120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lumMod val="75000"/>
                  <a:lumOff val="25000"/>
                </a:schemeClr>
              </a:solidFill>
            </a:endParaRPr>
          </a:p>
        </p:txBody>
      </p:sp>
      <p:sp>
        <p:nvSpPr>
          <p:cNvPr id="4" name="Slide Number Placeholder 3"/>
          <p:cNvSpPr>
            <a:spLocks noGrp="1"/>
          </p:cNvSpPr>
          <p:nvPr>
            <p:ph type="sldNum" sz="quarter" idx="10"/>
          </p:nvPr>
        </p:nvSpPr>
        <p:spPr/>
        <p:txBody>
          <a:bodyPr/>
          <a:lstStyle/>
          <a:p>
            <a:fld id="{7B4820A0-482F-4188-9D9B-32793B60F454}" type="slidenum">
              <a:rPr lang="en-GB" smtClean="0"/>
              <a:pPr/>
              <a:t>13</a:t>
            </a:fld>
            <a:endParaRPr lang="en-GB"/>
          </a:p>
        </p:txBody>
      </p:sp>
    </p:spTree>
    <p:extLst>
      <p:ext uri="{BB962C8B-B14F-4D97-AF65-F5344CB8AC3E}">
        <p14:creationId xmlns:p14="http://schemas.microsoft.com/office/powerpoint/2010/main" val="2502148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MACSec</a:t>
            </a:r>
            <a:r>
              <a:rPr lang="en-GB" baseline="0" dirty="0" smtClean="0"/>
              <a:t> can be applied over and above any IEEE1588 authentication done using security TLVs</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14</a:t>
            </a:fld>
            <a:endParaRPr lang="en-GB"/>
          </a:p>
        </p:txBody>
      </p:sp>
    </p:spTree>
    <p:extLst>
      <p:ext uri="{BB962C8B-B14F-4D97-AF65-F5344CB8AC3E}">
        <p14:creationId xmlns:p14="http://schemas.microsoft.com/office/powerpoint/2010/main" val="890783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Network policy may be that EVERYTHING has to go through the secure MAC service</a:t>
            </a:r>
          </a:p>
          <a:p>
            <a:endParaRPr lang="en-GB" dirty="0" smtClean="0"/>
          </a:p>
          <a:p>
            <a:r>
              <a:rPr lang="en-GB" dirty="0" smtClean="0"/>
              <a:t>This may mean that particular protocols, such as PTP, will have to be authenticated and encrypted, even if encryption is not required.</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15</a:t>
            </a:fld>
            <a:endParaRPr lang="en-GB"/>
          </a:p>
        </p:txBody>
      </p:sp>
    </p:spTree>
    <p:extLst>
      <p:ext uri="{BB962C8B-B14F-4D97-AF65-F5344CB8AC3E}">
        <p14:creationId xmlns:p14="http://schemas.microsoft.com/office/powerpoint/2010/main" val="1815888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16</a:t>
            </a:fld>
            <a:endParaRPr lang="en-GB"/>
          </a:p>
        </p:txBody>
      </p:sp>
    </p:spTree>
    <p:extLst>
      <p:ext uri="{BB962C8B-B14F-4D97-AF65-F5344CB8AC3E}">
        <p14:creationId xmlns:p14="http://schemas.microsoft.com/office/powerpoint/2010/main" val="3507136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tx1">
                    <a:lumMod val="75000"/>
                    <a:lumOff val="25000"/>
                  </a:schemeClr>
                </a:solidFill>
              </a:rPr>
              <a:t>The timestamp must be inserted into a packet BEFORE it goes through the </a:t>
            </a:r>
            <a:r>
              <a:rPr lang="en-GB" sz="1200" dirty="0" err="1" smtClean="0">
                <a:solidFill>
                  <a:schemeClr val="tx1">
                    <a:lumMod val="75000"/>
                    <a:lumOff val="25000"/>
                  </a:schemeClr>
                </a:solidFill>
              </a:rPr>
              <a:t>MACsec</a:t>
            </a:r>
            <a:r>
              <a:rPr lang="en-GB" sz="1200" dirty="0" smtClean="0">
                <a:solidFill>
                  <a:schemeClr val="tx1">
                    <a:lumMod val="75000"/>
                    <a:lumOff val="25000"/>
                  </a:schemeClr>
                </a:solidFill>
              </a:rPr>
              <a:t> block – after which the packet cannot be modified.</a:t>
            </a:r>
            <a:r>
              <a:rPr lang="en-GB" sz="1200" baseline="0" dirty="0" smtClean="0">
                <a:solidFill>
                  <a:schemeClr val="tx1">
                    <a:lumMod val="75000"/>
                    <a:lumOff val="25000"/>
                  </a:schemeClr>
                </a:solidFill>
              </a:rPr>
              <a:t> Therefore the use of PHY-based timestamping doesn’t work for one-step clocks.</a:t>
            </a:r>
            <a:endParaRPr lang="en-GB" sz="1200" dirty="0" smtClean="0">
              <a:solidFill>
                <a:schemeClr val="tx1">
                  <a:lumMod val="75000"/>
                  <a:lumOff val="2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lumMod val="75000"/>
                  <a:lumOff val="25000"/>
                </a:schemeClr>
              </a:solidFill>
            </a:endParaRPr>
          </a:p>
          <a:p>
            <a:r>
              <a:rPr lang="en-GB" dirty="0" smtClean="0">
                <a:solidFill>
                  <a:schemeClr val="tx1">
                    <a:lumMod val="75000"/>
                    <a:lumOff val="25000"/>
                  </a:schemeClr>
                </a:solidFill>
              </a:rPr>
              <a:t>Two </a:t>
            </a:r>
            <a:r>
              <a:rPr lang="en-GB" dirty="0">
                <a:solidFill>
                  <a:schemeClr val="tx1">
                    <a:lumMod val="75000"/>
                    <a:lumOff val="25000"/>
                  </a:schemeClr>
                </a:solidFill>
              </a:rPr>
              <a:t>step clocks MAY be able to help mitigate this problem and still use PHY timestamping – BUT – if the packet is encrypted the PHY will not be able to recognise the outgoing sync packet as a PTP packet, so other means of identification are required.</a:t>
            </a:r>
          </a:p>
          <a:p>
            <a:endParaRPr lang="en-GB" dirty="0">
              <a:solidFill>
                <a:schemeClr val="tx1">
                  <a:lumMod val="75000"/>
                  <a:lumOff val="25000"/>
                </a:schemeClr>
              </a:solidFill>
            </a:endParaRPr>
          </a:p>
          <a:p>
            <a:r>
              <a:rPr lang="en-GB" dirty="0">
                <a:solidFill>
                  <a:schemeClr val="tx1">
                    <a:lumMod val="75000"/>
                    <a:lumOff val="25000"/>
                  </a:schemeClr>
                </a:solidFill>
              </a:rPr>
              <a:t>Even if only Integrity Checking is being used and the PHY is </a:t>
            </a:r>
            <a:r>
              <a:rPr lang="en-GB" dirty="0" err="1">
                <a:solidFill>
                  <a:schemeClr val="tx1">
                    <a:lumMod val="75000"/>
                    <a:lumOff val="25000"/>
                  </a:schemeClr>
                </a:solidFill>
              </a:rPr>
              <a:t>MACsec</a:t>
            </a:r>
            <a:r>
              <a:rPr lang="en-GB" dirty="0">
                <a:solidFill>
                  <a:schemeClr val="tx1">
                    <a:lumMod val="75000"/>
                    <a:lumOff val="25000"/>
                  </a:schemeClr>
                </a:solidFill>
              </a:rPr>
              <a:t> aware, the timestamp still has to be read back and applied to the Follow Up packet, complicating the implementation. A similar problem exists for Del-</a:t>
            </a:r>
            <a:r>
              <a:rPr lang="en-GB" dirty="0" err="1">
                <a:solidFill>
                  <a:schemeClr val="tx1">
                    <a:lumMod val="75000"/>
                    <a:lumOff val="25000"/>
                  </a:schemeClr>
                </a:solidFill>
              </a:rPr>
              <a:t>Req</a:t>
            </a:r>
            <a:r>
              <a:rPr lang="en-GB" dirty="0">
                <a:solidFill>
                  <a:schemeClr val="tx1">
                    <a:lumMod val="75000"/>
                    <a:lumOff val="25000"/>
                  </a:schemeClr>
                </a:solidFill>
              </a:rPr>
              <a:t> packets.</a:t>
            </a:r>
          </a:p>
          <a:p>
            <a:endParaRPr lang="en-GB" dirty="0"/>
          </a:p>
          <a:p>
            <a:r>
              <a:rPr lang="en-GB" dirty="0" smtClean="0">
                <a:solidFill>
                  <a:schemeClr val="tx1">
                    <a:lumMod val="75000"/>
                    <a:lumOff val="25000"/>
                  </a:schemeClr>
                </a:solidFill>
              </a:rPr>
              <a:t>On receive, the </a:t>
            </a:r>
            <a:r>
              <a:rPr lang="en-GB" dirty="0">
                <a:solidFill>
                  <a:schemeClr val="tx1">
                    <a:lumMod val="75000"/>
                    <a:lumOff val="25000"/>
                  </a:schemeClr>
                </a:solidFill>
              </a:rPr>
              <a:t>PHY will not recognise an encrypted packet as being PTP, so it would have to timestamp every packet and then match up the timestamps with the correct packets </a:t>
            </a:r>
            <a:r>
              <a:rPr lang="en-GB" u="sng" dirty="0">
                <a:solidFill>
                  <a:schemeClr val="tx1">
                    <a:lumMod val="75000"/>
                    <a:lumOff val="25000"/>
                  </a:schemeClr>
                </a:solidFill>
              </a:rPr>
              <a:t>after</a:t>
            </a:r>
            <a:r>
              <a:rPr lang="en-GB" dirty="0">
                <a:solidFill>
                  <a:schemeClr val="tx1">
                    <a:lumMod val="75000"/>
                    <a:lumOff val="25000"/>
                  </a:schemeClr>
                </a:solidFill>
              </a:rPr>
              <a:t> </a:t>
            </a:r>
            <a:r>
              <a:rPr lang="en-GB" dirty="0" err="1">
                <a:solidFill>
                  <a:schemeClr val="tx1">
                    <a:lumMod val="75000"/>
                    <a:lumOff val="25000"/>
                  </a:schemeClr>
                </a:solidFill>
              </a:rPr>
              <a:t>MACsec</a:t>
            </a:r>
            <a:r>
              <a:rPr lang="en-GB" dirty="0">
                <a:solidFill>
                  <a:schemeClr val="tx1">
                    <a:lumMod val="75000"/>
                    <a:lumOff val="25000"/>
                  </a:schemeClr>
                </a:solidFill>
              </a:rPr>
              <a:t> processing</a:t>
            </a:r>
            <a:r>
              <a:rPr lang="en-GB" dirty="0" smtClean="0">
                <a:solidFill>
                  <a:schemeClr val="tx1">
                    <a:lumMod val="75000"/>
                    <a:lumOff val="25000"/>
                  </a:schemeClr>
                </a:solidFill>
              </a:rPr>
              <a:t>.</a:t>
            </a:r>
          </a:p>
          <a:p>
            <a:r>
              <a:rPr lang="en-GB" dirty="0" smtClean="0">
                <a:solidFill>
                  <a:schemeClr val="tx1">
                    <a:lumMod val="75000"/>
                    <a:lumOff val="25000"/>
                  </a:schemeClr>
                </a:solidFill>
              </a:rPr>
              <a:t>  </a:t>
            </a:r>
            <a:endParaRPr lang="en-GB" dirty="0">
              <a:solidFill>
                <a:schemeClr val="tx1">
                  <a:lumMod val="75000"/>
                  <a:lumOff val="25000"/>
                </a:schemeClr>
              </a:solidFill>
            </a:endParaRPr>
          </a:p>
          <a:p>
            <a:r>
              <a:rPr lang="en-GB" dirty="0">
                <a:solidFill>
                  <a:schemeClr val="tx1">
                    <a:lumMod val="75000"/>
                    <a:lumOff val="25000"/>
                  </a:schemeClr>
                </a:solidFill>
              </a:rPr>
              <a:t>It </a:t>
            </a:r>
            <a:r>
              <a:rPr lang="en-GB" i="1" dirty="0">
                <a:solidFill>
                  <a:schemeClr val="tx1">
                    <a:lumMod val="75000"/>
                    <a:lumOff val="25000"/>
                  </a:schemeClr>
                </a:solidFill>
              </a:rPr>
              <a:t>may</a:t>
            </a:r>
            <a:r>
              <a:rPr lang="en-GB" dirty="0">
                <a:solidFill>
                  <a:schemeClr val="tx1">
                    <a:lumMod val="75000"/>
                    <a:lumOff val="25000"/>
                  </a:schemeClr>
                </a:solidFill>
              </a:rPr>
              <a:t> be able to recognise a </a:t>
            </a:r>
            <a:r>
              <a:rPr lang="en-GB" dirty="0" err="1">
                <a:solidFill>
                  <a:schemeClr val="tx1">
                    <a:lumMod val="75000"/>
                    <a:lumOff val="25000"/>
                  </a:schemeClr>
                </a:solidFill>
              </a:rPr>
              <a:t>MACsec</a:t>
            </a:r>
            <a:r>
              <a:rPr lang="en-GB" dirty="0">
                <a:solidFill>
                  <a:schemeClr val="tx1">
                    <a:lumMod val="75000"/>
                    <a:lumOff val="25000"/>
                  </a:schemeClr>
                </a:solidFill>
              </a:rPr>
              <a:t> packet that only uses integrity checking if it is </a:t>
            </a:r>
            <a:r>
              <a:rPr lang="en-GB" dirty="0" err="1">
                <a:solidFill>
                  <a:schemeClr val="tx1">
                    <a:lumMod val="75000"/>
                    <a:lumOff val="25000"/>
                  </a:schemeClr>
                </a:solidFill>
              </a:rPr>
              <a:t>MACsec</a:t>
            </a:r>
            <a:r>
              <a:rPr lang="en-GB" dirty="0">
                <a:solidFill>
                  <a:schemeClr val="tx1">
                    <a:lumMod val="75000"/>
                    <a:lumOff val="25000"/>
                  </a:schemeClr>
                </a:solidFill>
              </a:rPr>
              <a:t> aware.</a:t>
            </a:r>
          </a:p>
          <a:p>
            <a:endParaRPr lang="en-GB" dirty="0"/>
          </a:p>
        </p:txBody>
      </p:sp>
      <p:sp>
        <p:nvSpPr>
          <p:cNvPr id="4" name="Slide Number Placeholder 3"/>
          <p:cNvSpPr>
            <a:spLocks noGrp="1"/>
          </p:cNvSpPr>
          <p:nvPr>
            <p:ph type="sldNum" sz="quarter" idx="5"/>
          </p:nvPr>
        </p:nvSpPr>
        <p:spPr/>
        <p:txBody>
          <a:bodyPr/>
          <a:lstStyle/>
          <a:p>
            <a:fld id="{7B4820A0-482F-4188-9D9B-32793B60F454}" type="slidenum">
              <a:rPr lang="en-GB" smtClean="0"/>
              <a:pPr/>
              <a:t>17</a:t>
            </a:fld>
            <a:endParaRPr lang="en-GB"/>
          </a:p>
        </p:txBody>
      </p:sp>
    </p:spTree>
    <p:extLst>
      <p:ext uri="{BB962C8B-B14F-4D97-AF65-F5344CB8AC3E}">
        <p14:creationId xmlns:p14="http://schemas.microsoft.com/office/powerpoint/2010/main" val="3975275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 the old network engineering mantra of “separate and diverse”.</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18</a:t>
            </a:fld>
            <a:endParaRPr lang="en-GB"/>
          </a:p>
        </p:txBody>
      </p:sp>
    </p:spTree>
    <p:extLst>
      <p:ext uri="{BB962C8B-B14F-4D97-AF65-F5344CB8AC3E}">
        <p14:creationId xmlns:p14="http://schemas.microsoft.com/office/powerpoint/2010/main" val="17726322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something is out of the ordinary, don’t ignore it.</a:t>
            </a:r>
          </a:p>
          <a:p>
            <a:r>
              <a:rPr lang="en-GB" dirty="0" smtClean="0"/>
              <a:t>Most gross errors occur because some tell-tale sign has been ignored.</a:t>
            </a:r>
          </a:p>
          <a:p>
            <a:r>
              <a:rPr lang="en-GB" dirty="0" smtClean="0"/>
              <a:t>Sudden changes are particularly troublesome, because nothing in the timing world moves fast – except for time itself.</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19</a:t>
            </a:fld>
            <a:endParaRPr lang="en-GB"/>
          </a:p>
        </p:txBody>
      </p:sp>
    </p:spTree>
    <p:extLst>
      <p:ext uri="{BB962C8B-B14F-4D97-AF65-F5344CB8AC3E}">
        <p14:creationId xmlns:p14="http://schemas.microsoft.com/office/powerpoint/2010/main" val="188131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a:t>
            </a:fld>
            <a:endParaRPr lang="en-GB"/>
          </a:p>
        </p:txBody>
      </p:sp>
    </p:spTree>
    <p:extLst>
      <p:ext uri="{BB962C8B-B14F-4D97-AF65-F5344CB8AC3E}">
        <p14:creationId xmlns:p14="http://schemas.microsoft.com/office/powerpoint/2010/main" val="1135365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t>
            </a:r>
            <a:r>
              <a:rPr lang="en-GB" dirty="0"/>
              <a:t>only thing necessary for the triumph of evil is </a:t>
            </a:r>
            <a:r>
              <a:rPr lang="en-GB" dirty="0" smtClean="0"/>
              <a:t>for good </a:t>
            </a:r>
            <a:r>
              <a:rPr lang="en-GB" dirty="0"/>
              <a:t>men to do </a:t>
            </a:r>
            <a:r>
              <a:rPr lang="en-GB" dirty="0" smtClean="0"/>
              <a:t>nothing”</a:t>
            </a:r>
          </a:p>
          <a:p>
            <a:r>
              <a:rPr lang="en-GB" dirty="0" smtClean="0"/>
              <a:t>Edmund Burke</a:t>
            </a:r>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20</a:t>
            </a:fld>
            <a:endParaRPr lang="en-GB"/>
          </a:p>
        </p:txBody>
      </p:sp>
    </p:spTree>
    <p:extLst>
      <p:ext uri="{BB962C8B-B14F-4D97-AF65-F5344CB8AC3E}">
        <p14:creationId xmlns:p14="http://schemas.microsoft.com/office/powerpoint/2010/main" val="749279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21</a:t>
            </a:fld>
            <a:endParaRPr lang="en-GB"/>
          </a:p>
        </p:txBody>
      </p:sp>
    </p:spTree>
    <p:extLst>
      <p:ext uri="{BB962C8B-B14F-4D97-AF65-F5344CB8AC3E}">
        <p14:creationId xmlns:p14="http://schemas.microsoft.com/office/powerpoint/2010/main" val="321510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22</a:t>
            </a:fld>
            <a:endParaRPr lang="en-GB"/>
          </a:p>
        </p:txBody>
      </p:sp>
    </p:spTree>
    <p:extLst>
      <p:ext uri="{BB962C8B-B14F-4D97-AF65-F5344CB8AC3E}">
        <p14:creationId xmlns:p14="http://schemas.microsoft.com/office/powerpoint/2010/main" val="1403751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23</a:t>
            </a:fld>
            <a:endParaRPr lang="en-GB"/>
          </a:p>
        </p:txBody>
      </p:sp>
    </p:spTree>
    <p:extLst>
      <p:ext uri="{BB962C8B-B14F-4D97-AF65-F5344CB8AC3E}">
        <p14:creationId xmlns:p14="http://schemas.microsoft.com/office/powerpoint/2010/main" val="4212095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24</a:t>
            </a:fld>
            <a:endParaRPr lang="en-GB"/>
          </a:p>
        </p:txBody>
      </p:sp>
    </p:spTree>
    <p:extLst>
      <p:ext uri="{BB962C8B-B14F-4D97-AF65-F5344CB8AC3E}">
        <p14:creationId xmlns:p14="http://schemas.microsoft.com/office/powerpoint/2010/main" val="7133368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25</a:t>
            </a:fld>
            <a:endParaRPr lang="en-GB"/>
          </a:p>
        </p:txBody>
      </p:sp>
    </p:spTree>
    <p:extLst>
      <p:ext uri="{BB962C8B-B14F-4D97-AF65-F5344CB8AC3E}">
        <p14:creationId xmlns:p14="http://schemas.microsoft.com/office/powerpoint/2010/main" val="40610277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26</a:t>
            </a:fld>
            <a:endParaRPr lang="en-GB"/>
          </a:p>
        </p:txBody>
      </p:sp>
    </p:spTree>
    <p:extLst>
      <p:ext uri="{BB962C8B-B14F-4D97-AF65-F5344CB8AC3E}">
        <p14:creationId xmlns:p14="http://schemas.microsoft.com/office/powerpoint/2010/main" val="16081255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27</a:t>
            </a:fld>
            <a:endParaRPr lang="en-GB"/>
          </a:p>
        </p:txBody>
      </p:sp>
    </p:spTree>
    <p:extLst>
      <p:ext uri="{BB962C8B-B14F-4D97-AF65-F5344CB8AC3E}">
        <p14:creationId xmlns:p14="http://schemas.microsoft.com/office/powerpoint/2010/main" val="3917599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B8C53B5-CBC4-4113-9D73-D5E8458D2E6E}" type="slidenum">
              <a:rPr lang="en-GB" smtClean="0"/>
              <a:t>28</a:t>
            </a:fld>
            <a:endParaRPr lang="en-GB"/>
          </a:p>
        </p:txBody>
      </p:sp>
    </p:spTree>
    <p:extLst>
      <p:ext uri="{BB962C8B-B14F-4D97-AF65-F5344CB8AC3E}">
        <p14:creationId xmlns:p14="http://schemas.microsoft.com/office/powerpoint/2010/main" val="61201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3</a:t>
            </a:fld>
            <a:endParaRPr lang="en-GB"/>
          </a:p>
        </p:txBody>
      </p:sp>
    </p:spTree>
    <p:extLst>
      <p:ext uri="{BB962C8B-B14F-4D97-AF65-F5344CB8AC3E}">
        <p14:creationId xmlns:p14="http://schemas.microsoft.com/office/powerpoint/2010/main" val="1941727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4</a:t>
            </a:fld>
            <a:endParaRPr lang="en-GB"/>
          </a:p>
        </p:txBody>
      </p:sp>
    </p:spTree>
    <p:extLst>
      <p:ext uri="{BB962C8B-B14F-4D97-AF65-F5344CB8AC3E}">
        <p14:creationId xmlns:p14="http://schemas.microsoft.com/office/powerpoint/2010/main" val="1648623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Brute force cracking probably beyond the reach of conventional computing with 128-bit keys. </a:t>
            </a:r>
          </a:p>
          <a:p>
            <a:r>
              <a:rPr lang="en-GB" dirty="0" smtClean="0"/>
              <a:t>(See various answers on the internet</a:t>
            </a:r>
            <a:r>
              <a:rPr lang="en-GB" baseline="0" dirty="0" smtClean="0"/>
              <a:t> comparing the problem to the total annual energy output of the world)</a:t>
            </a:r>
            <a:endParaRPr lang="en-GB" dirty="0"/>
          </a:p>
          <a:p>
            <a:endParaRPr lang="en-GB" dirty="0" smtClean="0"/>
          </a:p>
          <a:p>
            <a:r>
              <a:rPr lang="en-GB" dirty="0" smtClean="0"/>
              <a:t>Quantum computing may make 128-bit keys </a:t>
            </a:r>
            <a:r>
              <a:rPr lang="en-GB" dirty="0" err="1" smtClean="0"/>
              <a:t>crackable</a:t>
            </a:r>
            <a:r>
              <a:rPr lang="en-GB" dirty="0" smtClean="0"/>
              <a:t>, but that might just be hype.</a:t>
            </a:r>
          </a:p>
          <a:p>
            <a:endParaRPr lang="en-GB" dirty="0"/>
          </a:p>
          <a:p>
            <a:r>
              <a:rPr lang="en-GB" dirty="0" smtClean="0"/>
              <a:t>Military keys with 256-bit keys are surely safe, aren’t they?</a:t>
            </a:r>
            <a:endParaRPr lang="en-GB" dirty="0"/>
          </a:p>
          <a:p>
            <a:endParaRPr lang="en-GB" dirty="0"/>
          </a:p>
          <a:p>
            <a:r>
              <a:rPr lang="en-GB" dirty="0" smtClean="0"/>
              <a:t>Cyber criminal efforts focused more on finding other information that might help them crack the keys, rather than brute force.  For example, if they know the contents of some of the messages (such as repeating information in a standard protocol), they can use this to help them reduce the search space.</a:t>
            </a:r>
          </a:p>
          <a:p>
            <a:endParaRPr lang="en-GB" dirty="0" smtClean="0"/>
          </a:p>
        </p:txBody>
      </p:sp>
      <p:sp>
        <p:nvSpPr>
          <p:cNvPr id="4" name="Slide Number Placeholder 3"/>
          <p:cNvSpPr>
            <a:spLocks noGrp="1"/>
          </p:cNvSpPr>
          <p:nvPr>
            <p:ph type="sldNum" sz="quarter" idx="10"/>
          </p:nvPr>
        </p:nvSpPr>
        <p:spPr/>
        <p:txBody>
          <a:bodyPr/>
          <a:lstStyle/>
          <a:p>
            <a:fld id="{7B4820A0-482F-4188-9D9B-32793B60F454}" type="slidenum">
              <a:rPr lang="en-GB" smtClean="0"/>
              <a:pPr/>
              <a:t>5</a:t>
            </a:fld>
            <a:endParaRPr lang="en-GB"/>
          </a:p>
        </p:txBody>
      </p:sp>
    </p:spTree>
    <p:extLst>
      <p:ext uri="{BB962C8B-B14F-4D97-AF65-F5344CB8AC3E}">
        <p14:creationId xmlns:p14="http://schemas.microsoft.com/office/powerpoint/2010/main" val="91970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Replay attacks</a:t>
            </a:r>
          </a:p>
          <a:p>
            <a:pPr marL="171450" indent="-171450">
              <a:buFontTx/>
              <a:buChar char="-"/>
            </a:pPr>
            <a:r>
              <a:rPr lang="en-GB" dirty="0" smtClean="0"/>
              <a:t>If you don’t know the key, use something that you know already had the right key</a:t>
            </a:r>
          </a:p>
          <a:p>
            <a:endParaRPr lang="en-GB" dirty="0" smtClean="0"/>
          </a:p>
          <a:p>
            <a:r>
              <a:rPr lang="en-GB" dirty="0" smtClean="0"/>
              <a:t>Social engineering</a:t>
            </a:r>
          </a:p>
          <a:p>
            <a:pPr marL="171450" indent="-171450">
              <a:buFontTx/>
              <a:buChar char="-"/>
            </a:pPr>
            <a:r>
              <a:rPr lang="en-GB" dirty="0" smtClean="0"/>
              <a:t>it’s always much easier to persuade people to give you the key than it is to determine the key for yourself!</a:t>
            </a:r>
          </a:p>
          <a:p>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6</a:t>
            </a:fld>
            <a:endParaRPr lang="en-GB"/>
          </a:p>
        </p:txBody>
      </p:sp>
    </p:spTree>
    <p:extLst>
      <p:ext uri="{BB962C8B-B14F-4D97-AF65-F5344CB8AC3E}">
        <p14:creationId xmlns:p14="http://schemas.microsoft.com/office/powerpoint/2010/main" val="2929302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B4820A0-482F-4188-9D9B-32793B60F454}" type="slidenum">
              <a:rPr lang="en-GB" smtClean="0"/>
              <a:pPr/>
              <a:t>7</a:t>
            </a:fld>
            <a:endParaRPr lang="en-GB"/>
          </a:p>
        </p:txBody>
      </p:sp>
    </p:spTree>
    <p:extLst>
      <p:ext uri="{BB962C8B-B14F-4D97-AF65-F5344CB8AC3E}">
        <p14:creationId xmlns:p14="http://schemas.microsoft.com/office/powerpoint/2010/main" val="2522945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8</a:t>
            </a:fld>
            <a:endParaRPr lang="en-GB"/>
          </a:p>
        </p:txBody>
      </p:sp>
    </p:spTree>
    <p:extLst>
      <p:ext uri="{BB962C8B-B14F-4D97-AF65-F5344CB8AC3E}">
        <p14:creationId xmlns:p14="http://schemas.microsoft.com/office/powerpoint/2010/main" val="3768428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B4820A0-482F-4188-9D9B-32793B60F454}" type="slidenum">
              <a:rPr lang="en-GB" smtClean="0"/>
              <a:pPr/>
              <a:t>9</a:t>
            </a:fld>
            <a:endParaRPr lang="en-GB"/>
          </a:p>
        </p:txBody>
      </p:sp>
    </p:spTree>
    <p:extLst>
      <p:ext uri="{BB962C8B-B14F-4D97-AF65-F5344CB8AC3E}">
        <p14:creationId xmlns:p14="http://schemas.microsoft.com/office/powerpoint/2010/main" val="2000372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4943476"/>
          </a:xfrm>
          <a:prstGeom prst="rect">
            <a:avLst/>
          </a:prstGeom>
          <a:gradFill flip="none" rotWithShape="1">
            <a:gsLst>
              <a:gs pos="0">
                <a:srgbClr val="540C04"/>
              </a:gs>
              <a:gs pos="53000">
                <a:srgbClr val="EE3524">
                  <a:shade val="67500"/>
                  <a:satMod val="115000"/>
                </a:srgbClr>
              </a:gs>
              <a:gs pos="100000">
                <a:srgbClr val="EE3524">
                  <a:shade val="100000"/>
                  <a:satMod val="115000"/>
                </a:srgb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sp>
        <p:nvSpPr>
          <p:cNvPr id="2" name="Title 1"/>
          <p:cNvSpPr>
            <a:spLocks noGrp="1"/>
          </p:cNvSpPr>
          <p:nvPr>
            <p:ph type="ctrTitle" hasCustomPrompt="1"/>
          </p:nvPr>
        </p:nvSpPr>
        <p:spPr>
          <a:xfrm>
            <a:off x="457202" y="2654420"/>
            <a:ext cx="9454343" cy="738664"/>
          </a:xfrm>
        </p:spPr>
        <p:txBody>
          <a:bodyPr lIns="0" tIns="0" rIns="0" bIns="0" anchor="ctr">
            <a:spAutoFit/>
          </a:bodyPr>
          <a:lstStyle>
            <a:lvl1pPr algn="l">
              <a:lnSpc>
                <a:spcPct val="100000"/>
              </a:lnSpc>
              <a:defRPr sz="4800" b="1" baseline="0">
                <a:solidFill>
                  <a:schemeClr val="bg1"/>
                </a:solidFill>
                <a:latin typeface="+mn-lt"/>
              </a:defRPr>
            </a:lvl1pPr>
          </a:lstStyle>
          <a:p>
            <a:r>
              <a:rPr lang="en-US" dirty="0"/>
              <a:t>Presentation title</a:t>
            </a:r>
            <a:endParaRPr lang="en-GB" dirty="0"/>
          </a:p>
        </p:txBody>
      </p:sp>
      <p:pic>
        <p:nvPicPr>
          <p:cNvPr id="9" name="Picture 8" descr="Calnex_White_rgb_trans.png"/>
          <p:cNvPicPr>
            <a:picLocks noChangeAspect="1"/>
          </p:cNvPicPr>
          <p:nvPr userDrawn="1"/>
        </p:nvPicPr>
        <p:blipFill>
          <a:blip r:embed="rId2"/>
          <a:stretch>
            <a:fillRect/>
          </a:stretch>
        </p:blipFill>
        <p:spPr>
          <a:xfrm>
            <a:off x="9172854" y="471691"/>
            <a:ext cx="2462809" cy="1013095"/>
          </a:xfrm>
          <a:prstGeom prst="rect">
            <a:avLst/>
          </a:prstGeom>
        </p:spPr>
      </p:pic>
      <p:sp>
        <p:nvSpPr>
          <p:cNvPr id="3" name="Subtitle 2"/>
          <p:cNvSpPr>
            <a:spLocks noGrp="1"/>
          </p:cNvSpPr>
          <p:nvPr>
            <p:ph type="subTitle" idx="1" hasCustomPrompt="1"/>
          </p:nvPr>
        </p:nvSpPr>
        <p:spPr>
          <a:xfrm>
            <a:off x="457200" y="5479774"/>
            <a:ext cx="9144000" cy="492443"/>
          </a:xfrm>
        </p:spPr>
        <p:txBody>
          <a:bodyPr lIns="0" tIns="0" rIns="0" bIns="0" anchor="ctr">
            <a:spAutoFit/>
          </a:bodyPr>
          <a:lstStyle>
            <a:lvl1pPr marL="0" indent="0" algn="l">
              <a:lnSpc>
                <a:spcPct val="100000"/>
              </a:lnSpc>
              <a:buNone/>
              <a:defRPr sz="3200" b="1">
                <a:solidFill>
                  <a:schemeClr val="bg2">
                    <a:lumMod val="50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Presenter</a:t>
            </a:r>
            <a:endParaRPr lang="en-GB" dirty="0"/>
          </a:p>
        </p:txBody>
      </p:sp>
      <p:sp>
        <p:nvSpPr>
          <p:cNvPr id="4" name="Date Placeholder 3"/>
          <p:cNvSpPr>
            <a:spLocks noGrp="1"/>
          </p:cNvSpPr>
          <p:nvPr>
            <p:ph type="dt" sz="half" idx="10"/>
          </p:nvPr>
        </p:nvSpPr>
        <p:spPr>
          <a:xfrm>
            <a:off x="457200" y="6356354"/>
            <a:ext cx="2743200" cy="365125"/>
          </a:xfrm>
        </p:spPr>
        <p:txBody>
          <a:bodyPr/>
          <a:lstStyle/>
          <a:p>
            <a:r>
              <a:rPr lang="en-US">
                <a:solidFill>
                  <a:prstClr val="black">
                    <a:tint val="75000"/>
                  </a:prstClr>
                </a:solidFill>
              </a:rPr>
              <a:t>Company Confidential</a:t>
            </a: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892460" y="6356354"/>
            <a:ext cx="2743200" cy="365125"/>
          </a:xfrm>
        </p:spPr>
        <p:txBody>
          <a:bodyPr/>
          <a:lstStyle/>
          <a:p>
            <a:fld id="{8FEEA40B-076F-44A8-A286-A3291E34A72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270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6"/>
          <p:cNvSpPr/>
          <p:nvPr userDrawn="1"/>
        </p:nvSpPr>
        <p:spPr>
          <a:xfrm>
            <a:off x="0" y="0"/>
            <a:ext cx="12192000" cy="4943476"/>
          </a:xfrm>
          <a:prstGeom prst="rect">
            <a:avLst/>
          </a:prstGeom>
          <a:gradFill flip="none" rotWithShape="1">
            <a:gsLst>
              <a:gs pos="0">
                <a:srgbClr val="540C04"/>
              </a:gs>
              <a:gs pos="53000">
                <a:srgbClr val="EE3524">
                  <a:shade val="67500"/>
                  <a:satMod val="115000"/>
                </a:srgbClr>
              </a:gs>
              <a:gs pos="100000">
                <a:srgbClr val="EE3524">
                  <a:shade val="100000"/>
                  <a:satMod val="115000"/>
                </a:srgbClr>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sp>
        <p:nvSpPr>
          <p:cNvPr id="3" name="Subtitle 2"/>
          <p:cNvSpPr>
            <a:spLocks noGrp="1"/>
          </p:cNvSpPr>
          <p:nvPr>
            <p:ph type="subTitle" idx="1" hasCustomPrompt="1"/>
          </p:nvPr>
        </p:nvSpPr>
        <p:spPr>
          <a:xfrm>
            <a:off x="844061" y="5137316"/>
            <a:ext cx="5104800" cy="1440000"/>
          </a:xfrm>
        </p:spPr>
        <p:txBody>
          <a:bodyPr lIns="0" tIns="0" rIns="0" bIns="0" anchor="t">
            <a:noAutofit/>
          </a:bodyPr>
          <a:lstStyle>
            <a:lvl1pPr marL="0" indent="0" algn="l">
              <a:lnSpc>
                <a:spcPct val="100000"/>
              </a:lnSpc>
              <a:spcBef>
                <a:spcPts val="300"/>
              </a:spcBef>
              <a:buNone/>
              <a:defRPr sz="1800" b="0" baseline="0">
                <a:solidFill>
                  <a:schemeClr val="bg2">
                    <a:lumMod val="50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Presenter,</a:t>
            </a:r>
          </a:p>
          <a:p>
            <a:r>
              <a:rPr lang="en-US" dirty="0"/>
              <a:t>Title,</a:t>
            </a:r>
          </a:p>
          <a:p>
            <a:r>
              <a:rPr lang="en-US" dirty="0"/>
              <a:t>email@calnexsol.com</a:t>
            </a:r>
            <a:endParaRPr lang="en-GB" dirty="0"/>
          </a:p>
        </p:txBody>
      </p:sp>
      <p:pic>
        <p:nvPicPr>
          <p:cNvPr id="9" name="Picture 8" descr="Calnex_White_rgb_trans.png"/>
          <p:cNvPicPr>
            <a:picLocks noChangeAspect="1"/>
          </p:cNvPicPr>
          <p:nvPr userDrawn="1"/>
        </p:nvPicPr>
        <p:blipFill>
          <a:blip r:embed="rId2"/>
          <a:stretch>
            <a:fillRect/>
          </a:stretch>
        </p:blipFill>
        <p:spPr>
          <a:xfrm>
            <a:off x="9172854" y="471691"/>
            <a:ext cx="2462809" cy="1013095"/>
          </a:xfrm>
          <a:prstGeom prst="rect">
            <a:avLst/>
          </a:prstGeom>
        </p:spPr>
      </p:pic>
      <p:sp>
        <p:nvSpPr>
          <p:cNvPr id="10" name="Title 1"/>
          <p:cNvSpPr txBox="1">
            <a:spLocks/>
          </p:cNvSpPr>
          <p:nvPr userDrawn="1"/>
        </p:nvSpPr>
        <p:spPr>
          <a:xfrm>
            <a:off x="844061" y="3654866"/>
            <a:ext cx="5105400" cy="1143000"/>
          </a:xfrm>
          <a:prstGeom prst="rect">
            <a:avLst/>
          </a:prstGeom>
        </p:spPr>
        <p:txBody>
          <a:bodyPr vert="horz" wrap="square" lIns="0" tIns="0" rIns="0" bIns="0" rtlCol="0" anchor="t" anchorCtr="0">
            <a:noAutofit/>
          </a:bodyPr>
          <a:lstStyle>
            <a:lvl1pPr algn="l">
              <a:spcAft>
                <a:spcPts val="0"/>
              </a:spcAft>
              <a:defRPr sz="3600" b="1" i="0" cap="all">
                <a:solidFill>
                  <a:schemeClr val="bg1"/>
                </a:solidFill>
                <a:latin typeface="Calibri"/>
                <a:cs typeface="Calibri"/>
              </a:defRPr>
            </a:lvl1pPr>
          </a:lstStyle>
          <a:p>
            <a:pPr defTabSz="914400">
              <a:spcBef>
                <a:spcPct val="0"/>
              </a:spcBef>
            </a:pPr>
            <a:r>
              <a:rPr lang="en-US" b="0" cap="none" dirty="0">
                <a:solidFill>
                  <a:prstClr val="white"/>
                </a:solidFill>
              </a:rPr>
              <a:t>calnexsol.com</a:t>
            </a:r>
          </a:p>
        </p:txBody>
      </p:sp>
      <p:sp>
        <p:nvSpPr>
          <p:cNvPr id="12" name="Subtitle 2"/>
          <p:cNvSpPr txBox="1">
            <a:spLocks/>
          </p:cNvSpPr>
          <p:nvPr userDrawn="1"/>
        </p:nvSpPr>
        <p:spPr>
          <a:xfrm>
            <a:off x="844066" y="2657329"/>
            <a:ext cx="9231921" cy="517827"/>
          </a:xfrm>
          <a:prstGeom prst="rect">
            <a:avLst/>
          </a:prstGeom>
        </p:spPr>
        <p:txBody>
          <a:bodyPr vert="horz" lIns="0" tIns="0" rIns="0" bIns="0" rtlCol="0">
            <a:noAutofit/>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defTabSz="457189">
              <a:spcBef>
                <a:spcPct val="20000"/>
              </a:spcBef>
              <a:buFont typeface="Arial"/>
              <a:buNone/>
              <a:defRPr/>
            </a:pPr>
            <a:r>
              <a:rPr lang="en-US" sz="4800" b="1" dirty="0"/>
              <a:t>Insight and Innovation</a:t>
            </a:r>
          </a:p>
        </p:txBody>
      </p:sp>
    </p:spTree>
    <p:extLst>
      <p:ext uri="{BB962C8B-B14F-4D97-AF65-F5344CB8AC3E}">
        <p14:creationId xmlns:p14="http://schemas.microsoft.com/office/powerpoint/2010/main" val="22866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wrap="square" lIns="0" tIns="0" rIns="0" bIns="0">
            <a:spAutoFit/>
          </a:bodyPr>
          <a:lstStyle>
            <a:lvl1pPr marL="0" algn="l" defTabSz="914377" rtl="0" eaLnBrk="1" latinLnBrk="0" hangingPunct="1">
              <a:lnSpc>
                <a:spcPct val="90000"/>
              </a:lnSpc>
              <a:spcBef>
                <a:spcPct val="0"/>
              </a:spcBef>
              <a:buNone/>
              <a:defRPr lang="en-GB" sz="4000" b="0" kern="1200" dirty="0">
                <a:solidFill>
                  <a:srgbClr val="999999"/>
                </a:solidFill>
                <a:latin typeface="+mn-lt"/>
                <a:ea typeface="+mj-ea"/>
                <a:cs typeface="+mj-cs"/>
              </a:defRPr>
            </a:lvl1pPr>
          </a:lstStyle>
          <a:p>
            <a:r>
              <a:rPr lang="en-US" dirty="0"/>
              <a:t>Click to edit Master title style</a:t>
            </a:r>
            <a:endParaRPr lang="en-GB" dirty="0"/>
          </a:p>
        </p:txBody>
      </p:sp>
      <p:sp>
        <p:nvSpPr>
          <p:cNvPr id="3" name="Content Placeholder 2"/>
          <p:cNvSpPr>
            <a:spLocks noGrp="1"/>
          </p:cNvSpPr>
          <p:nvPr>
            <p:ph idx="1"/>
          </p:nvPr>
        </p:nvSpPr>
        <p:spPr>
          <a:xfrm>
            <a:off x="457199" y="1752491"/>
            <a:ext cx="8898559" cy="4465427"/>
          </a:xfrm>
        </p:spPr>
        <p:txBody>
          <a:bodyPr lIns="0" tIns="0" rIns="0" bIns="0"/>
          <a:lstStyle>
            <a:lvl1pPr marL="271463" indent="-271463">
              <a:lnSpc>
                <a:spcPct val="100000"/>
              </a:lnSpc>
              <a:spcBef>
                <a:spcPts val="1200"/>
              </a:spcBef>
              <a:defRPr sz="2400" baseline="0">
                <a:solidFill>
                  <a:schemeClr val="tx1">
                    <a:lumMod val="65000"/>
                    <a:lumOff val="35000"/>
                  </a:schemeClr>
                </a:solidFill>
                <a:latin typeface="Arial" panose="020B0604020202020204" pitchFamily="34" charset="0"/>
                <a:cs typeface="Arial" panose="020B0604020202020204" pitchFamily="34" charset="0"/>
              </a:defRPr>
            </a:lvl1pPr>
            <a:lvl2pPr marL="799180" indent="-341991">
              <a:spcBef>
                <a:spcPts val="500"/>
              </a:spcBef>
              <a:defRPr sz="2000" baseline="0">
                <a:solidFill>
                  <a:schemeClr val="tx1">
                    <a:lumMod val="75000"/>
                    <a:lumOff val="25000"/>
                  </a:schemeClr>
                </a:solidFill>
              </a:defRPr>
            </a:lvl2pPr>
            <a:lvl3pPr marL="1256369" indent="-341991">
              <a:spcBef>
                <a:spcPts val="500"/>
              </a:spcBef>
              <a:defRPr sz="1800" baseline="0">
                <a:solidFill>
                  <a:schemeClr val="tx1">
                    <a:lumMod val="75000"/>
                    <a:lumOff val="25000"/>
                  </a:schemeClr>
                </a:solidFill>
              </a:defRPr>
            </a:lvl3pPr>
            <a:lvl4pPr marL="1713557" indent="-341991">
              <a:spcBef>
                <a:spcPts val="500"/>
              </a:spcBef>
              <a:defRPr sz="1600" baseline="0">
                <a:solidFill>
                  <a:schemeClr val="tx1">
                    <a:lumMod val="75000"/>
                    <a:lumOff val="25000"/>
                  </a:schemeClr>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10"/>
          </p:nvPr>
        </p:nvSpPr>
        <p:spPr>
          <a:xfrm>
            <a:off x="457199" y="6356354"/>
            <a:ext cx="2743200" cy="365125"/>
          </a:xfrm>
        </p:spPr>
        <p:txBody>
          <a:bodyPr/>
          <a:lstStyle/>
          <a:p>
            <a:r>
              <a:rPr lang="en-US">
                <a:solidFill>
                  <a:prstClr val="black">
                    <a:tint val="75000"/>
                  </a:prstClr>
                </a:solidFill>
              </a:rPr>
              <a:t>Company Confidential</a:t>
            </a: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991603" y="6356354"/>
            <a:ext cx="2743200" cy="365125"/>
          </a:xfrm>
        </p:spPr>
        <p:txBody>
          <a:bodyPr/>
          <a:lstStyle/>
          <a:p>
            <a:fld id="{8FEEA40B-076F-44A8-A286-A3291E34A725}" type="slidenum">
              <a:rPr lang="en-GB" smtClean="0">
                <a:solidFill>
                  <a:prstClr val="black">
                    <a:tint val="75000"/>
                  </a:prstClr>
                </a:solidFill>
              </a:rPr>
              <a:pPr/>
              <a:t>‹#›</a:t>
            </a:fld>
            <a:endParaRPr lang="en-GB">
              <a:solidFill>
                <a:prstClr val="black">
                  <a:tint val="75000"/>
                </a:prstClr>
              </a:solidFill>
            </a:endParaRPr>
          </a:p>
        </p:txBody>
      </p:sp>
      <p:sp>
        <p:nvSpPr>
          <p:cNvPr id="12" name="Rectangle 11"/>
          <p:cNvSpPr/>
          <p:nvPr userDrawn="1"/>
        </p:nvSpPr>
        <p:spPr>
          <a:xfrm>
            <a:off x="-2012" y="-7393"/>
            <a:ext cx="12194011" cy="327829"/>
          </a:xfrm>
          <a:prstGeom prst="rect">
            <a:avLst/>
          </a:prstGeom>
          <a:gradFill>
            <a:gsLst>
              <a:gs pos="0">
                <a:srgbClr val="C52A1D"/>
              </a:gs>
              <a:gs pos="50000">
                <a:srgbClr val="EE3524">
                  <a:shade val="67500"/>
                  <a:satMod val="115000"/>
                </a:srgbClr>
              </a:gs>
              <a:gs pos="100000">
                <a:srgbClr val="EE3524">
                  <a:shade val="100000"/>
                  <a:satMod val="115000"/>
                </a:srgbClr>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9583" y="692369"/>
            <a:ext cx="1345221" cy="552651"/>
          </a:xfrm>
          <a:prstGeom prst="rect">
            <a:avLst/>
          </a:prstGeom>
        </p:spPr>
      </p:pic>
    </p:spTree>
    <p:extLst>
      <p:ext uri="{BB962C8B-B14F-4D97-AF65-F5344CB8AC3E}">
        <p14:creationId xmlns:p14="http://schemas.microsoft.com/office/powerpoint/2010/main" val="15556475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plit">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wrap="square" lIns="0" tIns="0" rIns="0" bIns="0">
            <a:spAutoFit/>
          </a:bodyPr>
          <a:lstStyle>
            <a:lvl1pPr marL="0" algn="l" defTabSz="914377" rtl="0" eaLnBrk="1" latinLnBrk="0" hangingPunct="1">
              <a:lnSpc>
                <a:spcPct val="90000"/>
              </a:lnSpc>
              <a:spcBef>
                <a:spcPct val="0"/>
              </a:spcBef>
              <a:buNone/>
              <a:defRPr lang="en-GB" sz="4000" b="1" kern="1200" dirty="0">
                <a:solidFill>
                  <a:srgbClr val="EE0000"/>
                </a:solidFill>
                <a:latin typeface="+mn-lt"/>
                <a:ea typeface="+mj-ea"/>
                <a:cs typeface="+mj-cs"/>
              </a:defRPr>
            </a:lvl1pPr>
          </a:lstStyle>
          <a:p>
            <a:r>
              <a:rPr lang="en-US"/>
              <a:t>Click to edit Master title style</a:t>
            </a:r>
            <a:endParaRPr lang="en-GB" dirty="0"/>
          </a:p>
        </p:txBody>
      </p:sp>
      <p:sp>
        <p:nvSpPr>
          <p:cNvPr id="3" name="Content Placeholder 2"/>
          <p:cNvSpPr>
            <a:spLocks noGrp="1"/>
          </p:cNvSpPr>
          <p:nvPr>
            <p:ph idx="1"/>
          </p:nvPr>
        </p:nvSpPr>
        <p:spPr>
          <a:xfrm>
            <a:off x="457197" y="1600199"/>
            <a:ext cx="5410203" cy="4617719"/>
          </a:xfrm>
        </p:spPr>
        <p:txBody>
          <a:bodyPr lIns="0" tIns="0" rIns="0" bIns="0"/>
          <a:lstStyle>
            <a:lvl1pPr marL="341991" indent="-341991">
              <a:spcBef>
                <a:spcPts val="1000"/>
              </a:spcBef>
              <a:defRPr sz="2400"/>
            </a:lvl1pPr>
            <a:lvl2pPr marL="799180" indent="-341991">
              <a:spcBef>
                <a:spcPts val="500"/>
              </a:spcBef>
              <a:defRPr sz="2000"/>
            </a:lvl2pPr>
            <a:lvl3pPr marL="1256369" indent="-341991">
              <a:spcBef>
                <a:spcPts val="500"/>
              </a:spcBef>
              <a:defRPr sz="1800"/>
            </a:lvl3pPr>
            <a:lvl4pPr marL="1713557" indent="-341991">
              <a:spcBef>
                <a:spcPts val="500"/>
              </a:spcBef>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a:xfrm>
            <a:off x="457199" y="6356354"/>
            <a:ext cx="2743200" cy="365125"/>
          </a:xfrm>
        </p:spPr>
        <p:txBody>
          <a:bodyPr/>
          <a:lstStyle/>
          <a:p>
            <a:r>
              <a:rPr lang="en-US">
                <a:solidFill>
                  <a:prstClr val="black">
                    <a:tint val="75000"/>
                  </a:prstClr>
                </a:solidFill>
              </a:rPr>
              <a:t>Company Confidential</a:t>
            </a: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991603" y="6356354"/>
            <a:ext cx="2743200" cy="365125"/>
          </a:xfrm>
        </p:spPr>
        <p:txBody>
          <a:bodyPr/>
          <a:lstStyle/>
          <a:p>
            <a:fld id="{8FEEA40B-076F-44A8-A286-A3291E34A725}" type="slidenum">
              <a:rPr lang="en-GB" smtClean="0">
                <a:solidFill>
                  <a:prstClr val="black">
                    <a:tint val="75000"/>
                  </a:prstClr>
                </a:solidFill>
              </a:rPr>
              <a:pPr/>
              <a:t>‹#›</a:t>
            </a:fld>
            <a:endParaRPr lang="en-GB">
              <a:solidFill>
                <a:prstClr val="black">
                  <a:tint val="75000"/>
                </a:prstClr>
              </a:solidFill>
            </a:endParaRPr>
          </a:p>
        </p:txBody>
      </p:sp>
      <p:sp>
        <p:nvSpPr>
          <p:cNvPr id="12" name="Rectangle 11"/>
          <p:cNvSpPr/>
          <p:nvPr userDrawn="1"/>
        </p:nvSpPr>
        <p:spPr>
          <a:xfrm>
            <a:off x="-2012" y="-7393"/>
            <a:ext cx="12194011" cy="327829"/>
          </a:xfrm>
          <a:prstGeom prst="rect">
            <a:avLst/>
          </a:prstGeom>
          <a:gradFill>
            <a:gsLst>
              <a:gs pos="0">
                <a:srgbClr val="C52A1D"/>
              </a:gs>
              <a:gs pos="50000">
                <a:srgbClr val="EE3524">
                  <a:shade val="67500"/>
                  <a:satMod val="115000"/>
                </a:srgbClr>
              </a:gs>
              <a:gs pos="100000">
                <a:srgbClr val="EE3524">
                  <a:shade val="100000"/>
                  <a:satMod val="115000"/>
                </a:srgbClr>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9583" y="692369"/>
            <a:ext cx="1345221" cy="552651"/>
          </a:xfrm>
          <a:prstGeom prst="rect">
            <a:avLst/>
          </a:prstGeom>
        </p:spPr>
      </p:pic>
      <p:sp>
        <p:nvSpPr>
          <p:cNvPr id="9" name="Content Placeholder 2"/>
          <p:cNvSpPr>
            <a:spLocks noGrp="1"/>
          </p:cNvSpPr>
          <p:nvPr>
            <p:ph idx="13"/>
          </p:nvPr>
        </p:nvSpPr>
        <p:spPr>
          <a:xfrm>
            <a:off x="6324599" y="1600199"/>
            <a:ext cx="5410204" cy="4617719"/>
          </a:xfrm>
        </p:spPr>
        <p:txBody>
          <a:bodyPr lIns="0" tIns="0" rIns="0" bIns="0"/>
          <a:lstStyle>
            <a:lvl1pPr marL="341991" indent="-341991">
              <a:spcBef>
                <a:spcPts val="1000"/>
              </a:spcBef>
              <a:defRPr sz="2400"/>
            </a:lvl1pPr>
            <a:lvl2pPr marL="799180" indent="-341991">
              <a:spcBef>
                <a:spcPts val="500"/>
              </a:spcBef>
              <a:defRPr sz="2000"/>
            </a:lvl2pPr>
            <a:lvl3pPr marL="1256369" indent="-341991">
              <a:spcBef>
                <a:spcPts val="500"/>
              </a:spcBef>
              <a:defRPr sz="1800"/>
            </a:lvl3pPr>
            <a:lvl4pPr marL="1713557" indent="-341991">
              <a:spcBef>
                <a:spcPts val="500"/>
              </a:spcBef>
              <a:defRPr sz="1600"/>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2893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wrap="square" lIns="0" tIns="0" rIns="0" bIns="0">
            <a:spAutoFit/>
          </a:bodyPr>
          <a:lstStyle>
            <a:lvl1pPr marL="0" algn="l" defTabSz="914377" rtl="0" eaLnBrk="1" latinLnBrk="0" hangingPunct="1">
              <a:lnSpc>
                <a:spcPct val="90000"/>
              </a:lnSpc>
              <a:spcBef>
                <a:spcPct val="0"/>
              </a:spcBef>
              <a:buNone/>
              <a:defRPr lang="en-GB" sz="4000" b="1" kern="1200" dirty="0">
                <a:solidFill>
                  <a:srgbClr val="EE0000"/>
                </a:solidFill>
                <a:latin typeface="+mn-lt"/>
                <a:ea typeface="+mj-ea"/>
                <a:cs typeface="+mj-cs"/>
              </a:defRPr>
            </a:lvl1pPr>
          </a:lstStyle>
          <a:p>
            <a:r>
              <a:rPr lang="en-US"/>
              <a:t>Click to edit Master title style</a:t>
            </a:r>
            <a:endParaRPr lang="en-GB" dirty="0"/>
          </a:p>
        </p:txBody>
      </p:sp>
      <p:sp>
        <p:nvSpPr>
          <p:cNvPr id="4" name="Date Placeholder 3"/>
          <p:cNvSpPr>
            <a:spLocks noGrp="1"/>
          </p:cNvSpPr>
          <p:nvPr>
            <p:ph type="dt" sz="half" idx="10"/>
          </p:nvPr>
        </p:nvSpPr>
        <p:spPr>
          <a:xfrm>
            <a:off x="457199" y="6356354"/>
            <a:ext cx="2743200" cy="365125"/>
          </a:xfrm>
        </p:spPr>
        <p:txBody>
          <a:bodyPr/>
          <a:lstStyle/>
          <a:p>
            <a:r>
              <a:rPr lang="en-US">
                <a:solidFill>
                  <a:prstClr val="black">
                    <a:tint val="75000"/>
                  </a:prstClr>
                </a:solidFill>
              </a:rPr>
              <a:t>Company Confidential</a:t>
            </a:r>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a:xfrm>
            <a:off x="8991603" y="6356354"/>
            <a:ext cx="2743200" cy="365125"/>
          </a:xfrm>
        </p:spPr>
        <p:txBody>
          <a:bodyPr/>
          <a:lstStyle/>
          <a:p>
            <a:fld id="{8FEEA40B-076F-44A8-A286-A3291E34A725}" type="slidenum">
              <a:rPr lang="en-GB" smtClean="0">
                <a:solidFill>
                  <a:prstClr val="black">
                    <a:tint val="75000"/>
                  </a:prstClr>
                </a:solidFill>
              </a:rPr>
              <a:pPr/>
              <a:t>‹#›</a:t>
            </a:fld>
            <a:endParaRPr lang="en-GB">
              <a:solidFill>
                <a:prstClr val="black">
                  <a:tint val="75000"/>
                </a:prstClr>
              </a:solidFill>
            </a:endParaRPr>
          </a:p>
        </p:txBody>
      </p:sp>
      <p:sp>
        <p:nvSpPr>
          <p:cNvPr id="12" name="Rectangle 11"/>
          <p:cNvSpPr/>
          <p:nvPr userDrawn="1"/>
        </p:nvSpPr>
        <p:spPr>
          <a:xfrm>
            <a:off x="-2012" y="-7393"/>
            <a:ext cx="12194011" cy="327829"/>
          </a:xfrm>
          <a:prstGeom prst="rect">
            <a:avLst/>
          </a:prstGeom>
          <a:gradFill>
            <a:gsLst>
              <a:gs pos="0">
                <a:srgbClr val="C52A1D"/>
              </a:gs>
              <a:gs pos="50000">
                <a:srgbClr val="EE3524">
                  <a:shade val="67500"/>
                  <a:satMod val="115000"/>
                </a:srgbClr>
              </a:gs>
              <a:gs pos="100000">
                <a:srgbClr val="EE3524">
                  <a:shade val="100000"/>
                  <a:satMod val="115000"/>
                </a:srgbClr>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9583" y="692369"/>
            <a:ext cx="1345221" cy="552651"/>
          </a:xfrm>
          <a:prstGeom prst="rect">
            <a:avLst/>
          </a:prstGeom>
        </p:spPr>
      </p:pic>
    </p:spTree>
    <p:extLst>
      <p:ext uri="{BB962C8B-B14F-4D97-AF65-F5344CB8AC3E}">
        <p14:creationId xmlns:p14="http://schemas.microsoft.com/office/powerpoint/2010/main" val="4023187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r>
              <a:rPr lang="en-US">
                <a:solidFill>
                  <a:prstClr val="black">
                    <a:tint val="75000"/>
                  </a:prstClr>
                </a:solidFill>
              </a:rPr>
              <a:t>Company Confidential</a:t>
            </a:r>
            <a:endParaRPr lang="en-GB">
              <a:solidFill>
                <a:prstClr val="black">
                  <a:tint val="75000"/>
                </a:prstClr>
              </a:solidFill>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FEEA40B-076F-44A8-A286-A3291E34A725}"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236453448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2" y="2285088"/>
            <a:ext cx="9454343" cy="1477328"/>
          </a:xfrm>
        </p:spPr>
        <p:txBody>
          <a:bodyPr/>
          <a:lstStyle/>
          <a:p>
            <a:r>
              <a:rPr lang="en-GB" dirty="0"/>
              <a:t>IEEE 1588 security, </a:t>
            </a:r>
            <a:r>
              <a:rPr lang="en-GB" dirty="0" err="1"/>
              <a:t>MACsec</a:t>
            </a:r>
            <a:r>
              <a:rPr lang="en-GB" dirty="0"/>
              <a:t> and the possible effects on time accuracy</a:t>
            </a:r>
          </a:p>
        </p:txBody>
      </p:sp>
      <p:sp>
        <p:nvSpPr>
          <p:cNvPr id="3" name="Subtitle 2"/>
          <p:cNvSpPr>
            <a:spLocks noGrp="1"/>
          </p:cNvSpPr>
          <p:nvPr>
            <p:ph type="subTitle" idx="1"/>
          </p:nvPr>
        </p:nvSpPr>
        <p:spPr>
          <a:xfrm>
            <a:off x="457200" y="5479774"/>
            <a:ext cx="9144000" cy="492443"/>
          </a:xfrm>
        </p:spPr>
        <p:txBody>
          <a:bodyPr/>
          <a:lstStyle/>
          <a:p>
            <a:r>
              <a:rPr lang="en-US" dirty="0">
                <a:solidFill>
                  <a:schemeClr val="bg1">
                    <a:lumMod val="50000"/>
                  </a:schemeClr>
                </a:solidFill>
              </a:rPr>
              <a:t>Eric Percival   </a:t>
            </a:r>
            <a:r>
              <a:rPr lang="en-US" b="0" dirty="0">
                <a:solidFill>
                  <a:schemeClr val="bg1">
                    <a:lumMod val="50000"/>
                  </a:schemeClr>
                </a:solidFill>
              </a:rPr>
              <a:t>|</a:t>
            </a:r>
            <a:r>
              <a:rPr lang="en-US" dirty="0">
                <a:solidFill>
                  <a:schemeClr val="bg1">
                    <a:lumMod val="50000"/>
                  </a:schemeClr>
                </a:solidFill>
              </a:rPr>
              <a:t>   </a:t>
            </a:r>
            <a:r>
              <a:rPr lang="en-US" b="0" dirty="0">
                <a:solidFill>
                  <a:schemeClr val="bg1">
                    <a:lumMod val="50000"/>
                  </a:schemeClr>
                </a:solidFill>
              </a:rPr>
              <a:t>ITSF 2018</a:t>
            </a:r>
          </a:p>
        </p:txBody>
      </p:sp>
    </p:spTree>
    <p:extLst>
      <p:ext uri="{BB962C8B-B14F-4D97-AF65-F5344CB8AC3E}">
        <p14:creationId xmlns:p14="http://schemas.microsoft.com/office/powerpoint/2010/main" val="3166110269"/>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1588Rev Security – the updated standard</a:t>
            </a:r>
            <a:endParaRPr lang="en-GB" dirty="0"/>
          </a:p>
        </p:txBody>
      </p:sp>
      <p:sp>
        <p:nvSpPr>
          <p:cNvPr id="3" name="Content Placeholder 2"/>
          <p:cNvSpPr>
            <a:spLocks noGrp="1"/>
          </p:cNvSpPr>
          <p:nvPr>
            <p:ph idx="1"/>
          </p:nvPr>
        </p:nvSpPr>
        <p:spPr>
          <a:xfrm>
            <a:off x="457199" y="1752491"/>
            <a:ext cx="10097912" cy="4465427"/>
          </a:xfrm>
        </p:spPr>
        <p:txBody>
          <a:bodyPr/>
          <a:lstStyle/>
          <a:p>
            <a:pPr marL="0" indent="0">
              <a:buNone/>
            </a:pPr>
            <a:r>
              <a:rPr lang="en-GB" dirty="0" smtClean="0"/>
              <a:t>A four pronged approach is described in Annex S:</a:t>
            </a:r>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r>
              <a:rPr lang="en-GB" dirty="0" smtClean="0"/>
              <a:t>Several prongs can be applied in parallel; they are not mutually exclusive.</a:t>
            </a:r>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pPr/>
              <a:t>10</a:t>
            </a:fld>
            <a:endParaRPr lang="en-GB"/>
          </a:p>
        </p:txBody>
      </p:sp>
      <p:grpSp>
        <p:nvGrpSpPr>
          <p:cNvPr id="6" name="Group 5"/>
          <p:cNvGrpSpPr/>
          <p:nvPr/>
        </p:nvGrpSpPr>
        <p:grpSpPr>
          <a:xfrm>
            <a:off x="338141" y="2395144"/>
            <a:ext cx="2924175" cy="2900612"/>
            <a:chOff x="304274" y="2395144"/>
            <a:chExt cx="2924175" cy="2900612"/>
          </a:xfrm>
        </p:grpSpPr>
        <p:grpSp>
          <p:nvGrpSpPr>
            <p:cNvPr id="19" name="Group 18"/>
            <p:cNvGrpSpPr/>
            <p:nvPr/>
          </p:nvGrpSpPr>
          <p:grpSpPr>
            <a:xfrm>
              <a:off x="304274" y="4542971"/>
              <a:ext cx="2924175" cy="752785"/>
              <a:chOff x="3581400" y="4537713"/>
              <a:chExt cx="2409826" cy="752785"/>
            </a:xfrm>
          </p:grpSpPr>
          <p:pic>
            <p:nvPicPr>
              <p:cNvPr id="20" name="Picture 19"/>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1" name="Rectangle 20"/>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8" name="Rectangle 7"/>
            <p:cNvSpPr/>
            <p:nvPr/>
          </p:nvSpPr>
          <p:spPr>
            <a:xfrm>
              <a:off x="416361" y="2395144"/>
              <a:ext cx="2700000" cy="21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16361" y="2545309"/>
              <a:ext cx="2700000" cy="1292662"/>
            </a:xfrm>
            <a:prstGeom prst="rect">
              <a:avLst/>
            </a:prstGeom>
          </p:spPr>
          <p:txBody>
            <a:bodyPr wrap="square">
              <a:spAutoFit/>
            </a:bodyPr>
            <a:lstStyle/>
            <a:p>
              <a:r>
                <a:rPr lang="en-GB" sz="2400" dirty="0">
                  <a:solidFill>
                    <a:schemeClr val="tx1">
                      <a:lumMod val="75000"/>
                      <a:lumOff val="25000"/>
                    </a:schemeClr>
                  </a:solidFill>
                </a:rPr>
                <a:t>Prong A</a:t>
              </a:r>
              <a:endParaRPr lang="en-GB" dirty="0">
                <a:solidFill>
                  <a:schemeClr val="tx1">
                    <a:lumMod val="75000"/>
                    <a:lumOff val="25000"/>
                  </a:schemeClr>
                </a:solidFill>
              </a:endParaRPr>
            </a:p>
            <a:p>
              <a:endParaRPr lang="en-GB" dirty="0">
                <a:solidFill>
                  <a:schemeClr val="tx1">
                    <a:lumMod val="75000"/>
                    <a:lumOff val="25000"/>
                  </a:schemeClr>
                </a:solidFill>
              </a:endParaRPr>
            </a:p>
            <a:p>
              <a:r>
                <a:rPr lang="en-GB" dirty="0">
                  <a:solidFill>
                    <a:schemeClr val="tx1">
                      <a:lumMod val="75000"/>
                      <a:lumOff val="25000"/>
                    </a:schemeClr>
                  </a:solidFill>
                </a:rPr>
                <a:t>Authentication and integrity verification.</a:t>
              </a:r>
            </a:p>
          </p:txBody>
        </p:sp>
        <p:sp>
          <p:nvSpPr>
            <p:cNvPr id="15" name="Rectangle 14"/>
            <p:cNvSpPr/>
            <p:nvPr/>
          </p:nvSpPr>
          <p:spPr>
            <a:xfrm>
              <a:off x="416361" y="3072705"/>
              <a:ext cx="2700000" cy="45719"/>
            </a:xfrm>
            <a:prstGeom prst="rect">
              <a:avLst/>
            </a:prstGeom>
            <a:solidFill>
              <a:srgbClr val="FF6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p:cNvGrpSpPr/>
          <p:nvPr/>
        </p:nvGrpSpPr>
        <p:grpSpPr>
          <a:xfrm>
            <a:off x="3204549" y="2395144"/>
            <a:ext cx="2924175" cy="2900612"/>
            <a:chOff x="3157500" y="2395144"/>
            <a:chExt cx="2924175" cy="2900612"/>
          </a:xfrm>
        </p:grpSpPr>
        <p:grpSp>
          <p:nvGrpSpPr>
            <p:cNvPr id="22" name="Group 21"/>
            <p:cNvGrpSpPr/>
            <p:nvPr/>
          </p:nvGrpSpPr>
          <p:grpSpPr>
            <a:xfrm>
              <a:off x="3157500" y="4542971"/>
              <a:ext cx="2924175" cy="752785"/>
              <a:chOff x="3581400" y="4537713"/>
              <a:chExt cx="2409826" cy="752785"/>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4" name="Rectangle 2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Rectangle 6"/>
            <p:cNvSpPr/>
            <p:nvPr/>
          </p:nvSpPr>
          <p:spPr>
            <a:xfrm>
              <a:off x="3269587" y="2395144"/>
              <a:ext cx="2700000" cy="2196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3269587" y="2545309"/>
              <a:ext cx="2700000" cy="1292662"/>
            </a:xfrm>
            <a:prstGeom prst="rect">
              <a:avLst/>
            </a:prstGeom>
          </p:spPr>
          <p:txBody>
            <a:bodyPr wrap="square">
              <a:spAutoFit/>
            </a:bodyPr>
            <a:lstStyle/>
            <a:p>
              <a:r>
                <a:rPr lang="en-GB" sz="2400" dirty="0">
                  <a:solidFill>
                    <a:schemeClr val="tx1">
                      <a:lumMod val="75000"/>
                      <a:lumOff val="25000"/>
                    </a:schemeClr>
                  </a:solidFill>
                </a:rPr>
                <a:t>Prong B</a:t>
              </a:r>
            </a:p>
            <a:p>
              <a:endParaRPr lang="en-GB" dirty="0">
                <a:solidFill>
                  <a:schemeClr val="tx1">
                    <a:lumMod val="75000"/>
                    <a:lumOff val="25000"/>
                  </a:schemeClr>
                </a:solidFill>
              </a:endParaRPr>
            </a:p>
            <a:p>
              <a:r>
                <a:rPr lang="en-GB" dirty="0">
                  <a:solidFill>
                    <a:schemeClr val="tx1">
                      <a:lumMod val="75000"/>
                      <a:lumOff val="25000"/>
                    </a:schemeClr>
                  </a:solidFill>
                </a:rPr>
                <a:t>The use of transport security.</a:t>
              </a:r>
            </a:p>
          </p:txBody>
        </p:sp>
        <p:sp>
          <p:nvSpPr>
            <p:cNvPr id="16" name="Rectangle 15"/>
            <p:cNvSpPr/>
            <p:nvPr/>
          </p:nvSpPr>
          <p:spPr>
            <a:xfrm>
              <a:off x="3269587" y="3072705"/>
              <a:ext cx="2700000" cy="45719"/>
            </a:xfrm>
            <a:prstGeom prst="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2" name="Group 31"/>
          <p:cNvGrpSpPr/>
          <p:nvPr/>
        </p:nvGrpSpPr>
        <p:grpSpPr>
          <a:xfrm>
            <a:off x="6070957" y="2395144"/>
            <a:ext cx="2924175" cy="2900612"/>
            <a:chOff x="6049901" y="2395144"/>
            <a:chExt cx="2924175" cy="2900612"/>
          </a:xfrm>
        </p:grpSpPr>
        <p:grpSp>
          <p:nvGrpSpPr>
            <p:cNvPr id="25" name="Group 24"/>
            <p:cNvGrpSpPr/>
            <p:nvPr/>
          </p:nvGrpSpPr>
          <p:grpSpPr>
            <a:xfrm>
              <a:off x="6049901" y="4542971"/>
              <a:ext cx="2924175" cy="752785"/>
              <a:chOff x="3581400" y="4537713"/>
              <a:chExt cx="2409826" cy="752785"/>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7" name="Rectangle 2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ectangle 9"/>
            <p:cNvSpPr/>
            <p:nvPr/>
          </p:nvSpPr>
          <p:spPr>
            <a:xfrm>
              <a:off x="6161988" y="2395144"/>
              <a:ext cx="2700000" cy="21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6161988" y="2545309"/>
              <a:ext cx="2700000" cy="1015663"/>
            </a:xfrm>
            <a:prstGeom prst="rect">
              <a:avLst/>
            </a:prstGeom>
          </p:spPr>
          <p:txBody>
            <a:bodyPr wrap="square">
              <a:spAutoFit/>
            </a:bodyPr>
            <a:lstStyle/>
            <a:p>
              <a:r>
                <a:rPr lang="en-GB" sz="2400" dirty="0">
                  <a:solidFill>
                    <a:schemeClr val="tx1">
                      <a:lumMod val="75000"/>
                      <a:lumOff val="25000"/>
                    </a:schemeClr>
                  </a:solidFill>
                </a:rPr>
                <a:t>Prong C</a:t>
              </a:r>
            </a:p>
            <a:p>
              <a:endParaRPr lang="en-GB" dirty="0">
                <a:solidFill>
                  <a:schemeClr val="tx1">
                    <a:lumMod val="75000"/>
                    <a:lumOff val="25000"/>
                  </a:schemeClr>
                </a:solidFill>
              </a:endParaRPr>
            </a:p>
            <a:p>
              <a:r>
                <a:rPr lang="en-GB" dirty="0">
                  <a:solidFill>
                    <a:schemeClr val="tx1">
                      <a:lumMod val="75000"/>
                      <a:lumOff val="25000"/>
                    </a:schemeClr>
                  </a:solidFill>
                </a:rPr>
                <a:t>Architecture guidance.</a:t>
              </a:r>
            </a:p>
          </p:txBody>
        </p:sp>
        <p:sp>
          <p:nvSpPr>
            <p:cNvPr id="17" name="Rectangle 16"/>
            <p:cNvSpPr/>
            <p:nvPr/>
          </p:nvSpPr>
          <p:spPr>
            <a:xfrm>
              <a:off x="6161988" y="3072705"/>
              <a:ext cx="2700000"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3" name="Group 32"/>
          <p:cNvGrpSpPr/>
          <p:nvPr/>
        </p:nvGrpSpPr>
        <p:grpSpPr>
          <a:xfrm>
            <a:off x="8937365" y="2395144"/>
            <a:ext cx="2924175" cy="2900612"/>
            <a:chOff x="8869631" y="2395144"/>
            <a:chExt cx="2924175" cy="2900612"/>
          </a:xfrm>
        </p:grpSpPr>
        <p:grpSp>
          <p:nvGrpSpPr>
            <p:cNvPr id="28" name="Group 27"/>
            <p:cNvGrpSpPr/>
            <p:nvPr/>
          </p:nvGrpSpPr>
          <p:grpSpPr>
            <a:xfrm>
              <a:off x="8869631" y="4542971"/>
              <a:ext cx="2924175" cy="752785"/>
              <a:chOff x="3581400" y="4537713"/>
              <a:chExt cx="2409826" cy="752785"/>
            </a:xfrm>
          </p:grpSpPr>
          <p:pic>
            <p:nvPicPr>
              <p:cNvPr id="29" name="Picture 2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0" name="Rectangle 29"/>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Rectangle 8"/>
            <p:cNvSpPr/>
            <p:nvPr/>
          </p:nvSpPr>
          <p:spPr>
            <a:xfrm>
              <a:off x="8981718" y="2395144"/>
              <a:ext cx="2700000" cy="2196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8981718" y="2545309"/>
              <a:ext cx="2700000" cy="1292662"/>
            </a:xfrm>
            <a:prstGeom prst="rect">
              <a:avLst/>
            </a:prstGeom>
          </p:spPr>
          <p:txBody>
            <a:bodyPr wrap="square">
              <a:spAutoFit/>
            </a:bodyPr>
            <a:lstStyle/>
            <a:p>
              <a:r>
                <a:rPr lang="en-GB" sz="2400" dirty="0">
                  <a:solidFill>
                    <a:schemeClr val="tx1">
                      <a:lumMod val="75000"/>
                      <a:lumOff val="25000"/>
                    </a:schemeClr>
                  </a:solidFill>
                </a:rPr>
                <a:t>Prong D</a:t>
              </a:r>
            </a:p>
            <a:p>
              <a:r>
                <a:rPr lang="en-GB" dirty="0">
                  <a:solidFill>
                    <a:schemeClr val="tx1">
                      <a:lumMod val="75000"/>
                      <a:lumOff val="25000"/>
                    </a:schemeClr>
                  </a:solidFill>
                </a:rPr>
                <a:t> </a:t>
              </a:r>
            </a:p>
            <a:p>
              <a:r>
                <a:rPr lang="en-GB" dirty="0">
                  <a:solidFill>
                    <a:schemeClr val="tx1">
                      <a:lumMod val="75000"/>
                      <a:lumOff val="25000"/>
                    </a:schemeClr>
                  </a:solidFill>
                </a:rPr>
                <a:t>Monitoring and management guidance.</a:t>
              </a:r>
            </a:p>
          </p:txBody>
        </p:sp>
        <p:sp>
          <p:nvSpPr>
            <p:cNvPr id="18" name="Rectangle 17"/>
            <p:cNvSpPr/>
            <p:nvPr/>
          </p:nvSpPr>
          <p:spPr>
            <a:xfrm>
              <a:off x="8981718" y="3072705"/>
              <a:ext cx="2700000" cy="45719"/>
            </a:xfrm>
            <a:prstGeom prst="rect">
              <a:avLst/>
            </a:prstGeom>
            <a:solidFill>
              <a:srgbClr val="FF4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4" name="TextBox 33"/>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6528514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855607"/>
            <a:ext cx="9747502" cy="498598"/>
          </a:xfrm>
        </p:spPr>
        <p:txBody>
          <a:bodyPr/>
          <a:lstStyle/>
          <a:p>
            <a:r>
              <a:rPr lang="en-GB" sz="3600" dirty="0" smtClean="0"/>
              <a:t>Prong A – Authentication TLV + Security Processing</a:t>
            </a:r>
            <a:endParaRPr lang="en-GB" sz="3600"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11</a:t>
            </a:fld>
            <a:endParaRPr lang="en-GB" dirty="0">
              <a:solidFill>
                <a:prstClr val="black">
                  <a:tint val="75000"/>
                </a:prstClr>
              </a:solidFill>
            </a:endParaRPr>
          </a:p>
        </p:txBody>
      </p:sp>
      <p:sp>
        <p:nvSpPr>
          <p:cNvPr id="16" name="Rectangle 15">
            <a:extLst>
              <a:ext uri="{FF2B5EF4-FFF2-40B4-BE49-F238E27FC236}">
                <a16:creationId xmlns:a16="http://schemas.microsoft.com/office/drawing/2014/main" xmlns="" id="{9570FBC8-36FB-431E-951C-0B48C244EB5C}"/>
              </a:ext>
            </a:extLst>
          </p:cNvPr>
          <p:cNvSpPr/>
          <p:nvPr/>
        </p:nvSpPr>
        <p:spPr>
          <a:xfrm>
            <a:off x="457202" y="6034713"/>
            <a:ext cx="9854376" cy="369332"/>
          </a:xfrm>
          <a:prstGeom prst="rect">
            <a:avLst/>
          </a:prstGeom>
        </p:spPr>
        <p:txBody>
          <a:bodyPr wrap="square">
            <a:spAutoFit/>
          </a:bodyPr>
          <a:lstStyle/>
          <a:p>
            <a:pPr marL="92075" indent="-144000"/>
            <a:r>
              <a:rPr lang="en-GB" dirty="0">
                <a:solidFill>
                  <a:schemeClr val="tx1">
                    <a:lumMod val="75000"/>
                    <a:lumOff val="25000"/>
                  </a:schemeClr>
                </a:solidFill>
              </a:rPr>
              <a:t>* </a:t>
            </a:r>
            <a:r>
              <a:rPr lang="en-GB" dirty="0" smtClean="0">
                <a:solidFill>
                  <a:schemeClr val="tx1">
                    <a:lumMod val="75000"/>
                    <a:lumOff val="25000"/>
                  </a:schemeClr>
                </a:solidFill>
              </a:rPr>
              <a:t>This makes it impossible for on-path elements to modify mutable fields (e.g. the correction field)</a:t>
            </a:r>
            <a:endParaRPr lang="en-GB" dirty="0">
              <a:solidFill>
                <a:schemeClr val="tx1">
                  <a:lumMod val="75000"/>
                  <a:lumOff val="25000"/>
                </a:schemeClr>
              </a:solidFill>
            </a:endParaRPr>
          </a:p>
        </p:txBody>
      </p:sp>
      <p:sp>
        <p:nvSpPr>
          <p:cNvPr id="26" name="Rectangle 25"/>
          <p:cNvSpPr/>
          <p:nvPr/>
        </p:nvSpPr>
        <p:spPr>
          <a:xfrm>
            <a:off x="8043622" y="1985547"/>
            <a:ext cx="3708000" cy="3420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rot="2700000">
            <a:off x="7554511" y="2353133"/>
            <a:ext cx="549634" cy="548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4240886" y="1985547"/>
            <a:ext cx="3708000" cy="342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57201" y="1985547"/>
            <a:ext cx="3708000" cy="342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31" name="Rectangle 30"/>
          <p:cNvSpPr/>
          <p:nvPr/>
        </p:nvSpPr>
        <p:spPr>
          <a:xfrm rot="2700000">
            <a:off x="3777792" y="2353133"/>
            <a:ext cx="549634" cy="5485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457202" y="2175080"/>
            <a:ext cx="3398440" cy="1569660"/>
          </a:xfrm>
          <a:prstGeom prst="rect">
            <a:avLst/>
          </a:prstGeom>
        </p:spPr>
        <p:txBody>
          <a:bodyPr wrap="square" lIns="180000">
            <a:spAutoFit/>
          </a:bodyPr>
          <a:lstStyle/>
          <a:p>
            <a:pPr>
              <a:spcBef>
                <a:spcPts val="600"/>
              </a:spcBef>
            </a:pPr>
            <a:r>
              <a:rPr lang="en-GB" sz="2400" dirty="0"/>
              <a:t>Section 16.14 of the new standard describes a TLV that can be appended to </a:t>
            </a:r>
            <a:r>
              <a:rPr lang="en-GB" sz="2400" dirty="0" smtClean="0"/>
              <a:t>messages.</a:t>
            </a:r>
            <a:endParaRPr lang="en-GB" sz="2400" dirty="0"/>
          </a:p>
        </p:txBody>
      </p:sp>
      <p:sp>
        <p:nvSpPr>
          <p:cNvPr id="33" name="Rectangle 32"/>
          <p:cNvSpPr/>
          <p:nvPr/>
        </p:nvSpPr>
        <p:spPr>
          <a:xfrm>
            <a:off x="493068" y="3812236"/>
            <a:ext cx="3402070" cy="1477328"/>
          </a:xfrm>
          <a:prstGeom prst="rect">
            <a:avLst/>
          </a:prstGeom>
        </p:spPr>
        <p:txBody>
          <a:bodyPr wrap="square" lIns="180000">
            <a:spAutoFit/>
          </a:bodyPr>
          <a:lstStyle/>
          <a:p>
            <a:pPr marL="0" lvl="1">
              <a:spcBef>
                <a:spcPts val="600"/>
              </a:spcBef>
            </a:pPr>
            <a:r>
              <a:rPr lang="en-GB" dirty="0" smtClean="0">
                <a:solidFill>
                  <a:schemeClr val="tx1">
                    <a:lumMod val="75000"/>
                    <a:lumOff val="25000"/>
                  </a:schemeClr>
                </a:solidFill>
              </a:rPr>
              <a:t>This </a:t>
            </a:r>
            <a:r>
              <a:rPr lang="en-GB" dirty="0">
                <a:solidFill>
                  <a:schemeClr val="tx1">
                    <a:lumMod val="75000"/>
                    <a:lumOff val="25000"/>
                  </a:schemeClr>
                </a:solidFill>
              </a:rPr>
              <a:t>TLV includes an integrity check value (ICV) to allow validation of the source and confirm that the message has not been tampered with.</a:t>
            </a:r>
          </a:p>
        </p:txBody>
      </p:sp>
      <p:sp>
        <p:nvSpPr>
          <p:cNvPr id="34" name="Rectangle 33"/>
          <p:cNvSpPr/>
          <p:nvPr/>
        </p:nvSpPr>
        <p:spPr>
          <a:xfrm>
            <a:off x="4495216" y="2175080"/>
            <a:ext cx="3023243" cy="1938992"/>
          </a:xfrm>
          <a:prstGeom prst="rect">
            <a:avLst/>
          </a:prstGeom>
        </p:spPr>
        <p:txBody>
          <a:bodyPr wrap="square" lIns="90000">
            <a:spAutoFit/>
          </a:bodyPr>
          <a:lstStyle/>
          <a:p>
            <a:pPr marL="0" lvl="1">
              <a:spcBef>
                <a:spcPts val="600"/>
              </a:spcBef>
            </a:pPr>
            <a:r>
              <a:rPr lang="en-GB" sz="2400" dirty="0"/>
              <a:t>The generation and validation of the ICV </a:t>
            </a:r>
            <a:r>
              <a:rPr lang="en-GB" sz="2400" dirty="0" smtClean="0"/>
              <a:t>requires a key shared  </a:t>
            </a:r>
            <a:r>
              <a:rPr lang="en-GB" sz="2400" dirty="0"/>
              <a:t>between the sender and receiver.</a:t>
            </a:r>
          </a:p>
        </p:txBody>
      </p:sp>
      <p:sp>
        <p:nvSpPr>
          <p:cNvPr id="35" name="Rectangle 34"/>
          <p:cNvSpPr/>
          <p:nvPr/>
        </p:nvSpPr>
        <p:spPr>
          <a:xfrm>
            <a:off x="8231132" y="2175080"/>
            <a:ext cx="3183593" cy="1200329"/>
          </a:xfrm>
          <a:prstGeom prst="rect">
            <a:avLst/>
          </a:prstGeom>
        </p:spPr>
        <p:txBody>
          <a:bodyPr wrap="square">
            <a:spAutoFit/>
          </a:bodyPr>
          <a:lstStyle/>
          <a:p>
            <a:pPr>
              <a:spcBef>
                <a:spcPts val="600"/>
              </a:spcBef>
            </a:pPr>
            <a:r>
              <a:rPr lang="en-GB" sz="2400" dirty="0"/>
              <a:t>Two processing schemes are described in the new standard</a:t>
            </a:r>
            <a:r>
              <a:rPr lang="en-GB" sz="2400" dirty="0" smtClean="0"/>
              <a:t>:</a:t>
            </a:r>
            <a:endParaRPr lang="en-GB" sz="2200" dirty="0">
              <a:solidFill>
                <a:schemeClr val="tx1">
                  <a:lumMod val="75000"/>
                  <a:lumOff val="25000"/>
                </a:schemeClr>
              </a:solidFill>
            </a:endParaRPr>
          </a:p>
        </p:txBody>
      </p:sp>
      <p:sp>
        <p:nvSpPr>
          <p:cNvPr id="36" name="Freeform 35"/>
          <p:cNvSpPr/>
          <p:nvPr/>
        </p:nvSpPr>
        <p:spPr>
          <a:xfrm>
            <a:off x="4203003" y="1985547"/>
            <a:ext cx="252000"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8231647" y="3487642"/>
            <a:ext cx="3489455" cy="1554272"/>
          </a:xfrm>
          <a:prstGeom prst="rect">
            <a:avLst/>
          </a:prstGeom>
        </p:spPr>
        <p:txBody>
          <a:bodyPr wrap="square" lIns="90000">
            <a:spAutoFit/>
          </a:bodyPr>
          <a:lstStyle/>
          <a:p>
            <a:pPr marL="285750" lvl="1" indent="-285750">
              <a:spcBef>
                <a:spcPts val="600"/>
              </a:spcBef>
              <a:buFont typeface="Arial" panose="020B0604020202020204" pitchFamily="34" charset="0"/>
              <a:buChar char="•"/>
            </a:pPr>
            <a:r>
              <a:rPr lang="en-GB" b="1" i="1" dirty="0">
                <a:solidFill>
                  <a:schemeClr val="tx1">
                    <a:lumMod val="75000"/>
                    <a:lumOff val="25000"/>
                  </a:schemeClr>
                </a:solidFill>
              </a:rPr>
              <a:t>Immediate Security </a:t>
            </a:r>
            <a:r>
              <a:rPr lang="en-GB" b="1" i="1" dirty="0" smtClean="0">
                <a:solidFill>
                  <a:schemeClr val="tx1">
                    <a:lumMod val="75000"/>
                    <a:lumOff val="25000"/>
                  </a:schemeClr>
                </a:solidFill>
              </a:rPr>
              <a:t>Processing</a:t>
            </a:r>
            <a:br>
              <a:rPr lang="en-GB" b="1" i="1" dirty="0" smtClean="0">
                <a:solidFill>
                  <a:schemeClr val="tx1">
                    <a:lumMod val="75000"/>
                    <a:lumOff val="25000"/>
                  </a:schemeClr>
                </a:solidFill>
              </a:rPr>
            </a:br>
            <a:r>
              <a:rPr lang="en-GB" dirty="0" smtClean="0">
                <a:solidFill>
                  <a:schemeClr val="tx1">
                    <a:lumMod val="75000"/>
                    <a:lumOff val="25000"/>
                  </a:schemeClr>
                </a:solidFill>
              </a:rPr>
              <a:t>(all </a:t>
            </a:r>
            <a:r>
              <a:rPr lang="en-GB" dirty="0">
                <a:solidFill>
                  <a:schemeClr val="tx1">
                    <a:lumMod val="75000"/>
                    <a:lumOff val="25000"/>
                  </a:schemeClr>
                </a:solidFill>
              </a:rPr>
              <a:t>intermediate and end nodes have the key in </a:t>
            </a:r>
            <a:r>
              <a:rPr lang="en-GB" dirty="0" smtClean="0">
                <a:solidFill>
                  <a:schemeClr val="tx1">
                    <a:lumMod val="75000"/>
                    <a:lumOff val="25000"/>
                  </a:schemeClr>
                </a:solidFill>
              </a:rPr>
              <a:t>advance).</a:t>
            </a:r>
            <a:endParaRPr lang="en-GB" dirty="0">
              <a:solidFill>
                <a:schemeClr val="tx1">
                  <a:lumMod val="75000"/>
                  <a:lumOff val="25000"/>
                </a:schemeClr>
              </a:solidFill>
            </a:endParaRPr>
          </a:p>
          <a:p>
            <a:pPr marL="285750" lvl="1" indent="-285750">
              <a:spcBef>
                <a:spcPts val="600"/>
              </a:spcBef>
              <a:buFont typeface="Arial" panose="020B0604020202020204" pitchFamily="34" charset="0"/>
              <a:buChar char="•"/>
            </a:pPr>
            <a:r>
              <a:rPr lang="en-GB" b="1" i="1" dirty="0">
                <a:solidFill>
                  <a:schemeClr val="tx1">
                    <a:lumMod val="75000"/>
                    <a:lumOff val="25000"/>
                  </a:schemeClr>
                </a:solidFill>
              </a:rPr>
              <a:t>Delayed Security </a:t>
            </a:r>
            <a:r>
              <a:rPr lang="en-GB" b="1" i="1" dirty="0" smtClean="0">
                <a:solidFill>
                  <a:schemeClr val="tx1">
                    <a:lumMod val="75000"/>
                    <a:lumOff val="25000"/>
                  </a:schemeClr>
                </a:solidFill>
              </a:rPr>
              <a:t>Processing</a:t>
            </a:r>
            <a:br>
              <a:rPr lang="en-GB" b="1" i="1" dirty="0" smtClean="0">
                <a:solidFill>
                  <a:schemeClr val="tx1">
                    <a:lumMod val="75000"/>
                    <a:lumOff val="25000"/>
                  </a:schemeClr>
                </a:solidFill>
              </a:rPr>
            </a:br>
            <a:r>
              <a:rPr lang="en-GB" dirty="0" smtClean="0">
                <a:solidFill>
                  <a:schemeClr val="tx1">
                    <a:lumMod val="75000"/>
                    <a:lumOff val="25000"/>
                  </a:schemeClr>
                </a:solidFill>
              </a:rPr>
              <a:t>(key </a:t>
            </a:r>
            <a:r>
              <a:rPr lang="en-GB" dirty="0">
                <a:solidFill>
                  <a:schemeClr val="tx1">
                    <a:lumMod val="75000"/>
                    <a:lumOff val="25000"/>
                  </a:schemeClr>
                </a:solidFill>
              </a:rPr>
              <a:t>is distributed </a:t>
            </a:r>
            <a:r>
              <a:rPr lang="en-GB" dirty="0" smtClean="0">
                <a:solidFill>
                  <a:schemeClr val="tx1">
                    <a:lumMod val="75000"/>
                    <a:lumOff val="25000"/>
                  </a:schemeClr>
                </a:solidFill>
              </a:rPr>
              <a:t>afterwards).*</a:t>
            </a:r>
          </a:p>
        </p:txBody>
      </p:sp>
      <p:grpSp>
        <p:nvGrpSpPr>
          <p:cNvPr id="17" name="Group 16"/>
          <p:cNvGrpSpPr/>
          <p:nvPr/>
        </p:nvGrpSpPr>
        <p:grpSpPr>
          <a:xfrm>
            <a:off x="249908" y="5356553"/>
            <a:ext cx="4112152" cy="752785"/>
            <a:chOff x="3581400" y="4537713"/>
            <a:chExt cx="2409826" cy="752785"/>
          </a:xfrm>
        </p:grpSpPr>
        <p:pic>
          <p:nvPicPr>
            <p:cNvPr id="18" name="Picture 1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19" name="Rectangle 18"/>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a:off x="4024679" y="5356553"/>
            <a:ext cx="4112152" cy="752785"/>
            <a:chOff x="3581400" y="4537713"/>
            <a:chExt cx="2409826" cy="752785"/>
          </a:xfrm>
        </p:grpSpPr>
        <p:pic>
          <p:nvPicPr>
            <p:cNvPr id="21" name="Picture 20"/>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2" name="Rectangle 21"/>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7837550" y="5356553"/>
            <a:ext cx="4112152" cy="752785"/>
            <a:chOff x="3581400" y="4537713"/>
            <a:chExt cx="2409826" cy="752785"/>
          </a:xfrm>
        </p:grpSpPr>
        <p:pic>
          <p:nvPicPr>
            <p:cNvPr id="24" name="Picture 2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5" name="Rectangle 24"/>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7" name="Rectangle 36"/>
          <p:cNvSpPr/>
          <p:nvPr/>
        </p:nvSpPr>
        <p:spPr>
          <a:xfrm>
            <a:off x="4495216" y="4118584"/>
            <a:ext cx="3331587" cy="923330"/>
          </a:xfrm>
          <a:prstGeom prst="rect">
            <a:avLst/>
          </a:prstGeom>
        </p:spPr>
        <p:txBody>
          <a:bodyPr wrap="square" lIns="90000">
            <a:spAutoFit/>
          </a:bodyPr>
          <a:lstStyle/>
          <a:p>
            <a:pPr marL="0" lvl="1" indent="-144000">
              <a:spcBef>
                <a:spcPts val="600"/>
              </a:spcBef>
            </a:pPr>
            <a:r>
              <a:rPr lang="en-GB" dirty="0">
                <a:solidFill>
                  <a:schemeClr val="tx1">
                    <a:lumMod val="75000"/>
                    <a:lumOff val="25000"/>
                  </a:schemeClr>
                </a:solidFill>
              </a:rPr>
              <a:t>The </a:t>
            </a:r>
            <a:r>
              <a:rPr lang="en-GB" dirty="0" smtClean="0">
                <a:solidFill>
                  <a:schemeClr val="tx1">
                    <a:lumMod val="75000"/>
                    <a:lumOff val="25000"/>
                  </a:schemeClr>
                </a:solidFill>
              </a:rPr>
              <a:t> method for generation </a:t>
            </a:r>
            <a:r>
              <a:rPr lang="en-GB" dirty="0">
                <a:solidFill>
                  <a:schemeClr val="tx1">
                    <a:lumMod val="75000"/>
                    <a:lumOff val="25000"/>
                  </a:schemeClr>
                </a:solidFill>
              </a:rPr>
              <a:t>and sharing of keys is outside the scope of the standard.</a:t>
            </a:r>
          </a:p>
        </p:txBody>
      </p:sp>
      <p:sp>
        <p:nvSpPr>
          <p:cNvPr id="39" name="Freeform 38"/>
          <p:cNvSpPr/>
          <p:nvPr/>
        </p:nvSpPr>
        <p:spPr>
          <a:xfrm>
            <a:off x="7989034" y="1985547"/>
            <a:ext cx="252000"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42510991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fade">
                                      <p:cBhvr>
                                        <p:cTn id="33" dur="500"/>
                                        <p:tgtEl>
                                          <p:spTgt spid="3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fade">
                                      <p:cBhvr>
                                        <p:cTn id="44" dur="500"/>
                                        <p:tgtEl>
                                          <p:spTgt spid="26"/>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500"/>
                                        <p:tgtEl>
                                          <p:spTgt spid="35"/>
                                        </p:tgtEl>
                                      </p:cBhvr>
                                    </p:animEffect>
                                  </p:childTnLst>
                                </p:cTn>
                              </p:par>
                              <p:par>
                                <p:cTn id="48" presetID="10" presetClass="entr" presetSubtype="0" fill="hold" nodeType="with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fade">
                                      <p:cBhvr>
                                        <p:cTn id="50" dur="500"/>
                                        <p:tgtEl>
                                          <p:spTgt spid="2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fade">
                                      <p:cBhvr>
                                        <p:cTn id="53" dur="500"/>
                                        <p:tgtEl>
                                          <p:spTgt spid="3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8">
                                            <p:txEl>
                                              <p:pRg st="0" end="0"/>
                                            </p:txEl>
                                          </p:spTgt>
                                        </p:tgtEl>
                                        <p:attrNameLst>
                                          <p:attrName>style.visibility</p:attrName>
                                        </p:attrNameLst>
                                      </p:cBhvr>
                                      <p:to>
                                        <p:strVal val="visible"/>
                                      </p:to>
                                    </p:set>
                                    <p:animEffect transition="in" filter="fade">
                                      <p:cBhvr>
                                        <p:cTn id="58" dur="500"/>
                                        <p:tgtEl>
                                          <p:spTgt spid="38">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8">
                                            <p:txEl>
                                              <p:pRg st="1" end="1"/>
                                            </p:txEl>
                                          </p:spTgt>
                                        </p:tgtEl>
                                        <p:attrNameLst>
                                          <p:attrName>style.visibility</p:attrName>
                                        </p:attrNameLst>
                                      </p:cBhvr>
                                      <p:to>
                                        <p:strVal val="visible"/>
                                      </p:to>
                                    </p:set>
                                    <p:animEffect transition="in" filter="fade">
                                      <p:cBhvr>
                                        <p:cTn id="63" dur="500"/>
                                        <p:tgtEl>
                                          <p:spTgt spid="38">
                                            <p:txEl>
                                              <p:pRg st="1" end="1"/>
                                            </p:txEl>
                                          </p:spTgt>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6" grpId="0" animBg="1"/>
      <p:bldP spid="27" grpId="0" animBg="1"/>
      <p:bldP spid="28" grpId="0" animBg="1"/>
      <p:bldP spid="30" grpId="0" animBg="1"/>
      <p:bldP spid="31" grpId="0" animBg="1"/>
      <p:bldP spid="32" grpId="0"/>
      <p:bldP spid="33" grpId="0"/>
      <p:bldP spid="34" grpId="0"/>
      <p:bldP spid="35" grpId="0"/>
      <p:bldP spid="36" grpId="0" animBg="1"/>
      <p:bldP spid="37" grpId="0"/>
      <p:bldP spid="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Group 103"/>
          <p:cNvGrpSpPr/>
          <p:nvPr/>
        </p:nvGrpSpPr>
        <p:grpSpPr>
          <a:xfrm>
            <a:off x="7004634" y="918667"/>
            <a:ext cx="1026367" cy="1118750"/>
            <a:chOff x="7004634" y="4506042"/>
            <a:chExt cx="1026367" cy="1118750"/>
          </a:xfrm>
        </p:grpSpPr>
        <p:sp>
          <p:nvSpPr>
            <p:cNvPr id="105" name="Rectangle 104">
              <a:extLst>
                <a:ext uri="{FF2B5EF4-FFF2-40B4-BE49-F238E27FC236}">
                  <a16:creationId xmlns:a16="http://schemas.microsoft.com/office/drawing/2014/main" xmlns="" id="{891CA431-B073-46A9-8A9D-F3E09A19A8C9}"/>
                </a:ext>
              </a:extLst>
            </p:cNvPr>
            <p:cNvSpPr/>
            <p:nvPr/>
          </p:nvSpPr>
          <p:spPr>
            <a:xfrm>
              <a:off x="7004634" y="5342961"/>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1</a:t>
              </a:r>
            </a:p>
          </p:txBody>
        </p:sp>
        <p:sp>
          <p:nvSpPr>
            <p:cNvPr id="106" name="Rectangle 105">
              <a:extLst>
                <a:ext uri="{FF2B5EF4-FFF2-40B4-BE49-F238E27FC236}">
                  <a16:creationId xmlns:a16="http://schemas.microsoft.com/office/drawing/2014/main" xmlns="" id="{97DAB964-B88A-4EC9-8827-A51FCEBFA1D4}"/>
                </a:ext>
              </a:extLst>
            </p:cNvPr>
            <p:cNvSpPr/>
            <p:nvPr/>
          </p:nvSpPr>
          <p:spPr>
            <a:xfrm>
              <a:off x="7004634" y="4506042"/>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n</a:t>
              </a:r>
            </a:p>
          </p:txBody>
        </p:sp>
        <p:sp>
          <p:nvSpPr>
            <p:cNvPr id="107" name="Rectangle 106">
              <a:extLst>
                <a:ext uri="{FF2B5EF4-FFF2-40B4-BE49-F238E27FC236}">
                  <a16:creationId xmlns:a16="http://schemas.microsoft.com/office/drawing/2014/main" xmlns="" id="{DE345498-3A64-4D44-B202-EA81A9D5033B}"/>
                </a:ext>
              </a:extLst>
            </p:cNvPr>
            <p:cNvSpPr/>
            <p:nvPr/>
          </p:nvSpPr>
          <p:spPr>
            <a:xfrm>
              <a:off x="7004634" y="4926981"/>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2</a:t>
              </a:r>
            </a:p>
          </p:txBody>
        </p:sp>
      </p:grpSp>
      <p:grpSp>
        <p:nvGrpSpPr>
          <p:cNvPr id="114" name="Group 113"/>
          <p:cNvGrpSpPr/>
          <p:nvPr/>
        </p:nvGrpSpPr>
        <p:grpSpPr>
          <a:xfrm>
            <a:off x="7004634" y="918667"/>
            <a:ext cx="1026367" cy="1118750"/>
            <a:chOff x="7004634" y="2737792"/>
            <a:chExt cx="1026367" cy="1118750"/>
          </a:xfrm>
        </p:grpSpPr>
        <p:sp>
          <p:nvSpPr>
            <p:cNvPr id="115" name="Rectangle 114">
              <a:extLst>
                <a:ext uri="{FF2B5EF4-FFF2-40B4-BE49-F238E27FC236}">
                  <a16:creationId xmlns:a16="http://schemas.microsoft.com/office/drawing/2014/main" xmlns="" id="{891CA431-B073-46A9-8A9D-F3E09A19A8C9}"/>
                </a:ext>
              </a:extLst>
            </p:cNvPr>
            <p:cNvSpPr/>
            <p:nvPr/>
          </p:nvSpPr>
          <p:spPr>
            <a:xfrm>
              <a:off x="7004634" y="3574711"/>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n+1</a:t>
              </a:r>
              <a:endParaRPr lang="en-GB" dirty="0"/>
            </a:p>
          </p:txBody>
        </p:sp>
        <p:sp>
          <p:nvSpPr>
            <p:cNvPr id="116" name="Rectangle 115">
              <a:extLst>
                <a:ext uri="{FF2B5EF4-FFF2-40B4-BE49-F238E27FC236}">
                  <a16:creationId xmlns:a16="http://schemas.microsoft.com/office/drawing/2014/main" xmlns="" id="{97DAB964-B88A-4EC9-8827-A51FCEBFA1D4}"/>
                </a:ext>
              </a:extLst>
            </p:cNvPr>
            <p:cNvSpPr/>
            <p:nvPr/>
          </p:nvSpPr>
          <p:spPr>
            <a:xfrm>
              <a:off x="7004634" y="2737792"/>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m</a:t>
              </a:r>
              <a:endParaRPr lang="en-GB" dirty="0"/>
            </a:p>
          </p:txBody>
        </p:sp>
        <p:sp>
          <p:nvSpPr>
            <p:cNvPr id="117" name="Rectangle 116">
              <a:extLst>
                <a:ext uri="{FF2B5EF4-FFF2-40B4-BE49-F238E27FC236}">
                  <a16:creationId xmlns:a16="http://schemas.microsoft.com/office/drawing/2014/main" xmlns="" id="{DE345498-3A64-4D44-B202-EA81A9D5033B}"/>
                </a:ext>
              </a:extLst>
            </p:cNvPr>
            <p:cNvSpPr/>
            <p:nvPr/>
          </p:nvSpPr>
          <p:spPr>
            <a:xfrm>
              <a:off x="7004634" y="3158731"/>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n+2</a:t>
              </a:r>
              <a:endParaRPr lang="en-GB" dirty="0"/>
            </a:p>
          </p:txBody>
        </p:sp>
      </p:grpSp>
      <p:sp>
        <p:nvSpPr>
          <p:cNvPr id="108" name="Rectangle 107"/>
          <p:cNvSpPr/>
          <p:nvPr/>
        </p:nvSpPr>
        <p:spPr>
          <a:xfrm>
            <a:off x="6925343" y="828000"/>
            <a:ext cx="1182361" cy="1346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Rounded Corners 14">
            <a:extLst>
              <a:ext uri="{FF2B5EF4-FFF2-40B4-BE49-F238E27FC236}">
                <a16:creationId xmlns:a16="http://schemas.microsoft.com/office/drawing/2014/main" xmlns="" id="{F9ADEF3C-5CBC-4C54-A25A-A6B04AC02655}"/>
              </a:ext>
            </a:extLst>
          </p:cNvPr>
          <p:cNvSpPr/>
          <p:nvPr/>
        </p:nvSpPr>
        <p:spPr>
          <a:xfrm>
            <a:off x="6925323" y="1528145"/>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Source</a:t>
            </a:r>
          </a:p>
        </p:txBody>
      </p:sp>
      <p:grpSp>
        <p:nvGrpSpPr>
          <p:cNvPr id="118" name="Group 117">
            <a:extLst>
              <a:ext uri="{FF2B5EF4-FFF2-40B4-BE49-F238E27FC236}">
                <a16:creationId xmlns:a16="http://schemas.microsoft.com/office/drawing/2014/main" xmlns="" id="{1024E709-E115-40ED-97C7-CC58DF726AD0}"/>
              </a:ext>
            </a:extLst>
          </p:cNvPr>
          <p:cNvGrpSpPr/>
          <p:nvPr/>
        </p:nvGrpSpPr>
        <p:grpSpPr>
          <a:xfrm rot="18665655">
            <a:off x="7297491" y="1806799"/>
            <a:ext cx="440653" cy="466902"/>
            <a:chOff x="5330538" y="3193293"/>
            <a:chExt cx="1376778" cy="1373555"/>
          </a:xfrm>
          <a:solidFill>
            <a:schemeClr val="accent2"/>
          </a:solidFill>
        </p:grpSpPr>
        <p:sp>
          <p:nvSpPr>
            <p:cNvPr id="119" name="Freeform 8">
              <a:extLst>
                <a:ext uri="{FF2B5EF4-FFF2-40B4-BE49-F238E27FC236}">
                  <a16:creationId xmlns:a16="http://schemas.microsoft.com/office/drawing/2014/main" xmlns="" id="{B51F9C7D-F20B-4A51-8CF1-C89B15AB3306}"/>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grp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Freeform 11">
              <a:extLst>
                <a:ext uri="{FF2B5EF4-FFF2-40B4-BE49-F238E27FC236}">
                  <a16:creationId xmlns:a16="http://schemas.microsoft.com/office/drawing/2014/main" xmlns="" id="{A12B29E5-2CE0-4438-9691-3F1C58F15ECD}"/>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grpFill/>
            <a:ln w="28575"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Oval 120">
              <a:extLst>
                <a:ext uri="{FF2B5EF4-FFF2-40B4-BE49-F238E27FC236}">
                  <a16:creationId xmlns:a16="http://schemas.microsoft.com/office/drawing/2014/main" xmlns="" id="{5F66D2EE-9551-4BDC-8331-83F35A3F1029}"/>
                </a:ext>
              </a:extLst>
            </p:cNvPr>
            <p:cNvSpPr/>
            <p:nvPr/>
          </p:nvSpPr>
          <p:spPr>
            <a:xfrm>
              <a:off x="5330538" y="3193293"/>
              <a:ext cx="792726" cy="792726"/>
            </a:xfrm>
            <a:prstGeom prst="ellipse">
              <a:avLst/>
            </a:prstGeom>
            <a:grp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Oval 121">
              <a:extLst>
                <a:ext uri="{FF2B5EF4-FFF2-40B4-BE49-F238E27FC236}">
                  <a16:creationId xmlns:a16="http://schemas.microsoft.com/office/drawing/2014/main" xmlns="" id="{295B8F15-66B9-408D-A9E0-923DF6DAC78F}"/>
                </a:ext>
              </a:extLst>
            </p:cNvPr>
            <p:cNvSpPr/>
            <p:nvPr/>
          </p:nvSpPr>
          <p:spPr>
            <a:xfrm>
              <a:off x="5546728" y="3406320"/>
              <a:ext cx="216000" cy="216000"/>
            </a:xfrm>
            <a:prstGeom prst="ellipse">
              <a:avLst/>
            </a:prstGeom>
            <a:grp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9" name="Group 108">
            <a:extLst>
              <a:ext uri="{FF2B5EF4-FFF2-40B4-BE49-F238E27FC236}">
                <a16:creationId xmlns:a16="http://schemas.microsoft.com/office/drawing/2014/main" xmlns="" id="{1024E709-E115-40ED-97C7-CC58DF726AD0}"/>
              </a:ext>
            </a:extLst>
          </p:cNvPr>
          <p:cNvGrpSpPr/>
          <p:nvPr/>
        </p:nvGrpSpPr>
        <p:grpSpPr>
          <a:xfrm rot="18665655">
            <a:off x="7297491" y="1812144"/>
            <a:ext cx="440653" cy="466902"/>
            <a:chOff x="5330538" y="3193293"/>
            <a:chExt cx="1376778" cy="1373555"/>
          </a:xfrm>
        </p:grpSpPr>
        <p:sp>
          <p:nvSpPr>
            <p:cNvPr id="110" name="Freeform 8">
              <a:extLst>
                <a:ext uri="{FF2B5EF4-FFF2-40B4-BE49-F238E27FC236}">
                  <a16:creationId xmlns:a16="http://schemas.microsoft.com/office/drawing/2014/main" xmlns="" id="{B51F9C7D-F20B-4A51-8CF1-C89B15AB3306}"/>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solidFill>
              <a:schemeClr val="bg1">
                <a:lumMod val="85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Freeform 11">
              <a:extLst>
                <a:ext uri="{FF2B5EF4-FFF2-40B4-BE49-F238E27FC236}">
                  <a16:creationId xmlns:a16="http://schemas.microsoft.com/office/drawing/2014/main" xmlns="" id="{A12B29E5-2CE0-4438-9691-3F1C58F15ECD}"/>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noFill/>
            <a:ln w="1905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2" name="Oval 111">
              <a:extLst>
                <a:ext uri="{FF2B5EF4-FFF2-40B4-BE49-F238E27FC236}">
                  <a16:creationId xmlns:a16="http://schemas.microsoft.com/office/drawing/2014/main" xmlns="" id="{5F66D2EE-9551-4BDC-8331-83F35A3F1029}"/>
                </a:ext>
              </a:extLst>
            </p:cNvPr>
            <p:cNvSpPr/>
            <p:nvPr/>
          </p:nvSpPr>
          <p:spPr>
            <a:xfrm>
              <a:off x="5330538" y="3193293"/>
              <a:ext cx="792726" cy="792726"/>
            </a:xfrm>
            <a:prstGeom prst="ellipse">
              <a:avLst/>
            </a:prstGeom>
            <a:solidFill>
              <a:schemeClr val="accent6">
                <a:lumMod val="60000"/>
                <a:lumOff val="4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Oval 112">
              <a:extLst>
                <a:ext uri="{FF2B5EF4-FFF2-40B4-BE49-F238E27FC236}">
                  <a16:creationId xmlns:a16="http://schemas.microsoft.com/office/drawing/2014/main" xmlns="" id="{295B8F15-66B9-408D-A9E0-923DF6DAC78F}"/>
                </a:ext>
              </a:extLst>
            </p:cNvPr>
            <p:cNvSpPr/>
            <p:nvPr/>
          </p:nvSpPr>
          <p:spPr>
            <a:xfrm>
              <a:off x="5546728" y="3406320"/>
              <a:ext cx="216000" cy="216000"/>
            </a:xfrm>
            <a:prstGeom prst="ellipse">
              <a:avLst/>
            </a:prstGeom>
            <a:solidFill>
              <a:srgbClr val="15B4BA"/>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p:cNvGrpSpPr/>
          <p:nvPr/>
        </p:nvGrpSpPr>
        <p:grpSpPr>
          <a:xfrm>
            <a:off x="840374" y="-279965"/>
            <a:ext cx="1037855" cy="2409495"/>
            <a:chOff x="1099155" y="2725565"/>
            <a:chExt cx="1037855" cy="2409495"/>
          </a:xfrm>
        </p:grpSpPr>
        <p:sp>
          <p:nvSpPr>
            <p:cNvPr id="63" name="Rectangle 62">
              <a:extLst>
                <a:ext uri="{FF2B5EF4-FFF2-40B4-BE49-F238E27FC236}">
                  <a16:creationId xmlns:a16="http://schemas.microsoft.com/office/drawing/2014/main" xmlns="" id="{F410A31A-CD15-4F7E-A752-55EA7756B729}"/>
                </a:ext>
              </a:extLst>
            </p:cNvPr>
            <p:cNvSpPr/>
            <p:nvPr/>
          </p:nvSpPr>
          <p:spPr>
            <a:xfrm>
              <a:off x="1099155" y="4853229"/>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1</a:t>
              </a:r>
            </a:p>
          </p:txBody>
        </p:sp>
        <p:sp>
          <p:nvSpPr>
            <p:cNvPr id="64" name="Rectangle 63">
              <a:extLst>
                <a:ext uri="{FF2B5EF4-FFF2-40B4-BE49-F238E27FC236}">
                  <a16:creationId xmlns:a16="http://schemas.microsoft.com/office/drawing/2014/main" xmlns="" id="{1D422261-99FE-4C63-8BB7-54D1486F24DD}"/>
                </a:ext>
              </a:extLst>
            </p:cNvPr>
            <p:cNvSpPr/>
            <p:nvPr/>
          </p:nvSpPr>
          <p:spPr>
            <a:xfrm>
              <a:off x="1110643" y="2725565"/>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n</a:t>
              </a:r>
            </a:p>
          </p:txBody>
        </p:sp>
        <p:sp>
          <p:nvSpPr>
            <p:cNvPr id="65" name="Rectangle 64">
              <a:extLst>
                <a:ext uri="{FF2B5EF4-FFF2-40B4-BE49-F238E27FC236}">
                  <a16:creationId xmlns:a16="http://schemas.microsoft.com/office/drawing/2014/main" xmlns="" id="{47A026CD-A6CF-4519-B595-5DDBA2E89732}"/>
                </a:ext>
              </a:extLst>
            </p:cNvPr>
            <p:cNvSpPr/>
            <p:nvPr/>
          </p:nvSpPr>
          <p:spPr>
            <a:xfrm>
              <a:off x="1099155" y="4443308"/>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2</a:t>
              </a:r>
            </a:p>
          </p:txBody>
        </p:sp>
        <p:cxnSp>
          <p:nvCxnSpPr>
            <p:cNvPr id="67" name="Straight Connector 66">
              <a:extLst>
                <a:ext uri="{FF2B5EF4-FFF2-40B4-BE49-F238E27FC236}">
                  <a16:creationId xmlns:a16="http://schemas.microsoft.com/office/drawing/2014/main" xmlns="" id="{51804019-6E89-4A7E-B634-4ECF6EBDE4BD}"/>
                </a:ext>
              </a:extLst>
            </p:cNvPr>
            <p:cNvCxnSpPr>
              <a:stCxn id="64" idx="2"/>
              <a:endCxn id="63" idx="0"/>
            </p:cNvCxnSpPr>
            <p:nvPr/>
          </p:nvCxnSpPr>
          <p:spPr>
            <a:xfrm flipH="1">
              <a:off x="1612339" y="3007396"/>
              <a:ext cx="11488" cy="1845833"/>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xmlns="" id="{F410A31A-CD15-4F7E-A752-55EA7756B729}"/>
                </a:ext>
              </a:extLst>
            </p:cNvPr>
            <p:cNvSpPr/>
            <p:nvPr/>
          </p:nvSpPr>
          <p:spPr>
            <a:xfrm>
              <a:off x="1099155" y="4033387"/>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3</a:t>
              </a:r>
            </a:p>
          </p:txBody>
        </p:sp>
      </p:grpSp>
      <p:sp>
        <p:nvSpPr>
          <p:cNvPr id="10" name="Rectangle 9"/>
          <p:cNvSpPr/>
          <p:nvPr/>
        </p:nvSpPr>
        <p:spPr>
          <a:xfrm>
            <a:off x="768121" y="-279965"/>
            <a:ext cx="1182361" cy="2454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xmlns="" id="{E746E597-D316-489B-B67D-3A34BFD4A320}"/>
              </a:ext>
            </a:extLst>
          </p:cNvPr>
          <p:cNvSpPr/>
          <p:nvPr/>
        </p:nvSpPr>
        <p:spPr>
          <a:xfrm>
            <a:off x="766807" y="1528145"/>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Source</a:t>
            </a:r>
          </a:p>
        </p:txBody>
      </p:sp>
      <p:sp>
        <p:nvSpPr>
          <p:cNvPr id="78" name="Rectangle 77"/>
          <p:cNvSpPr/>
          <p:nvPr/>
        </p:nvSpPr>
        <p:spPr>
          <a:xfrm>
            <a:off x="-2012" y="-7393"/>
            <a:ext cx="12194011" cy="327829"/>
          </a:xfrm>
          <a:prstGeom prst="rect">
            <a:avLst/>
          </a:prstGeom>
          <a:gradFill>
            <a:gsLst>
              <a:gs pos="0">
                <a:srgbClr val="C52A1D"/>
              </a:gs>
              <a:gs pos="50000">
                <a:srgbClr val="EE3524">
                  <a:shade val="67500"/>
                  <a:satMod val="115000"/>
                </a:srgbClr>
              </a:gs>
              <a:gs pos="100000">
                <a:srgbClr val="EE3524">
                  <a:shade val="100000"/>
                  <a:satMod val="115000"/>
                </a:srgbClr>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GB">
              <a:solidFill>
                <a:prstClr val="white"/>
              </a:solidFill>
            </a:endParaRPr>
          </a:p>
        </p:txBody>
      </p:sp>
      <p:sp>
        <p:nvSpPr>
          <p:cNvPr id="2" name="Title 1"/>
          <p:cNvSpPr>
            <a:spLocks noGrp="1"/>
          </p:cNvSpPr>
          <p:nvPr>
            <p:ph type="title"/>
          </p:nvPr>
        </p:nvSpPr>
        <p:spPr>
          <a:xfrm>
            <a:off x="457202" y="828000"/>
            <a:ext cx="8898556" cy="553998"/>
          </a:xfrm>
        </p:spPr>
        <p:txBody>
          <a:bodyPr/>
          <a:lstStyle/>
          <a:p>
            <a:r>
              <a:rPr lang="en-GB" dirty="0"/>
              <a:t>Immediate vs Delayed Processing</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12</a:t>
            </a:fld>
            <a:endParaRPr lang="en-GB">
              <a:solidFill>
                <a:prstClr val="black">
                  <a:tint val="75000"/>
                </a:prstClr>
              </a:solidFill>
            </a:endParaRPr>
          </a:p>
        </p:txBody>
      </p:sp>
      <p:sp>
        <p:nvSpPr>
          <p:cNvPr id="14" name="Rectangle: Rounded Corners 13">
            <a:extLst>
              <a:ext uri="{FF2B5EF4-FFF2-40B4-BE49-F238E27FC236}">
                <a16:creationId xmlns:a16="http://schemas.microsoft.com/office/drawing/2014/main" xmlns="" id="{6B4D647F-0846-4909-AC9B-F3B87F54A89C}"/>
              </a:ext>
            </a:extLst>
          </p:cNvPr>
          <p:cNvSpPr/>
          <p:nvPr/>
        </p:nvSpPr>
        <p:spPr>
          <a:xfrm>
            <a:off x="766807" y="5929962"/>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Receiver</a:t>
            </a:r>
          </a:p>
        </p:txBody>
      </p:sp>
      <p:sp>
        <p:nvSpPr>
          <p:cNvPr id="16" name="Rectangle: Rounded Corners 15">
            <a:extLst>
              <a:ext uri="{FF2B5EF4-FFF2-40B4-BE49-F238E27FC236}">
                <a16:creationId xmlns:a16="http://schemas.microsoft.com/office/drawing/2014/main" xmlns="" id="{8FFD0D00-44FE-4859-8DF4-2DEBA79DEB9B}"/>
              </a:ext>
            </a:extLst>
          </p:cNvPr>
          <p:cNvSpPr/>
          <p:nvPr/>
        </p:nvSpPr>
        <p:spPr>
          <a:xfrm>
            <a:off x="6925323" y="5929962"/>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Receiver</a:t>
            </a:r>
          </a:p>
        </p:txBody>
      </p:sp>
      <p:sp>
        <p:nvSpPr>
          <p:cNvPr id="17" name="TextBox 16">
            <a:extLst>
              <a:ext uri="{FF2B5EF4-FFF2-40B4-BE49-F238E27FC236}">
                <a16:creationId xmlns:a16="http://schemas.microsoft.com/office/drawing/2014/main" xmlns="" id="{B9CD1097-8343-4075-9106-431E06F642D6}"/>
              </a:ext>
            </a:extLst>
          </p:cNvPr>
          <p:cNvSpPr txBox="1"/>
          <p:nvPr/>
        </p:nvSpPr>
        <p:spPr>
          <a:xfrm>
            <a:off x="8187018" y="1414769"/>
            <a:ext cx="3381448" cy="923330"/>
          </a:xfrm>
          <a:prstGeom prst="rect">
            <a:avLst/>
          </a:prstGeom>
          <a:noFill/>
        </p:spPr>
        <p:txBody>
          <a:bodyPr wrap="square" rtlCol="0">
            <a:spAutoFit/>
          </a:bodyPr>
          <a:lstStyle/>
          <a:p>
            <a:r>
              <a:rPr lang="en-GB" dirty="0"/>
              <a:t>Key generated</a:t>
            </a:r>
          </a:p>
          <a:p>
            <a:r>
              <a:rPr lang="en-GB" dirty="0"/>
              <a:t>Messages </a:t>
            </a:r>
            <a:r>
              <a:rPr lang="en-GB" dirty="0" smtClean="0"/>
              <a:t>encoded and sent</a:t>
            </a:r>
            <a:endParaRPr lang="en-GB" dirty="0"/>
          </a:p>
          <a:p>
            <a:r>
              <a:rPr lang="en-GB" dirty="0"/>
              <a:t>Key shared </a:t>
            </a:r>
            <a:r>
              <a:rPr lang="en-GB" dirty="0" smtClean="0"/>
              <a:t>and discarded</a:t>
            </a:r>
            <a:endParaRPr lang="en-GB" dirty="0"/>
          </a:p>
        </p:txBody>
      </p:sp>
      <p:sp>
        <p:nvSpPr>
          <p:cNvPr id="18" name="TextBox 17">
            <a:extLst>
              <a:ext uri="{FF2B5EF4-FFF2-40B4-BE49-F238E27FC236}">
                <a16:creationId xmlns:a16="http://schemas.microsoft.com/office/drawing/2014/main" xmlns="" id="{4A9B7BC6-0515-42A1-856B-41A92D2C20B9}"/>
              </a:ext>
            </a:extLst>
          </p:cNvPr>
          <p:cNvSpPr txBox="1"/>
          <p:nvPr/>
        </p:nvSpPr>
        <p:spPr>
          <a:xfrm>
            <a:off x="8187018" y="5954362"/>
            <a:ext cx="3254096" cy="646331"/>
          </a:xfrm>
          <a:prstGeom prst="rect">
            <a:avLst/>
          </a:prstGeom>
          <a:noFill/>
        </p:spPr>
        <p:txBody>
          <a:bodyPr wrap="none" rtlCol="0">
            <a:spAutoFit/>
          </a:bodyPr>
          <a:lstStyle/>
          <a:p>
            <a:r>
              <a:rPr lang="en-GB" dirty="0"/>
              <a:t>Messages received and stored</a:t>
            </a:r>
          </a:p>
          <a:p>
            <a:r>
              <a:rPr lang="en-GB" dirty="0"/>
              <a:t>Key </a:t>
            </a:r>
            <a:r>
              <a:rPr lang="en-GB" dirty="0" smtClean="0"/>
              <a:t>received; messages </a:t>
            </a:r>
            <a:r>
              <a:rPr lang="en-GB" dirty="0"/>
              <a:t>decoded</a:t>
            </a:r>
          </a:p>
        </p:txBody>
      </p:sp>
      <p:grpSp>
        <p:nvGrpSpPr>
          <p:cNvPr id="48" name="Group 47"/>
          <p:cNvGrpSpPr/>
          <p:nvPr/>
        </p:nvGrpSpPr>
        <p:grpSpPr>
          <a:xfrm>
            <a:off x="7004634" y="4658442"/>
            <a:ext cx="1026367" cy="1118750"/>
            <a:chOff x="7004634" y="4506042"/>
            <a:chExt cx="1026367" cy="1118750"/>
          </a:xfrm>
        </p:grpSpPr>
        <p:sp>
          <p:nvSpPr>
            <p:cNvPr id="19" name="Rectangle 18">
              <a:extLst>
                <a:ext uri="{FF2B5EF4-FFF2-40B4-BE49-F238E27FC236}">
                  <a16:creationId xmlns:a16="http://schemas.microsoft.com/office/drawing/2014/main" xmlns="" id="{891CA431-B073-46A9-8A9D-F3E09A19A8C9}"/>
                </a:ext>
              </a:extLst>
            </p:cNvPr>
            <p:cNvSpPr/>
            <p:nvPr/>
          </p:nvSpPr>
          <p:spPr>
            <a:xfrm>
              <a:off x="7004634" y="5342961"/>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1</a:t>
              </a:r>
            </a:p>
          </p:txBody>
        </p:sp>
        <p:sp>
          <p:nvSpPr>
            <p:cNvPr id="20" name="Rectangle 19">
              <a:extLst>
                <a:ext uri="{FF2B5EF4-FFF2-40B4-BE49-F238E27FC236}">
                  <a16:creationId xmlns:a16="http://schemas.microsoft.com/office/drawing/2014/main" xmlns="" id="{97DAB964-B88A-4EC9-8827-A51FCEBFA1D4}"/>
                </a:ext>
              </a:extLst>
            </p:cNvPr>
            <p:cNvSpPr/>
            <p:nvPr/>
          </p:nvSpPr>
          <p:spPr>
            <a:xfrm>
              <a:off x="7004634" y="4506042"/>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n</a:t>
              </a:r>
            </a:p>
          </p:txBody>
        </p:sp>
        <p:sp>
          <p:nvSpPr>
            <p:cNvPr id="21" name="Rectangle 20">
              <a:extLst>
                <a:ext uri="{FF2B5EF4-FFF2-40B4-BE49-F238E27FC236}">
                  <a16:creationId xmlns:a16="http://schemas.microsoft.com/office/drawing/2014/main" xmlns="" id="{DE345498-3A64-4D44-B202-EA81A9D5033B}"/>
                </a:ext>
              </a:extLst>
            </p:cNvPr>
            <p:cNvSpPr/>
            <p:nvPr/>
          </p:nvSpPr>
          <p:spPr>
            <a:xfrm>
              <a:off x="7004634" y="4926981"/>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2</a:t>
              </a:r>
            </a:p>
          </p:txBody>
        </p:sp>
      </p:grpSp>
      <p:grpSp>
        <p:nvGrpSpPr>
          <p:cNvPr id="27" name="Group 26">
            <a:extLst>
              <a:ext uri="{FF2B5EF4-FFF2-40B4-BE49-F238E27FC236}">
                <a16:creationId xmlns:a16="http://schemas.microsoft.com/office/drawing/2014/main" xmlns="" id="{1024E709-E115-40ED-97C7-CC58DF726AD0}"/>
              </a:ext>
            </a:extLst>
          </p:cNvPr>
          <p:cNvGrpSpPr/>
          <p:nvPr/>
        </p:nvGrpSpPr>
        <p:grpSpPr>
          <a:xfrm rot="18665655">
            <a:off x="7297491" y="4128884"/>
            <a:ext cx="440653" cy="466902"/>
            <a:chOff x="5330538" y="3193293"/>
            <a:chExt cx="1376778" cy="1373555"/>
          </a:xfrm>
        </p:grpSpPr>
        <p:sp>
          <p:nvSpPr>
            <p:cNvPr id="28" name="Freeform 8">
              <a:extLst>
                <a:ext uri="{FF2B5EF4-FFF2-40B4-BE49-F238E27FC236}">
                  <a16:creationId xmlns:a16="http://schemas.microsoft.com/office/drawing/2014/main" xmlns="" id="{B51F9C7D-F20B-4A51-8CF1-C89B15AB3306}"/>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solidFill>
              <a:schemeClr val="bg1">
                <a:lumMod val="85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Freeform 11">
              <a:extLst>
                <a:ext uri="{FF2B5EF4-FFF2-40B4-BE49-F238E27FC236}">
                  <a16:creationId xmlns:a16="http://schemas.microsoft.com/office/drawing/2014/main" xmlns="" id="{A12B29E5-2CE0-4438-9691-3F1C58F15ECD}"/>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noFill/>
            <a:ln w="1905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xmlns="" id="{5F66D2EE-9551-4BDC-8331-83F35A3F1029}"/>
                </a:ext>
              </a:extLst>
            </p:cNvPr>
            <p:cNvSpPr/>
            <p:nvPr/>
          </p:nvSpPr>
          <p:spPr>
            <a:xfrm>
              <a:off x="5330538" y="3193293"/>
              <a:ext cx="792726" cy="792726"/>
            </a:xfrm>
            <a:prstGeom prst="ellipse">
              <a:avLst/>
            </a:prstGeom>
            <a:solidFill>
              <a:schemeClr val="accent6">
                <a:lumMod val="60000"/>
                <a:lumOff val="4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xmlns="" id="{295B8F15-66B9-408D-A9E0-923DF6DAC78F}"/>
                </a:ext>
              </a:extLst>
            </p:cNvPr>
            <p:cNvSpPr/>
            <p:nvPr/>
          </p:nvSpPr>
          <p:spPr>
            <a:xfrm>
              <a:off x="5546728" y="3406320"/>
              <a:ext cx="216000" cy="216000"/>
            </a:xfrm>
            <a:prstGeom prst="ellipse">
              <a:avLst/>
            </a:prstGeom>
            <a:solidFill>
              <a:srgbClr val="15B4BA"/>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50" name="TextBox 49">
            <a:extLst>
              <a:ext uri="{FF2B5EF4-FFF2-40B4-BE49-F238E27FC236}">
                <a16:creationId xmlns:a16="http://schemas.microsoft.com/office/drawing/2014/main" xmlns="" id="{10433A81-6A49-4C54-B845-487C6CFE1539}"/>
              </a:ext>
            </a:extLst>
          </p:cNvPr>
          <p:cNvSpPr txBox="1"/>
          <p:nvPr/>
        </p:nvSpPr>
        <p:spPr>
          <a:xfrm>
            <a:off x="2002088" y="1552545"/>
            <a:ext cx="2828467" cy="646331"/>
          </a:xfrm>
          <a:prstGeom prst="rect">
            <a:avLst/>
          </a:prstGeom>
          <a:noFill/>
        </p:spPr>
        <p:txBody>
          <a:bodyPr wrap="none" rtlCol="0">
            <a:spAutoFit/>
          </a:bodyPr>
          <a:lstStyle/>
          <a:p>
            <a:r>
              <a:rPr lang="en-GB" dirty="0"/>
              <a:t>Key received and stored</a:t>
            </a:r>
          </a:p>
          <a:p>
            <a:r>
              <a:rPr lang="en-GB" dirty="0"/>
              <a:t>Messages encoded and sent</a:t>
            </a:r>
          </a:p>
        </p:txBody>
      </p:sp>
      <p:sp>
        <p:nvSpPr>
          <p:cNvPr id="51" name="TextBox 50">
            <a:extLst>
              <a:ext uri="{FF2B5EF4-FFF2-40B4-BE49-F238E27FC236}">
                <a16:creationId xmlns:a16="http://schemas.microsoft.com/office/drawing/2014/main" xmlns="" id="{57DC8E60-3342-41B6-A67A-CD2A8C25427C}"/>
              </a:ext>
            </a:extLst>
          </p:cNvPr>
          <p:cNvSpPr txBox="1"/>
          <p:nvPr/>
        </p:nvSpPr>
        <p:spPr>
          <a:xfrm>
            <a:off x="8187018" y="4184639"/>
            <a:ext cx="3524555" cy="338554"/>
          </a:xfrm>
          <a:prstGeom prst="rect">
            <a:avLst/>
          </a:prstGeom>
          <a:noFill/>
        </p:spPr>
        <p:txBody>
          <a:bodyPr wrap="none" rtlCol="0">
            <a:spAutoFit/>
          </a:bodyPr>
          <a:lstStyle/>
          <a:p>
            <a:r>
              <a:rPr lang="en-GB" sz="1600" i="1" dirty="0"/>
              <a:t>Used to encode and decode 1 through n</a:t>
            </a:r>
          </a:p>
        </p:txBody>
      </p:sp>
      <p:sp>
        <p:nvSpPr>
          <p:cNvPr id="52" name="TextBox 51">
            <a:extLst>
              <a:ext uri="{FF2B5EF4-FFF2-40B4-BE49-F238E27FC236}">
                <a16:creationId xmlns:a16="http://schemas.microsoft.com/office/drawing/2014/main" xmlns="" id="{09D2536C-75A6-410D-AA76-832ABACF8D60}"/>
              </a:ext>
            </a:extLst>
          </p:cNvPr>
          <p:cNvSpPr txBox="1"/>
          <p:nvPr/>
        </p:nvSpPr>
        <p:spPr>
          <a:xfrm>
            <a:off x="8187018" y="2411349"/>
            <a:ext cx="3790653" cy="338554"/>
          </a:xfrm>
          <a:prstGeom prst="rect">
            <a:avLst/>
          </a:prstGeom>
          <a:noFill/>
        </p:spPr>
        <p:txBody>
          <a:bodyPr wrap="none" rtlCol="0">
            <a:spAutoFit/>
          </a:bodyPr>
          <a:lstStyle/>
          <a:p>
            <a:r>
              <a:rPr lang="en-GB" sz="1600" i="1" dirty="0"/>
              <a:t>Used to encode and decode n+1 through m</a:t>
            </a:r>
          </a:p>
        </p:txBody>
      </p:sp>
      <p:sp>
        <p:nvSpPr>
          <p:cNvPr id="53" name="TextBox 52">
            <a:extLst>
              <a:ext uri="{FF2B5EF4-FFF2-40B4-BE49-F238E27FC236}">
                <a16:creationId xmlns:a16="http://schemas.microsoft.com/office/drawing/2014/main" xmlns="" id="{C36DAB2D-38B6-4A34-985B-C974A4DD6980}"/>
              </a:ext>
            </a:extLst>
          </p:cNvPr>
          <p:cNvSpPr txBox="1"/>
          <p:nvPr/>
        </p:nvSpPr>
        <p:spPr>
          <a:xfrm>
            <a:off x="2020101" y="5958412"/>
            <a:ext cx="3224472" cy="646331"/>
          </a:xfrm>
          <a:prstGeom prst="rect">
            <a:avLst/>
          </a:prstGeom>
          <a:noFill/>
        </p:spPr>
        <p:txBody>
          <a:bodyPr wrap="none" rtlCol="0">
            <a:spAutoFit/>
          </a:bodyPr>
          <a:lstStyle/>
          <a:p>
            <a:r>
              <a:rPr lang="en-GB" dirty="0"/>
              <a:t>Key received and stored</a:t>
            </a:r>
          </a:p>
          <a:p>
            <a:r>
              <a:rPr lang="en-GB" dirty="0"/>
              <a:t>Messages </a:t>
            </a:r>
            <a:r>
              <a:rPr lang="en-GB" dirty="0" smtClean="0"/>
              <a:t>received and decoded</a:t>
            </a:r>
            <a:endParaRPr lang="en-GB" dirty="0"/>
          </a:p>
        </p:txBody>
      </p:sp>
      <p:sp>
        <p:nvSpPr>
          <p:cNvPr id="55" name="Rectangle: Rounded Corners 54">
            <a:extLst>
              <a:ext uri="{FF2B5EF4-FFF2-40B4-BE49-F238E27FC236}">
                <a16:creationId xmlns:a16="http://schemas.microsoft.com/office/drawing/2014/main" xmlns="" id="{3637A52B-C269-4BE6-9D64-DF8FAD5002E4}"/>
              </a:ext>
            </a:extLst>
          </p:cNvPr>
          <p:cNvSpPr/>
          <p:nvPr/>
        </p:nvSpPr>
        <p:spPr>
          <a:xfrm>
            <a:off x="4267057" y="3598577"/>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Key Server</a:t>
            </a:r>
          </a:p>
        </p:txBody>
      </p:sp>
      <p:sp>
        <p:nvSpPr>
          <p:cNvPr id="56" name="Rectangle 55">
            <a:extLst>
              <a:ext uri="{FF2B5EF4-FFF2-40B4-BE49-F238E27FC236}">
                <a16:creationId xmlns:a16="http://schemas.microsoft.com/office/drawing/2014/main" xmlns="" id="{2BEDAAD6-0A2A-406B-AEC5-9DE84957C61C}"/>
              </a:ext>
            </a:extLst>
          </p:cNvPr>
          <p:cNvSpPr/>
          <p:nvPr/>
        </p:nvSpPr>
        <p:spPr>
          <a:xfrm>
            <a:off x="3834695" y="4325051"/>
            <a:ext cx="2049713" cy="923330"/>
          </a:xfrm>
          <a:prstGeom prst="rect">
            <a:avLst/>
          </a:prstGeom>
        </p:spPr>
        <p:txBody>
          <a:bodyPr wrap="square">
            <a:spAutoFit/>
          </a:bodyPr>
          <a:lstStyle/>
          <a:p>
            <a:pPr algn="ctr"/>
            <a:r>
              <a:rPr lang="en-GB" dirty="0"/>
              <a:t>Key generated and shared with both sender and receiver</a:t>
            </a:r>
          </a:p>
        </p:txBody>
      </p:sp>
      <p:cxnSp>
        <p:nvCxnSpPr>
          <p:cNvPr id="58" name="Straight Arrow Connector 57">
            <a:extLst>
              <a:ext uri="{FF2B5EF4-FFF2-40B4-BE49-F238E27FC236}">
                <a16:creationId xmlns:a16="http://schemas.microsoft.com/office/drawing/2014/main" xmlns="" id="{FB0744C8-65A5-4FB7-A1A6-47C9458668B7}"/>
              </a:ext>
            </a:extLst>
          </p:cNvPr>
          <p:cNvCxnSpPr>
            <a:cxnSpLocks/>
          </p:cNvCxnSpPr>
          <p:nvPr/>
        </p:nvCxnSpPr>
        <p:spPr>
          <a:xfrm>
            <a:off x="6674374" y="2223276"/>
            <a:ext cx="0" cy="37044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xmlns="" id="{C78871CD-6A42-41CC-8E32-2310FB184390}"/>
              </a:ext>
            </a:extLst>
          </p:cNvPr>
          <p:cNvCxnSpPr/>
          <p:nvPr/>
        </p:nvCxnSpPr>
        <p:spPr>
          <a:xfrm>
            <a:off x="560397" y="2223276"/>
            <a:ext cx="0" cy="370263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123" name="Group 122"/>
          <p:cNvGrpSpPr/>
          <p:nvPr/>
        </p:nvGrpSpPr>
        <p:grpSpPr>
          <a:xfrm>
            <a:off x="10875469" y="1592710"/>
            <a:ext cx="396000" cy="569895"/>
            <a:chOff x="11171538" y="1367971"/>
            <a:chExt cx="396000" cy="622066"/>
          </a:xfrm>
        </p:grpSpPr>
        <p:cxnSp>
          <p:nvCxnSpPr>
            <p:cNvPr id="71" name="Straight Connector 70">
              <a:extLst>
                <a:ext uri="{FF2B5EF4-FFF2-40B4-BE49-F238E27FC236}">
                  <a16:creationId xmlns:a16="http://schemas.microsoft.com/office/drawing/2014/main" xmlns="" id="{703252DA-3B25-4CEB-80C6-B22EDA882D45}"/>
                </a:ext>
              </a:extLst>
            </p:cNvPr>
            <p:cNvCxnSpPr>
              <a:cxnSpLocks/>
            </p:cNvCxnSpPr>
            <p:nvPr/>
          </p:nvCxnSpPr>
          <p:spPr>
            <a:xfrm>
              <a:off x="11171538" y="1990037"/>
              <a:ext cx="396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 id="{332AB8AF-25B2-47EB-807F-C23438022383}"/>
                </a:ext>
              </a:extLst>
            </p:cNvPr>
            <p:cNvCxnSpPr>
              <a:cxnSpLocks/>
            </p:cNvCxnSpPr>
            <p:nvPr/>
          </p:nvCxnSpPr>
          <p:spPr>
            <a:xfrm flipH="1" flipV="1">
              <a:off x="11558208" y="1367971"/>
              <a:ext cx="0" cy="62206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xmlns="" id="{9001B52C-DD0D-4B33-90E3-218AD3998B97}"/>
                </a:ext>
              </a:extLst>
            </p:cNvPr>
            <p:cNvCxnSpPr/>
            <p:nvPr/>
          </p:nvCxnSpPr>
          <p:spPr>
            <a:xfrm flipH="1">
              <a:off x="11171538" y="1377301"/>
              <a:ext cx="39600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cxnSp>
        <p:nvCxnSpPr>
          <p:cNvPr id="80" name="Straight Connector 79">
            <a:extLst>
              <a:ext uri="{FF2B5EF4-FFF2-40B4-BE49-F238E27FC236}">
                <a16:creationId xmlns:a16="http://schemas.microsoft.com/office/drawing/2014/main" xmlns="" id="{171779D1-064C-4C71-8D97-7CEA33BAFBB9}"/>
              </a:ext>
            </a:extLst>
          </p:cNvPr>
          <p:cNvCxnSpPr/>
          <p:nvPr/>
        </p:nvCxnSpPr>
        <p:spPr>
          <a:xfrm>
            <a:off x="6096000" y="1528145"/>
            <a:ext cx="0" cy="5328100"/>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091239" y="2229573"/>
            <a:ext cx="2175818" cy="3702636"/>
            <a:chOff x="2356415" y="2077173"/>
            <a:chExt cx="2175818" cy="3702636"/>
          </a:xfrm>
        </p:grpSpPr>
        <p:cxnSp>
          <p:nvCxnSpPr>
            <p:cNvPr id="60" name="Straight Arrow Connector 59">
              <a:extLst>
                <a:ext uri="{FF2B5EF4-FFF2-40B4-BE49-F238E27FC236}">
                  <a16:creationId xmlns:a16="http://schemas.microsoft.com/office/drawing/2014/main" xmlns="" id="{FA515D66-23AC-4F9D-A73C-5DC935F409DF}"/>
                </a:ext>
              </a:extLst>
            </p:cNvPr>
            <p:cNvCxnSpPr/>
            <p:nvPr/>
          </p:nvCxnSpPr>
          <p:spPr>
            <a:xfrm flipH="1" flipV="1">
              <a:off x="2425309" y="2077173"/>
              <a:ext cx="1003598" cy="171657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xmlns="" id="{80F76EBC-5EE2-4309-8CED-B95FEDE941AA}"/>
                </a:ext>
              </a:extLst>
            </p:cNvPr>
            <p:cNvCxnSpPr/>
            <p:nvPr/>
          </p:nvCxnSpPr>
          <p:spPr>
            <a:xfrm flipH="1">
              <a:off x="2356415" y="3793743"/>
              <a:ext cx="1072492" cy="198606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3428907" y="3793743"/>
              <a:ext cx="110332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grpSp>
        <p:nvGrpSpPr>
          <p:cNvPr id="57" name="Group 56">
            <a:extLst>
              <a:ext uri="{FF2B5EF4-FFF2-40B4-BE49-F238E27FC236}">
                <a16:creationId xmlns:a16="http://schemas.microsoft.com/office/drawing/2014/main" xmlns="" id="{76141412-56DE-498A-9344-04389E281614}"/>
              </a:ext>
            </a:extLst>
          </p:cNvPr>
          <p:cNvGrpSpPr/>
          <p:nvPr/>
        </p:nvGrpSpPr>
        <p:grpSpPr>
          <a:xfrm rot="18665655">
            <a:off x="3645626" y="3459315"/>
            <a:ext cx="440653" cy="466902"/>
            <a:chOff x="5330538" y="3193293"/>
            <a:chExt cx="1376778" cy="1373555"/>
          </a:xfrm>
        </p:grpSpPr>
        <p:sp>
          <p:nvSpPr>
            <p:cNvPr id="59" name="Freeform 8">
              <a:extLst>
                <a:ext uri="{FF2B5EF4-FFF2-40B4-BE49-F238E27FC236}">
                  <a16:creationId xmlns:a16="http://schemas.microsoft.com/office/drawing/2014/main" xmlns="" id="{6F9C3979-5C9A-4C09-88EE-71789CA13D24}"/>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solidFill>
              <a:schemeClr val="bg1">
                <a:lumMod val="85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Freeform 11">
              <a:extLst>
                <a:ext uri="{FF2B5EF4-FFF2-40B4-BE49-F238E27FC236}">
                  <a16:creationId xmlns:a16="http://schemas.microsoft.com/office/drawing/2014/main" xmlns="" id="{B3681DDD-11C7-4E4C-8A79-773E7811C9D9}"/>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noFill/>
            <a:ln w="1905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xmlns="" id="{EFB63625-FDCB-493C-B91D-9691FA3F1330}"/>
                </a:ext>
              </a:extLst>
            </p:cNvPr>
            <p:cNvSpPr/>
            <p:nvPr/>
          </p:nvSpPr>
          <p:spPr>
            <a:xfrm>
              <a:off x="5330538" y="3193293"/>
              <a:ext cx="792726" cy="792726"/>
            </a:xfrm>
            <a:prstGeom prst="ellipse">
              <a:avLst/>
            </a:prstGeom>
            <a:solidFill>
              <a:schemeClr val="accent6">
                <a:lumMod val="60000"/>
                <a:lumOff val="4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a:extLst>
                <a:ext uri="{FF2B5EF4-FFF2-40B4-BE49-F238E27FC236}">
                  <a16:creationId xmlns:a16="http://schemas.microsoft.com/office/drawing/2014/main" xmlns="" id="{4EC99BEB-9629-4EAC-A61E-4E8F6FC3012D}"/>
                </a:ext>
              </a:extLst>
            </p:cNvPr>
            <p:cNvSpPr/>
            <p:nvPr/>
          </p:nvSpPr>
          <p:spPr>
            <a:xfrm>
              <a:off x="5546728" y="3406320"/>
              <a:ext cx="216000" cy="216000"/>
            </a:xfrm>
            <a:prstGeom prst="ellipse">
              <a:avLst/>
            </a:prstGeom>
            <a:solidFill>
              <a:srgbClr val="15B4BA"/>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0" name="Group 69">
            <a:extLst>
              <a:ext uri="{FF2B5EF4-FFF2-40B4-BE49-F238E27FC236}">
                <a16:creationId xmlns:a16="http://schemas.microsoft.com/office/drawing/2014/main" xmlns="" id="{76141412-56DE-498A-9344-04389E281614}"/>
              </a:ext>
            </a:extLst>
          </p:cNvPr>
          <p:cNvGrpSpPr/>
          <p:nvPr/>
        </p:nvGrpSpPr>
        <p:grpSpPr>
          <a:xfrm rot="18665655">
            <a:off x="3645626" y="3459315"/>
            <a:ext cx="440653" cy="466902"/>
            <a:chOff x="5330538" y="3193293"/>
            <a:chExt cx="1376778" cy="1373555"/>
          </a:xfrm>
        </p:grpSpPr>
        <p:sp>
          <p:nvSpPr>
            <p:cNvPr id="72" name="Freeform 8">
              <a:extLst>
                <a:ext uri="{FF2B5EF4-FFF2-40B4-BE49-F238E27FC236}">
                  <a16:creationId xmlns:a16="http://schemas.microsoft.com/office/drawing/2014/main" xmlns="" id="{6F9C3979-5C9A-4C09-88EE-71789CA13D24}"/>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solidFill>
              <a:schemeClr val="bg1">
                <a:lumMod val="85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Freeform 11">
              <a:extLst>
                <a:ext uri="{FF2B5EF4-FFF2-40B4-BE49-F238E27FC236}">
                  <a16:creationId xmlns:a16="http://schemas.microsoft.com/office/drawing/2014/main" xmlns="" id="{B3681DDD-11C7-4E4C-8A79-773E7811C9D9}"/>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noFill/>
            <a:ln w="1905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Oval 75">
              <a:extLst>
                <a:ext uri="{FF2B5EF4-FFF2-40B4-BE49-F238E27FC236}">
                  <a16:creationId xmlns:a16="http://schemas.microsoft.com/office/drawing/2014/main" xmlns="" id="{EFB63625-FDCB-493C-B91D-9691FA3F1330}"/>
                </a:ext>
              </a:extLst>
            </p:cNvPr>
            <p:cNvSpPr/>
            <p:nvPr/>
          </p:nvSpPr>
          <p:spPr>
            <a:xfrm>
              <a:off x="5330538" y="3193293"/>
              <a:ext cx="792726" cy="792726"/>
            </a:xfrm>
            <a:prstGeom prst="ellipse">
              <a:avLst/>
            </a:prstGeom>
            <a:solidFill>
              <a:schemeClr val="accent6">
                <a:lumMod val="60000"/>
                <a:lumOff val="4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76">
              <a:extLst>
                <a:ext uri="{FF2B5EF4-FFF2-40B4-BE49-F238E27FC236}">
                  <a16:creationId xmlns:a16="http://schemas.microsoft.com/office/drawing/2014/main" xmlns="" id="{4EC99BEB-9629-4EAC-A61E-4E8F6FC3012D}"/>
                </a:ext>
              </a:extLst>
            </p:cNvPr>
            <p:cNvSpPr/>
            <p:nvPr/>
          </p:nvSpPr>
          <p:spPr>
            <a:xfrm>
              <a:off x="5546728" y="3406320"/>
              <a:ext cx="216000" cy="216000"/>
            </a:xfrm>
            <a:prstGeom prst="ellipse">
              <a:avLst/>
            </a:prstGeom>
            <a:solidFill>
              <a:srgbClr val="15B4BA"/>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9" name="Group 78"/>
          <p:cNvGrpSpPr/>
          <p:nvPr/>
        </p:nvGrpSpPr>
        <p:grpSpPr>
          <a:xfrm>
            <a:off x="840374" y="3367697"/>
            <a:ext cx="1037855" cy="2409495"/>
            <a:chOff x="1099155" y="2725565"/>
            <a:chExt cx="1037855" cy="2409495"/>
          </a:xfrm>
        </p:grpSpPr>
        <p:cxnSp>
          <p:nvCxnSpPr>
            <p:cNvPr id="84" name="Straight Connector 83">
              <a:extLst>
                <a:ext uri="{FF2B5EF4-FFF2-40B4-BE49-F238E27FC236}">
                  <a16:creationId xmlns:a16="http://schemas.microsoft.com/office/drawing/2014/main" xmlns="" id="{51804019-6E89-4A7E-B634-4ECF6EBDE4BD}"/>
                </a:ext>
              </a:extLst>
            </p:cNvPr>
            <p:cNvCxnSpPr>
              <a:stCxn id="82" idx="2"/>
              <a:endCxn id="81" idx="0"/>
            </p:cNvCxnSpPr>
            <p:nvPr/>
          </p:nvCxnSpPr>
          <p:spPr>
            <a:xfrm flipH="1">
              <a:off x="1612339" y="3007396"/>
              <a:ext cx="11488" cy="1845833"/>
            </a:xfrm>
            <a:prstGeom prst="line">
              <a:avLst/>
            </a:prstGeom>
            <a:ln>
              <a:solidFill>
                <a:schemeClr val="accent6">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xmlns="" id="{F410A31A-CD15-4F7E-A752-55EA7756B729}"/>
                </a:ext>
              </a:extLst>
            </p:cNvPr>
            <p:cNvSpPr/>
            <p:nvPr/>
          </p:nvSpPr>
          <p:spPr>
            <a:xfrm>
              <a:off x="1099155" y="4853229"/>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1</a:t>
              </a:r>
            </a:p>
          </p:txBody>
        </p:sp>
        <p:sp>
          <p:nvSpPr>
            <p:cNvPr id="82" name="Rectangle 81">
              <a:extLst>
                <a:ext uri="{FF2B5EF4-FFF2-40B4-BE49-F238E27FC236}">
                  <a16:creationId xmlns:a16="http://schemas.microsoft.com/office/drawing/2014/main" xmlns="" id="{1D422261-99FE-4C63-8BB7-54D1486F24DD}"/>
                </a:ext>
              </a:extLst>
            </p:cNvPr>
            <p:cNvSpPr/>
            <p:nvPr/>
          </p:nvSpPr>
          <p:spPr>
            <a:xfrm>
              <a:off x="1110643" y="2725565"/>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n</a:t>
              </a:r>
            </a:p>
          </p:txBody>
        </p:sp>
        <p:sp>
          <p:nvSpPr>
            <p:cNvPr id="83" name="Rectangle 82">
              <a:extLst>
                <a:ext uri="{FF2B5EF4-FFF2-40B4-BE49-F238E27FC236}">
                  <a16:creationId xmlns:a16="http://schemas.microsoft.com/office/drawing/2014/main" xmlns="" id="{47A026CD-A6CF-4519-B595-5DDBA2E89732}"/>
                </a:ext>
              </a:extLst>
            </p:cNvPr>
            <p:cNvSpPr/>
            <p:nvPr/>
          </p:nvSpPr>
          <p:spPr>
            <a:xfrm>
              <a:off x="1099155" y="4443308"/>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2</a:t>
              </a:r>
            </a:p>
          </p:txBody>
        </p:sp>
        <p:sp>
          <p:nvSpPr>
            <p:cNvPr id="85" name="Rectangle 84">
              <a:extLst>
                <a:ext uri="{FF2B5EF4-FFF2-40B4-BE49-F238E27FC236}">
                  <a16:creationId xmlns:a16="http://schemas.microsoft.com/office/drawing/2014/main" xmlns="" id="{F410A31A-CD15-4F7E-A752-55EA7756B729}"/>
                </a:ext>
              </a:extLst>
            </p:cNvPr>
            <p:cNvSpPr/>
            <p:nvPr/>
          </p:nvSpPr>
          <p:spPr>
            <a:xfrm>
              <a:off x="1099155" y="4033387"/>
              <a:ext cx="1026367" cy="281831"/>
            </a:xfrm>
            <a:prstGeom prst="rect">
              <a:avLst/>
            </a:prstGeom>
            <a:solidFill>
              <a:srgbClr val="00B05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Msg</a:t>
              </a:r>
              <a:r>
                <a:rPr lang="en-GB" dirty="0"/>
                <a:t> 3</a:t>
              </a:r>
            </a:p>
          </p:txBody>
        </p:sp>
      </p:grpSp>
      <p:grpSp>
        <p:nvGrpSpPr>
          <p:cNvPr id="49" name="Group 48"/>
          <p:cNvGrpSpPr/>
          <p:nvPr/>
        </p:nvGrpSpPr>
        <p:grpSpPr>
          <a:xfrm>
            <a:off x="7004634" y="2890192"/>
            <a:ext cx="1026367" cy="1118750"/>
            <a:chOff x="7004634" y="2737792"/>
            <a:chExt cx="1026367" cy="1118750"/>
          </a:xfrm>
        </p:grpSpPr>
        <p:sp>
          <p:nvSpPr>
            <p:cNvPr id="95" name="Rectangle 94">
              <a:extLst>
                <a:ext uri="{FF2B5EF4-FFF2-40B4-BE49-F238E27FC236}">
                  <a16:creationId xmlns:a16="http://schemas.microsoft.com/office/drawing/2014/main" xmlns="" id="{891CA431-B073-46A9-8A9D-F3E09A19A8C9}"/>
                </a:ext>
              </a:extLst>
            </p:cNvPr>
            <p:cNvSpPr/>
            <p:nvPr/>
          </p:nvSpPr>
          <p:spPr>
            <a:xfrm>
              <a:off x="7004634" y="3574711"/>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n+1</a:t>
              </a:r>
              <a:endParaRPr lang="en-GB" dirty="0"/>
            </a:p>
          </p:txBody>
        </p:sp>
        <p:sp>
          <p:nvSpPr>
            <p:cNvPr id="96" name="Rectangle 95">
              <a:extLst>
                <a:ext uri="{FF2B5EF4-FFF2-40B4-BE49-F238E27FC236}">
                  <a16:creationId xmlns:a16="http://schemas.microsoft.com/office/drawing/2014/main" xmlns="" id="{97DAB964-B88A-4EC9-8827-A51FCEBFA1D4}"/>
                </a:ext>
              </a:extLst>
            </p:cNvPr>
            <p:cNvSpPr/>
            <p:nvPr/>
          </p:nvSpPr>
          <p:spPr>
            <a:xfrm>
              <a:off x="7004634" y="2737792"/>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m</a:t>
              </a:r>
              <a:endParaRPr lang="en-GB" dirty="0"/>
            </a:p>
          </p:txBody>
        </p:sp>
        <p:sp>
          <p:nvSpPr>
            <p:cNvPr id="97" name="Rectangle 96">
              <a:extLst>
                <a:ext uri="{FF2B5EF4-FFF2-40B4-BE49-F238E27FC236}">
                  <a16:creationId xmlns:a16="http://schemas.microsoft.com/office/drawing/2014/main" xmlns="" id="{DE345498-3A64-4D44-B202-EA81A9D5033B}"/>
                </a:ext>
              </a:extLst>
            </p:cNvPr>
            <p:cNvSpPr/>
            <p:nvPr/>
          </p:nvSpPr>
          <p:spPr>
            <a:xfrm>
              <a:off x="7004634" y="3158731"/>
              <a:ext cx="1026367" cy="2818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err="1"/>
                <a:t>Msg</a:t>
              </a:r>
              <a:r>
                <a:rPr lang="en-GB" dirty="0"/>
                <a:t> </a:t>
              </a:r>
              <a:r>
                <a:rPr lang="en-GB" dirty="0" smtClean="0"/>
                <a:t>n+2</a:t>
              </a:r>
              <a:endParaRPr lang="en-GB" dirty="0"/>
            </a:p>
          </p:txBody>
        </p:sp>
      </p:grpSp>
      <p:grpSp>
        <p:nvGrpSpPr>
          <p:cNvPr id="98" name="Group 97">
            <a:extLst>
              <a:ext uri="{FF2B5EF4-FFF2-40B4-BE49-F238E27FC236}">
                <a16:creationId xmlns:a16="http://schemas.microsoft.com/office/drawing/2014/main" xmlns="" id="{1024E709-E115-40ED-97C7-CC58DF726AD0}"/>
              </a:ext>
            </a:extLst>
          </p:cNvPr>
          <p:cNvGrpSpPr/>
          <p:nvPr/>
        </p:nvGrpSpPr>
        <p:grpSpPr>
          <a:xfrm rot="18665655">
            <a:off x="7297491" y="2351490"/>
            <a:ext cx="440653" cy="466902"/>
            <a:chOff x="5330538" y="3193293"/>
            <a:chExt cx="1376778" cy="1373555"/>
          </a:xfrm>
          <a:solidFill>
            <a:schemeClr val="accent2"/>
          </a:solidFill>
        </p:grpSpPr>
        <p:sp>
          <p:nvSpPr>
            <p:cNvPr id="99" name="Freeform 8">
              <a:extLst>
                <a:ext uri="{FF2B5EF4-FFF2-40B4-BE49-F238E27FC236}">
                  <a16:creationId xmlns:a16="http://schemas.microsoft.com/office/drawing/2014/main" xmlns="" id="{B51F9C7D-F20B-4A51-8CF1-C89B15AB3306}"/>
                </a:ext>
              </a:extLst>
            </p:cNvPr>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grp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Freeform 11">
              <a:extLst>
                <a:ext uri="{FF2B5EF4-FFF2-40B4-BE49-F238E27FC236}">
                  <a16:creationId xmlns:a16="http://schemas.microsoft.com/office/drawing/2014/main" xmlns="" id="{A12B29E5-2CE0-4438-9691-3F1C58F15ECD}"/>
                </a:ext>
              </a:extLst>
            </p:cNvPr>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grpFill/>
            <a:ln w="1905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Oval 100">
              <a:extLst>
                <a:ext uri="{FF2B5EF4-FFF2-40B4-BE49-F238E27FC236}">
                  <a16:creationId xmlns:a16="http://schemas.microsoft.com/office/drawing/2014/main" xmlns="" id="{5F66D2EE-9551-4BDC-8331-83F35A3F1029}"/>
                </a:ext>
              </a:extLst>
            </p:cNvPr>
            <p:cNvSpPr/>
            <p:nvPr/>
          </p:nvSpPr>
          <p:spPr>
            <a:xfrm>
              <a:off x="5330538" y="3193293"/>
              <a:ext cx="792726" cy="792726"/>
            </a:xfrm>
            <a:prstGeom prst="ellipse">
              <a:avLst/>
            </a:prstGeom>
            <a:grp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Oval 101">
              <a:extLst>
                <a:ext uri="{FF2B5EF4-FFF2-40B4-BE49-F238E27FC236}">
                  <a16:creationId xmlns:a16="http://schemas.microsoft.com/office/drawing/2014/main" xmlns="" id="{295B8F15-66B9-408D-A9E0-923DF6DAC78F}"/>
                </a:ext>
              </a:extLst>
            </p:cNvPr>
            <p:cNvSpPr/>
            <p:nvPr/>
          </p:nvSpPr>
          <p:spPr>
            <a:xfrm>
              <a:off x="5546728" y="3406320"/>
              <a:ext cx="216000" cy="216000"/>
            </a:xfrm>
            <a:prstGeom prst="ellipse">
              <a:avLst/>
            </a:prstGeom>
            <a:grp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4" name="Rectangle: Rounded Corners 14">
            <a:extLst>
              <a:ext uri="{FF2B5EF4-FFF2-40B4-BE49-F238E27FC236}">
                <a16:creationId xmlns:a16="http://schemas.microsoft.com/office/drawing/2014/main" xmlns="" id="{F9ADEF3C-5CBC-4C54-A25A-A6B04AC02655}"/>
              </a:ext>
            </a:extLst>
          </p:cNvPr>
          <p:cNvSpPr/>
          <p:nvPr/>
        </p:nvSpPr>
        <p:spPr>
          <a:xfrm>
            <a:off x="6925323" y="1528145"/>
            <a:ext cx="1184988" cy="6951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Source</a:t>
            </a:r>
          </a:p>
        </p:txBody>
      </p:sp>
      <p:sp>
        <p:nvSpPr>
          <p:cNvPr id="125" name="TextBox 124"/>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26037890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1000"/>
                                        <p:tgtEl>
                                          <p:spTgt spid="57"/>
                                        </p:tgtEl>
                                      </p:cBhvr>
                                    </p:animEffect>
                                  </p:childTnLst>
                                </p:cTn>
                              </p:par>
                              <p:par>
                                <p:cTn id="8" presetID="10" presetClass="entr" presetSubtype="0"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1000"/>
                                        <p:tgtEl>
                                          <p:spTgt spid="7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fade">
                                      <p:cBhvr>
                                        <p:cTn id="13" dur="1000"/>
                                        <p:tgtEl>
                                          <p:spTgt spid="56"/>
                                        </p:tgtEl>
                                      </p:cBhvr>
                                    </p:animEffect>
                                  </p:childTnLst>
                                </p:cTn>
                              </p:par>
                            </p:childTnLst>
                          </p:cTn>
                        </p:par>
                        <p:par>
                          <p:cTn id="14" fill="hold">
                            <p:stCondLst>
                              <p:cond delay="1000"/>
                            </p:stCondLst>
                            <p:childTnLst>
                              <p:par>
                                <p:cTn id="15" presetID="22" presetClass="entr" presetSubtype="2" fill="hold" nodeType="after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3000"/>
                                        <p:tgtEl>
                                          <p:spTgt spid="8"/>
                                        </p:tgtEl>
                                      </p:cBhvr>
                                    </p:animEffect>
                                  </p:childTnLst>
                                </p:cTn>
                              </p:par>
                              <p:par>
                                <p:cTn id="18" presetID="0" presetClass="path" presetSubtype="0" accel="50000" decel="50000" fill="hold" nodeType="withEffect">
                                  <p:stCondLst>
                                    <p:cond delay="500"/>
                                  </p:stCondLst>
                                  <p:childTnLst>
                                    <p:animMotion origin="layout" path="M 2.70833E-6 4.07407E-6 L -0.02852 -0.00116 L -0.09662 -0.20695 " pathEditMode="relative" rAng="0" ptsTypes="AAA">
                                      <p:cBhvr>
                                        <p:cTn id="19" dur="3000" fill="hold"/>
                                        <p:tgtEl>
                                          <p:spTgt spid="57"/>
                                        </p:tgtEl>
                                        <p:attrNameLst>
                                          <p:attrName>ppt_x</p:attrName>
                                          <p:attrName>ppt_y</p:attrName>
                                        </p:attrNameLst>
                                      </p:cBhvr>
                                      <p:rCtr x="-4831" y="-10347"/>
                                    </p:animMotion>
                                  </p:childTnLst>
                                </p:cTn>
                              </p:par>
                              <p:par>
                                <p:cTn id="20" presetID="0" presetClass="path" presetSubtype="0" accel="50000" decel="50000" fill="hold" nodeType="withEffect">
                                  <p:stCondLst>
                                    <p:cond delay="500"/>
                                  </p:stCondLst>
                                  <p:childTnLst>
                                    <p:animMotion origin="layout" path="M 2.70833E-6 4.07407E-6 L -0.01198 0.00092 L -0.09883 0.30995 " pathEditMode="relative" rAng="0" ptsTypes="AAA">
                                      <p:cBhvr>
                                        <p:cTn id="21" dur="3000" fill="hold"/>
                                        <p:tgtEl>
                                          <p:spTgt spid="70"/>
                                        </p:tgtEl>
                                        <p:attrNameLst>
                                          <p:attrName>ppt_x</p:attrName>
                                          <p:attrName>ppt_y</p:attrName>
                                        </p:attrNameLst>
                                      </p:cBhvr>
                                      <p:rCtr x="-4948" y="15486"/>
                                    </p:animMotion>
                                  </p:childTnLst>
                                </p:cTn>
                              </p:par>
                            </p:childTnLst>
                          </p:cTn>
                        </p:par>
                        <p:par>
                          <p:cTn id="22" fill="hold">
                            <p:stCondLst>
                              <p:cond delay="4500"/>
                            </p:stCondLst>
                            <p:childTnLst>
                              <p:par>
                                <p:cTn id="23" presetID="10" presetClass="entr" presetSubtype="0" fill="hold" nodeType="afterEffect">
                                  <p:stCondLst>
                                    <p:cond delay="0"/>
                                  </p:stCondLst>
                                  <p:childTnLst>
                                    <p:set>
                                      <p:cBhvr>
                                        <p:cTn id="24" dur="1" fill="hold">
                                          <p:stCondLst>
                                            <p:cond delay="0"/>
                                          </p:stCondLst>
                                        </p:cTn>
                                        <p:tgtEl>
                                          <p:spTgt spid="50">
                                            <p:txEl>
                                              <p:pRg st="0" end="0"/>
                                            </p:txEl>
                                          </p:spTgt>
                                        </p:tgtEl>
                                        <p:attrNameLst>
                                          <p:attrName>style.visibility</p:attrName>
                                        </p:attrNameLst>
                                      </p:cBhvr>
                                      <p:to>
                                        <p:strVal val="visible"/>
                                      </p:to>
                                    </p:set>
                                    <p:animEffect transition="in" filter="fade">
                                      <p:cBhvr>
                                        <p:cTn id="25" dur="500"/>
                                        <p:tgtEl>
                                          <p:spTgt spid="50">
                                            <p:txEl>
                                              <p:pRg st="0" end="0"/>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3">
                                            <p:txEl>
                                              <p:pRg st="0" end="0"/>
                                            </p:txEl>
                                          </p:spTgt>
                                        </p:tgtEl>
                                        <p:attrNameLst>
                                          <p:attrName>style.visibility</p:attrName>
                                        </p:attrNameLst>
                                      </p:cBhvr>
                                      <p:to>
                                        <p:strVal val="visible"/>
                                      </p:to>
                                    </p:set>
                                    <p:animEffect transition="in" filter="fade">
                                      <p:cBhvr>
                                        <p:cTn id="28" dur="500"/>
                                        <p:tgtEl>
                                          <p:spTgt spid="5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0">
                                            <p:txEl>
                                              <p:pRg st="1" end="1"/>
                                            </p:txEl>
                                          </p:spTgt>
                                        </p:tgtEl>
                                        <p:attrNameLst>
                                          <p:attrName>style.visibility</p:attrName>
                                        </p:attrNameLst>
                                      </p:cBhvr>
                                      <p:to>
                                        <p:strVal val="visible"/>
                                      </p:to>
                                    </p:set>
                                    <p:animEffect transition="in" filter="fade">
                                      <p:cBhvr>
                                        <p:cTn id="33" dur="500"/>
                                        <p:tgtEl>
                                          <p:spTgt spid="50">
                                            <p:txEl>
                                              <p:pRg st="1" end="1"/>
                                            </p:txEl>
                                          </p:spTgt>
                                        </p:tgtEl>
                                      </p:cBhvr>
                                    </p:animEffect>
                                  </p:childTnLst>
                                </p:cTn>
                              </p:par>
                            </p:childTnLst>
                          </p:cTn>
                        </p:par>
                        <p:par>
                          <p:cTn id="34" fill="hold">
                            <p:stCondLst>
                              <p:cond delay="500"/>
                            </p:stCondLst>
                            <p:childTnLst>
                              <p:par>
                                <p:cTn id="35" presetID="42" presetClass="path" presetSubtype="0" accel="50000" decel="50000" fill="hold" nodeType="afterEffect">
                                  <p:stCondLst>
                                    <p:cond delay="0"/>
                                  </p:stCondLst>
                                  <p:childTnLst>
                                    <p:animMotion origin="layout" path="M 1.66667E-6 -2.22222E-6 L -0.00052 0.53056 " pathEditMode="relative" rAng="0" ptsTypes="AA">
                                      <p:cBhvr>
                                        <p:cTn id="36" dur="3500" fill="hold"/>
                                        <p:tgtEl>
                                          <p:spTgt spid="9"/>
                                        </p:tgtEl>
                                        <p:attrNameLst>
                                          <p:attrName>ppt_x</p:attrName>
                                          <p:attrName>ppt_y</p:attrName>
                                        </p:attrNameLst>
                                      </p:cBhvr>
                                      <p:rCtr x="-26" y="26528"/>
                                    </p:animMotion>
                                  </p:childTnLst>
                                </p:cTn>
                              </p:par>
                              <p:par>
                                <p:cTn id="37" presetID="22" presetClass="entr" presetSubtype="1" fill="hold" nodeType="withEffect">
                                  <p:stCondLst>
                                    <p:cond delay="250"/>
                                  </p:stCondLst>
                                  <p:childTnLst>
                                    <p:set>
                                      <p:cBhvr>
                                        <p:cTn id="38" dur="1" fill="hold">
                                          <p:stCondLst>
                                            <p:cond delay="0"/>
                                          </p:stCondLst>
                                        </p:cTn>
                                        <p:tgtEl>
                                          <p:spTgt spid="69"/>
                                        </p:tgtEl>
                                        <p:attrNameLst>
                                          <p:attrName>style.visibility</p:attrName>
                                        </p:attrNameLst>
                                      </p:cBhvr>
                                      <p:to>
                                        <p:strVal val="visible"/>
                                      </p:to>
                                    </p:set>
                                    <p:animEffect transition="in" filter="wipe(up)">
                                      <p:cBhvr>
                                        <p:cTn id="39" dur="3250"/>
                                        <p:tgtEl>
                                          <p:spTgt spid="69"/>
                                        </p:tgtEl>
                                      </p:cBhvr>
                                    </p:animEffect>
                                  </p:childTnLst>
                                </p:cTn>
                              </p:par>
                            </p:childTnLst>
                          </p:cTn>
                        </p:par>
                        <p:par>
                          <p:cTn id="40" fill="hold">
                            <p:stCondLst>
                              <p:cond delay="4000"/>
                            </p:stCondLst>
                            <p:childTnLst>
                              <p:par>
                                <p:cTn id="41" presetID="10" presetClass="entr" presetSubtype="0" fill="hold"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childTnLst>
                                </p:cTn>
                              </p:par>
                              <p:par>
                                <p:cTn id="44" presetID="10" presetClass="entr" presetSubtype="0" fill="hold" nodeType="withEffect">
                                  <p:stCondLst>
                                    <p:cond delay="0"/>
                                  </p:stCondLst>
                                  <p:childTnLst>
                                    <p:set>
                                      <p:cBhvr>
                                        <p:cTn id="45" dur="1" fill="hold">
                                          <p:stCondLst>
                                            <p:cond delay="0"/>
                                          </p:stCondLst>
                                        </p:cTn>
                                        <p:tgtEl>
                                          <p:spTgt spid="53">
                                            <p:txEl>
                                              <p:pRg st="1" end="1"/>
                                            </p:txEl>
                                          </p:spTgt>
                                        </p:tgtEl>
                                        <p:attrNameLst>
                                          <p:attrName>style.visibility</p:attrName>
                                        </p:attrNameLst>
                                      </p:cBhvr>
                                      <p:to>
                                        <p:strVal val="visible"/>
                                      </p:to>
                                    </p:set>
                                    <p:animEffect transition="in" filter="fade">
                                      <p:cBhvr>
                                        <p:cTn id="46" dur="500"/>
                                        <p:tgtEl>
                                          <p:spTgt spid="53">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fade">
                                      <p:cBhvr>
                                        <p:cTn id="59" dur="500"/>
                                        <p:tgtEl>
                                          <p:spTgt spid="109"/>
                                        </p:tgtEl>
                                      </p:cBhvr>
                                    </p:animEffect>
                                  </p:childTnLst>
                                </p:cTn>
                              </p:par>
                              <p:par>
                                <p:cTn id="60" presetID="10" presetClass="entr" presetSubtype="0" fill="hold" nodeType="with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fade">
                                      <p:cBhvr>
                                        <p:cTn id="62" dur="5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path" presetSubtype="0" accel="50000" decel="50000" fill="hold" nodeType="clickEffect">
                                  <p:stCondLst>
                                    <p:cond delay="0"/>
                                  </p:stCondLst>
                                  <p:childTnLst>
                                    <p:animMotion origin="layout" path="M 3.54167E-6 7.40741E-7 L 0.00013 0.54537 " pathEditMode="relative" rAng="0" ptsTypes="AA">
                                      <p:cBhvr>
                                        <p:cTn id="66" dur="3500" fill="hold"/>
                                        <p:tgtEl>
                                          <p:spTgt spid="104"/>
                                        </p:tgtEl>
                                        <p:attrNameLst>
                                          <p:attrName>ppt_x</p:attrName>
                                          <p:attrName>ppt_y</p:attrName>
                                        </p:attrNameLst>
                                      </p:cBhvr>
                                      <p:rCtr x="0" y="27269"/>
                                    </p:animMotion>
                                  </p:childTnLst>
                                </p:cTn>
                              </p:par>
                              <p:par>
                                <p:cTn id="67" presetID="10" presetClass="entr" presetSubtype="0" fill="hold" nodeType="withEffect">
                                  <p:stCondLst>
                                    <p:cond delay="0"/>
                                  </p:stCondLst>
                                  <p:childTnLst>
                                    <p:set>
                                      <p:cBhvr>
                                        <p:cTn id="68" dur="1" fill="hold">
                                          <p:stCondLst>
                                            <p:cond delay="0"/>
                                          </p:stCondLst>
                                        </p:cTn>
                                        <p:tgtEl>
                                          <p:spTgt spid="17">
                                            <p:txEl>
                                              <p:pRg st="1" end="1"/>
                                            </p:txEl>
                                          </p:spTgt>
                                        </p:tgtEl>
                                        <p:attrNameLst>
                                          <p:attrName>style.visibility</p:attrName>
                                        </p:attrNameLst>
                                      </p:cBhvr>
                                      <p:to>
                                        <p:strVal val="visible"/>
                                      </p:to>
                                    </p:set>
                                    <p:animEffect transition="in" filter="fade">
                                      <p:cBhvr>
                                        <p:cTn id="69" dur="500"/>
                                        <p:tgtEl>
                                          <p:spTgt spid="17">
                                            <p:txEl>
                                              <p:pRg st="1" end="1"/>
                                            </p:txEl>
                                          </p:spTgt>
                                        </p:tgtEl>
                                      </p:cBhvr>
                                    </p:animEffect>
                                  </p:childTnLst>
                                </p:cTn>
                              </p:par>
                              <p:par>
                                <p:cTn id="70" presetID="22" presetClass="entr" presetSubtype="1" fill="hold" nodeType="withEffect">
                                  <p:stCondLst>
                                    <p:cond delay="250"/>
                                  </p:stCondLst>
                                  <p:childTnLst>
                                    <p:set>
                                      <p:cBhvr>
                                        <p:cTn id="71" dur="1" fill="hold">
                                          <p:stCondLst>
                                            <p:cond delay="0"/>
                                          </p:stCondLst>
                                        </p:cTn>
                                        <p:tgtEl>
                                          <p:spTgt spid="58"/>
                                        </p:tgtEl>
                                        <p:attrNameLst>
                                          <p:attrName>style.visibility</p:attrName>
                                        </p:attrNameLst>
                                      </p:cBhvr>
                                      <p:to>
                                        <p:strVal val="visible"/>
                                      </p:to>
                                    </p:set>
                                    <p:animEffect transition="in" filter="wipe(up)">
                                      <p:cBhvr>
                                        <p:cTn id="72" dur="3250"/>
                                        <p:tgtEl>
                                          <p:spTgt spid="58"/>
                                        </p:tgtEl>
                                      </p:cBhvr>
                                    </p:animEffect>
                                  </p:childTnLst>
                                </p:cTn>
                              </p:par>
                            </p:childTnLst>
                          </p:cTn>
                        </p:par>
                        <p:par>
                          <p:cTn id="73" fill="hold">
                            <p:stCondLst>
                              <p:cond delay="3500"/>
                            </p:stCondLst>
                            <p:childTnLst>
                              <p:par>
                                <p:cTn id="74" presetID="10" presetClass="entr" presetSubtype="0" fill="hold" nodeType="after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par>
                                <p:cTn id="77" presetID="10" presetClass="entr" presetSubtype="0" fill="hold" nodeType="with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Effect transition="in" filter="fade">
                                      <p:cBhvr>
                                        <p:cTn id="79" dur="500"/>
                                        <p:tgtEl>
                                          <p:spTgt spid="18">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17">
                                            <p:txEl>
                                              <p:pRg st="2" end="2"/>
                                            </p:txEl>
                                          </p:spTgt>
                                        </p:tgtEl>
                                        <p:attrNameLst>
                                          <p:attrName>style.visibility</p:attrName>
                                        </p:attrNameLst>
                                      </p:cBhvr>
                                      <p:to>
                                        <p:strVal val="visible"/>
                                      </p:to>
                                    </p:set>
                                    <p:animEffect transition="in" filter="fade">
                                      <p:cBhvr>
                                        <p:cTn id="84" dur="500"/>
                                        <p:tgtEl>
                                          <p:spTgt spid="17">
                                            <p:txEl>
                                              <p:pRg st="2" end="2"/>
                                            </p:txEl>
                                          </p:spTgt>
                                        </p:tgtEl>
                                      </p:cBhvr>
                                    </p:animEffect>
                                  </p:childTnLst>
                                </p:cTn>
                              </p:par>
                              <p:par>
                                <p:cTn id="85" presetID="42" presetClass="path" presetSubtype="0" accel="50000" decel="50000" fill="hold" nodeType="withEffect">
                                  <p:stCondLst>
                                    <p:cond delay="0"/>
                                  </p:stCondLst>
                                  <p:childTnLst>
                                    <p:animMotion origin="layout" path="M 3.54167E-6 3.7037E-7 L 0.00013 0.33843 " pathEditMode="relative" rAng="0" ptsTypes="AA">
                                      <p:cBhvr>
                                        <p:cTn id="86" dur="2500" fill="hold"/>
                                        <p:tgtEl>
                                          <p:spTgt spid="109"/>
                                        </p:tgtEl>
                                        <p:attrNameLst>
                                          <p:attrName>ppt_x</p:attrName>
                                          <p:attrName>ppt_y</p:attrName>
                                        </p:attrNameLst>
                                      </p:cBhvr>
                                      <p:rCtr x="0" y="16921"/>
                                    </p:animMotion>
                                  </p:childTnLst>
                                </p:cTn>
                              </p:par>
                            </p:childTnLst>
                          </p:cTn>
                        </p:par>
                        <p:par>
                          <p:cTn id="87" fill="hold">
                            <p:stCondLst>
                              <p:cond delay="2500"/>
                            </p:stCondLst>
                            <p:childTnLst>
                              <p:par>
                                <p:cTn id="88" presetID="10"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500"/>
                                        <p:tgtEl>
                                          <p:spTgt spid="27"/>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fade">
                                      <p:cBhvr>
                                        <p:cTn id="93" dur="500"/>
                                        <p:tgtEl>
                                          <p:spTgt spid="51"/>
                                        </p:tgtEl>
                                      </p:cBhvr>
                                    </p:animEffect>
                                  </p:childTnLst>
                                </p:cTn>
                              </p:par>
                              <p:par>
                                <p:cTn id="94" presetID="10" presetClass="entr" presetSubtype="0" fill="hold" nodeType="withEffect">
                                  <p:stCondLst>
                                    <p:cond delay="0"/>
                                  </p:stCondLst>
                                  <p:childTnLst>
                                    <p:set>
                                      <p:cBhvr>
                                        <p:cTn id="95" dur="1" fill="hold">
                                          <p:stCondLst>
                                            <p:cond delay="0"/>
                                          </p:stCondLst>
                                        </p:cTn>
                                        <p:tgtEl>
                                          <p:spTgt spid="18">
                                            <p:txEl>
                                              <p:pRg st="1" end="1"/>
                                            </p:txEl>
                                          </p:spTgt>
                                        </p:tgtEl>
                                        <p:attrNameLst>
                                          <p:attrName>style.visibility</p:attrName>
                                        </p:attrNameLst>
                                      </p:cBhvr>
                                      <p:to>
                                        <p:strVal val="visible"/>
                                      </p:to>
                                    </p:set>
                                    <p:animEffect transition="in" filter="fade">
                                      <p:cBhvr>
                                        <p:cTn id="96" dur="500"/>
                                        <p:tgtEl>
                                          <p:spTgt spid="18">
                                            <p:txEl>
                                              <p:pRg st="1" end="1"/>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118"/>
                                        </p:tgtEl>
                                        <p:attrNameLst>
                                          <p:attrName>style.visibility</p:attrName>
                                        </p:attrNameLst>
                                      </p:cBhvr>
                                      <p:to>
                                        <p:strVal val="visible"/>
                                      </p:to>
                                    </p:set>
                                    <p:animEffect transition="in" filter="fade">
                                      <p:cBhvr>
                                        <p:cTn id="101" dur="500"/>
                                        <p:tgtEl>
                                          <p:spTgt spid="118"/>
                                        </p:tgtEl>
                                      </p:cBhvr>
                                    </p:animEffect>
                                  </p:childTnLst>
                                </p:cTn>
                              </p:par>
                              <p:par>
                                <p:cTn id="102" presetID="22" presetClass="entr" presetSubtype="4" fill="hold" nodeType="withEffect">
                                  <p:stCondLst>
                                    <p:cond delay="0"/>
                                  </p:stCondLst>
                                  <p:childTnLst>
                                    <p:set>
                                      <p:cBhvr>
                                        <p:cTn id="103" dur="1" fill="hold">
                                          <p:stCondLst>
                                            <p:cond delay="0"/>
                                          </p:stCondLst>
                                        </p:cTn>
                                        <p:tgtEl>
                                          <p:spTgt spid="123"/>
                                        </p:tgtEl>
                                        <p:attrNameLst>
                                          <p:attrName>style.visibility</p:attrName>
                                        </p:attrNameLst>
                                      </p:cBhvr>
                                      <p:to>
                                        <p:strVal val="visible"/>
                                      </p:to>
                                    </p:set>
                                    <p:animEffect transition="in" filter="wipe(down)">
                                      <p:cBhvr>
                                        <p:cTn id="104" dur="500"/>
                                        <p:tgtEl>
                                          <p:spTgt spid="123"/>
                                        </p:tgtEl>
                                      </p:cBhvr>
                                    </p:animEffect>
                                  </p:childTnLst>
                                </p:cTn>
                              </p:par>
                            </p:childTnLst>
                          </p:cTn>
                        </p:par>
                        <p:par>
                          <p:cTn id="105" fill="hold">
                            <p:stCondLst>
                              <p:cond delay="500"/>
                            </p:stCondLst>
                            <p:childTnLst>
                              <p:par>
                                <p:cTn id="106" presetID="42" presetClass="path" presetSubtype="0" accel="50000" decel="50000" fill="hold" nodeType="afterEffect">
                                  <p:stCondLst>
                                    <p:cond delay="0"/>
                                  </p:stCondLst>
                                  <p:childTnLst>
                                    <p:animMotion origin="layout" path="M -0.00078 -0.00046 L 0.00013 0.28796 " pathEditMode="relative" rAng="0" ptsTypes="AA">
                                      <p:cBhvr>
                                        <p:cTn id="107" dur="1500" fill="hold"/>
                                        <p:tgtEl>
                                          <p:spTgt spid="114"/>
                                        </p:tgtEl>
                                        <p:attrNameLst>
                                          <p:attrName>ppt_x</p:attrName>
                                          <p:attrName>ppt_y</p:attrName>
                                        </p:attrNameLst>
                                      </p:cBhvr>
                                      <p:rCtr x="39" y="14421"/>
                                    </p:animMotion>
                                  </p:childTnLst>
                                </p:cTn>
                              </p:par>
                            </p:childTnLst>
                          </p:cTn>
                        </p:par>
                        <p:par>
                          <p:cTn id="108" fill="hold">
                            <p:stCondLst>
                              <p:cond delay="2000"/>
                            </p:stCondLst>
                            <p:childTnLst>
                              <p:par>
                                <p:cTn id="109" presetID="10" presetClass="entr" presetSubtype="0" fill="hold" nodeType="afterEffect">
                                  <p:stCondLst>
                                    <p:cond delay="0"/>
                                  </p:stCondLst>
                                  <p:childTnLst>
                                    <p:set>
                                      <p:cBhvr>
                                        <p:cTn id="110" dur="1" fill="hold">
                                          <p:stCondLst>
                                            <p:cond delay="0"/>
                                          </p:stCondLst>
                                        </p:cTn>
                                        <p:tgtEl>
                                          <p:spTgt spid="49"/>
                                        </p:tgtEl>
                                        <p:attrNameLst>
                                          <p:attrName>style.visibility</p:attrName>
                                        </p:attrNameLst>
                                      </p:cBhvr>
                                      <p:to>
                                        <p:strVal val="visible"/>
                                      </p:to>
                                    </p:set>
                                    <p:animEffect transition="in" filter="fade">
                                      <p:cBhvr>
                                        <p:cTn id="111" dur="500"/>
                                        <p:tgtEl>
                                          <p:spTgt spid="49"/>
                                        </p:tgtEl>
                                      </p:cBhvr>
                                    </p:animEffect>
                                  </p:childTnLst>
                                </p:cTn>
                              </p:par>
                            </p:childTnLst>
                          </p:cTn>
                        </p:par>
                        <p:par>
                          <p:cTn id="112" fill="hold">
                            <p:stCondLst>
                              <p:cond delay="2500"/>
                            </p:stCondLst>
                            <p:childTnLst>
                              <p:par>
                                <p:cTn id="113" presetID="42" presetClass="path" presetSubtype="0" accel="50000" decel="50000" fill="hold" nodeType="afterEffect">
                                  <p:stCondLst>
                                    <p:cond delay="0"/>
                                  </p:stCondLst>
                                  <p:childTnLst>
                                    <p:animMotion origin="layout" path="M -0.00091 0.00047 L 0.00013 0.0801 " pathEditMode="relative" rAng="0" ptsTypes="AA">
                                      <p:cBhvr>
                                        <p:cTn id="114" dur="1000" fill="hold"/>
                                        <p:tgtEl>
                                          <p:spTgt spid="118"/>
                                        </p:tgtEl>
                                        <p:attrNameLst>
                                          <p:attrName>ppt_x</p:attrName>
                                          <p:attrName>ppt_y</p:attrName>
                                        </p:attrNameLst>
                                      </p:cBhvr>
                                      <p:rCtr x="52" y="3981"/>
                                    </p:animMotion>
                                  </p:childTnLst>
                                </p:cTn>
                              </p:par>
                            </p:childTnLst>
                          </p:cTn>
                        </p:par>
                        <p:par>
                          <p:cTn id="115" fill="hold">
                            <p:stCondLst>
                              <p:cond delay="3500"/>
                            </p:stCondLst>
                            <p:childTnLst>
                              <p:par>
                                <p:cTn id="116" presetID="10" presetClass="entr" presetSubtype="0" fill="hold" nodeType="afterEffect">
                                  <p:stCondLst>
                                    <p:cond delay="0"/>
                                  </p:stCondLst>
                                  <p:childTnLst>
                                    <p:set>
                                      <p:cBhvr>
                                        <p:cTn id="117" dur="1" fill="hold">
                                          <p:stCondLst>
                                            <p:cond delay="0"/>
                                          </p:stCondLst>
                                        </p:cTn>
                                        <p:tgtEl>
                                          <p:spTgt spid="98"/>
                                        </p:tgtEl>
                                        <p:attrNameLst>
                                          <p:attrName>style.visibility</p:attrName>
                                        </p:attrNameLst>
                                      </p:cBhvr>
                                      <p:to>
                                        <p:strVal val="visible"/>
                                      </p:to>
                                    </p:set>
                                    <p:animEffect transition="in" filter="fade">
                                      <p:cBhvr>
                                        <p:cTn id="118" dur="500"/>
                                        <p:tgtEl>
                                          <p:spTgt spid="98"/>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52"/>
                                        </p:tgtEl>
                                        <p:attrNameLst>
                                          <p:attrName>style.visibility</p:attrName>
                                        </p:attrNameLst>
                                      </p:cBhvr>
                                      <p:to>
                                        <p:strVal val="visible"/>
                                      </p:to>
                                    </p:set>
                                    <p:animEffect transition="in" filter="fade">
                                      <p:cBhvr>
                                        <p:cTn id="121" dur="500"/>
                                        <p:tgtEl>
                                          <p:spTgt spid="52"/>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fade">
                                      <p:cBhvr>
                                        <p:cTn id="124"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51" grpId="0"/>
      <p:bldP spid="52" grpId="0"/>
      <p:bldP spid="56" grpId="0"/>
      <p:bldP spid="1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Arrow Connector 185"/>
          <p:cNvCxnSpPr>
            <a:stCxn id="6" idx="2"/>
            <a:endCxn id="50" idx="0"/>
          </p:cNvCxnSpPr>
          <p:nvPr/>
        </p:nvCxnSpPr>
        <p:spPr>
          <a:xfrm>
            <a:off x="1087202" y="2450346"/>
            <a:ext cx="0" cy="181687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a:stCxn id="39" idx="0"/>
            <a:endCxn id="42" idx="2"/>
          </p:cNvCxnSpPr>
          <p:nvPr/>
        </p:nvCxnSpPr>
        <p:spPr>
          <a:xfrm flipV="1">
            <a:off x="10924803" y="2450346"/>
            <a:ext cx="0" cy="181687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93" name="Elbow Connector 192"/>
          <p:cNvCxnSpPr>
            <a:stCxn id="49" idx="0"/>
            <a:endCxn id="48" idx="0"/>
          </p:cNvCxnSpPr>
          <p:nvPr/>
        </p:nvCxnSpPr>
        <p:spPr>
          <a:xfrm rot="5400000" flipH="1" flipV="1">
            <a:off x="4151729" y="3611943"/>
            <a:ext cx="12700" cy="1310550"/>
          </a:xfrm>
          <a:prstGeom prst="bentConnector3">
            <a:avLst>
              <a:gd name="adj1" fmla="val 1800000"/>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5" name="Elbow Connector 194"/>
          <p:cNvCxnSpPr>
            <a:stCxn id="71" idx="0"/>
            <a:endCxn id="70" idx="0"/>
          </p:cNvCxnSpPr>
          <p:nvPr/>
        </p:nvCxnSpPr>
        <p:spPr>
          <a:xfrm rot="5400000" flipH="1" flipV="1">
            <a:off x="7852497" y="3615598"/>
            <a:ext cx="12700" cy="1303241"/>
          </a:xfrm>
          <a:prstGeom prst="bentConnector3">
            <a:avLst>
              <a:gd name="adj1" fmla="val 1800000"/>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6" name="Rectangle 195"/>
          <p:cNvSpPr/>
          <p:nvPr/>
        </p:nvSpPr>
        <p:spPr>
          <a:xfrm>
            <a:off x="295572" y="2245907"/>
            <a:ext cx="11373559" cy="2045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7" name="Straight Connector 176"/>
          <p:cNvCxnSpPr/>
          <p:nvPr/>
        </p:nvCxnSpPr>
        <p:spPr>
          <a:xfrm>
            <a:off x="2290252" y="1588531"/>
            <a:ext cx="0" cy="414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6003941" y="1588531"/>
            <a:ext cx="0" cy="414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9714460" y="1588531"/>
            <a:ext cx="0" cy="41400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7" name="Rectangle 206"/>
          <p:cNvSpPr/>
          <p:nvPr/>
        </p:nvSpPr>
        <p:spPr>
          <a:xfrm>
            <a:off x="2152189" y="3442273"/>
            <a:ext cx="7684757" cy="5377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9" name="Rectangle 208"/>
          <p:cNvSpPr/>
          <p:nvPr/>
        </p:nvSpPr>
        <p:spPr>
          <a:xfrm>
            <a:off x="9597600" y="4191773"/>
            <a:ext cx="275818" cy="5377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0" name="Rectangle 209"/>
          <p:cNvSpPr/>
          <p:nvPr/>
        </p:nvSpPr>
        <p:spPr>
          <a:xfrm>
            <a:off x="5865916" y="4191773"/>
            <a:ext cx="275818" cy="5377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8" name="Rectangle 207"/>
          <p:cNvSpPr/>
          <p:nvPr/>
        </p:nvSpPr>
        <p:spPr>
          <a:xfrm>
            <a:off x="2152190" y="4191773"/>
            <a:ext cx="275818" cy="5377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 name="Title 1"/>
          <p:cNvSpPr>
            <a:spLocks noGrp="1"/>
          </p:cNvSpPr>
          <p:nvPr>
            <p:ph type="title"/>
          </p:nvPr>
        </p:nvSpPr>
        <p:spPr/>
        <p:txBody>
          <a:bodyPr/>
          <a:lstStyle/>
          <a:p>
            <a:r>
              <a:rPr lang="en-GB" dirty="0"/>
              <a:t>Prong B </a:t>
            </a:r>
            <a:r>
              <a:rPr lang="en-GB" dirty="0" smtClean="0"/>
              <a:t>– Transport: </a:t>
            </a:r>
            <a:r>
              <a:rPr lang="en-GB" dirty="0" err="1" smtClean="0"/>
              <a:t>IPSec</a:t>
            </a:r>
            <a:r>
              <a:rPr lang="en-GB" dirty="0" smtClean="0"/>
              <a:t> and </a:t>
            </a:r>
            <a:r>
              <a:rPr lang="en-GB" dirty="0" err="1" smtClean="0"/>
              <a:t>MACSec</a:t>
            </a:r>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13</a:t>
            </a:fld>
            <a:endParaRPr lang="en-GB">
              <a:solidFill>
                <a:prstClr val="black">
                  <a:tint val="75000"/>
                </a:prstClr>
              </a:solidFill>
            </a:endParaRPr>
          </a:p>
        </p:txBody>
      </p:sp>
      <p:sp>
        <p:nvSpPr>
          <p:cNvPr id="20" name="TextBox 19"/>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
        <p:nvSpPr>
          <p:cNvPr id="6" name="Rounded Rectangle 5"/>
          <p:cNvSpPr/>
          <p:nvPr/>
        </p:nvSpPr>
        <p:spPr>
          <a:xfrm>
            <a:off x="457202" y="2063442"/>
            <a:ext cx="1260000" cy="3869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spAutoFit/>
          </a:bodyPr>
          <a:lstStyle/>
          <a:p>
            <a:pPr algn="ctr"/>
            <a:r>
              <a:rPr lang="en-GB" dirty="0" smtClean="0"/>
              <a:t>PTP Layer</a:t>
            </a:r>
            <a:endParaRPr lang="en-GB" dirty="0"/>
          </a:p>
        </p:txBody>
      </p:sp>
      <p:sp>
        <p:nvSpPr>
          <p:cNvPr id="32" name="Rounded Rectangle 31"/>
          <p:cNvSpPr/>
          <p:nvPr/>
        </p:nvSpPr>
        <p:spPr>
          <a:xfrm>
            <a:off x="457202" y="2779185"/>
            <a:ext cx="1260000" cy="386904"/>
          </a:xfrm>
          <a:prstGeom prst="roundRect">
            <a:avLst/>
          </a:prstGeom>
          <a:solidFill>
            <a:srgbClr val="9999FF"/>
          </a:solidFill>
          <a:ln>
            <a:solidFill>
              <a:srgbClr val="9933FF"/>
            </a:solidFill>
          </a:ln>
        </p:spPr>
        <p:style>
          <a:lnRef idx="1">
            <a:schemeClr val="accent5"/>
          </a:lnRef>
          <a:fillRef idx="2">
            <a:schemeClr val="accent5"/>
          </a:fillRef>
          <a:effectRef idx="1">
            <a:schemeClr val="accent5"/>
          </a:effectRef>
          <a:fontRef idx="minor">
            <a:schemeClr val="dk1"/>
          </a:fontRef>
        </p:style>
        <p:txBody>
          <a:bodyPr tIns="36000" bIns="36000" rtlCol="0" anchor="ctr">
            <a:spAutoFit/>
          </a:bodyPr>
          <a:lstStyle/>
          <a:p>
            <a:pPr algn="ctr"/>
            <a:r>
              <a:rPr lang="en-GB" dirty="0" smtClean="0"/>
              <a:t>UDP Layer</a:t>
            </a:r>
            <a:endParaRPr lang="en-GB" dirty="0"/>
          </a:p>
        </p:txBody>
      </p:sp>
      <p:sp>
        <p:nvSpPr>
          <p:cNvPr id="33" name="Rounded Rectangle 32"/>
          <p:cNvSpPr/>
          <p:nvPr/>
        </p:nvSpPr>
        <p:spPr>
          <a:xfrm>
            <a:off x="7874118"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4" name="Rounded Rectangle 33"/>
          <p:cNvSpPr/>
          <p:nvPr/>
        </p:nvSpPr>
        <p:spPr>
          <a:xfrm>
            <a:off x="6570877"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5" name="Rounded Rectangle 34"/>
          <p:cNvSpPr/>
          <p:nvPr/>
        </p:nvSpPr>
        <p:spPr>
          <a:xfrm>
            <a:off x="2863301"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6" name="Rounded Rectangle 35"/>
          <p:cNvSpPr/>
          <p:nvPr/>
        </p:nvSpPr>
        <p:spPr>
          <a:xfrm>
            <a:off x="457202"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7" name="Rounded Rectangle 36"/>
          <p:cNvSpPr/>
          <p:nvPr/>
        </p:nvSpPr>
        <p:spPr>
          <a:xfrm>
            <a:off x="4177004"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8" name="Rounded Rectangle 37"/>
          <p:cNvSpPr/>
          <p:nvPr/>
        </p:nvSpPr>
        <p:spPr>
          <a:xfrm>
            <a:off x="10294803" y="4974039"/>
            <a:ext cx="1260000" cy="386904"/>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algn="ctr"/>
            <a:r>
              <a:rPr lang="en-GB" dirty="0" smtClean="0"/>
              <a:t>PHY Layer</a:t>
            </a:r>
            <a:endParaRPr lang="en-GB" dirty="0"/>
          </a:p>
        </p:txBody>
      </p:sp>
      <p:sp>
        <p:nvSpPr>
          <p:cNvPr id="39" name="Rounded Rectangle 38"/>
          <p:cNvSpPr/>
          <p:nvPr/>
        </p:nvSpPr>
        <p:spPr>
          <a:xfrm>
            <a:off x="10294803"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sp>
        <p:nvSpPr>
          <p:cNvPr id="40" name="Rounded Rectangle 39"/>
          <p:cNvSpPr/>
          <p:nvPr/>
        </p:nvSpPr>
        <p:spPr>
          <a:xfrm>
            <a:off x="10294803" y="3517718"/>
            <a:ext cx="1260000" cy="386904"/>
          </a:xfrm>
          <a:prstGeom prst="roundRect">
            <a:avLst/>
          </a:prstGeom>
        </p:spPr>
        <p:style>
          <a:lnRef idx="1">
            <a:schemeClr val="accent4"/>
          </a:lnRef>
          <a:fillRef idx="2">
            <a:schemeClr val="accent4"/>
          </a:fillRef>
          <a:effectRef idx="1">
            <a:schemeClr val="accent4"/>
          </a:effectRef>
          <a:fontRef idx="minor">
            <a:schemeClr val="dk1"/>
          </a:fontRef>
        </p:style>
        <p:txBody>
          <a:bodyPr tIns="36000" bIns="36000" rtlCol="0" anchor="ctr">
            <a:spAutoFit/>
          </a:bodyPr>
          <a:lstStyle/>
          <a:p>
            <a:pPr algn="ctr"/>
            <a:r>
              <a:rPr lang="en-GB" dirty="0" smtClean="0"/>
              <a:t>IP Layer</a:t>
            </a:r>
            <a:endParaRPr lang="en-GB" dirty="0"/>
          </a:p>
        </p:txBody>
      </p:sp>
      <p:sp>
        <p:nvSpPr>
          <p:cNvPr id="41" name="Rounded Rectangle 40"/>
          <p:cNvSpPr/>
          <p:nvPr/>
        </p:nvSpPr>
        <p:spPr>
          <a:xfrm>
            <a:off x="10294803" y="2779185"/>
            <a:ext cx="1260000" cy="386904"/>
          </a:xfrm>
          <a:prstGeom prst="roundRect">
            <a:avLst/>
          </a:prstGeom>
          <a:solidFill>
            <a:srgbClr val="9999FF"/>
          </a:solidFill>
          <a:ln>
            <a:solidFill>
              <a:srgbClr val="9933FF"/>
            </a:solidFill>
          </a:ln>
        </p:spPr>
        <p:style>
          <a:lnRef idx="1">
            <a:schemeClr val="accent5"/>
          </a:lnRef>
          <a:fillRef idx="2">
            <a:schemeClr val="accent5"/>
          </a:fillRef>
          <a:effectRef idx="1">
            <a:schemeClr val="accent5"/>
          </a:effectRef>
          <a:fontRef idx="minor">
            <a:schemeClr val="dk1"/>
          </a:fontRef>
        </p:style>
        <p:txBody>
          <a:bodyPr tIns="36000" bIns="36000" rtlCol="0" anchor="ctr">
            <a:spAutoFit/>
          </a:bodyPr>
          <a:lstStyle/>
          <a:p>
            <a:pPr algn="ctr"/>
            <a:r>
              <a:rPr lang="en-GB" dirty="0" smtClean="0"/>
              <a:t>UDP Layer</a:t>
            </a:r>
            <a:endParaRPr lang="en-GB" dirty="0"/>
          </a:p>
        </p:txBody>
      </p:sp>
      <p:sp>
        <p:nvSpPr>
          <p:cNvPr id="42" name="Rounded Rectangle 41"/>
          <p:cNvSpPr/>
          <p:nvPr/>
        </p:nvSpPr>
        <p:spPr>
          <a:xfrm>
            <a:off x="10294803" y="2063442"/>
            <a:ext cx="1260000" cy="3869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spAutoFit/>
          </a:bodyPr>
          <a:lstStyle/>
          <a:p>
            <a:pPr algn="ctr"/>
            <a:r>
              <a:rPr lang="en-GB" dirty="0" smtClean="0"/>
              <a:t>PTP Layer</a:t>
            </a:r>
            <a:endParaRPr lang="en-GB" dirty="0"/>
          </a:p>
        </p:txBody>
      </p:sp>
      <p:sp>
        <p:nvSpPr>
          <p:cNvPr id="45" name="Rounded Rectangle 44"/>
          <p:cNvSpPr/>
          <p:nvPr/>
        </p:nvSpPr>
        <p:spPr>
          <a:xfrm>
            <a:off x="457202" y="3517718"/>
            <a:ext cx="1260000" cy="386904"/>
          </a:xfrm>
          <a:prstGeom prst="roundRect">
            <a:avLst/>
          </a:prstGeom>
        </p:spPr>
        <p:style>
          <a:lnRef idx="1">
            <a:schemeClr val="accent4"/>
          </a:lnRef>
          <a:fillRef idx="2">
            <a:schemeClr val="accent4"/>
          </a:fillRef>
          <a:effectRef idx="1">
            <a:schemeClr val="accent4"/>
          </a:effectRef>
          <a:fontRef idx="minor">
            <a:schemeClr val="dk1"/>
          </a:fontRef>
        </p:style>
        <p:txBody>
          <a:bodyPr tIns="36000" bIns="36000" rtlCol="0" anchor="ctr">
            <a:spAutoFit/>
          </a:bodyPr>
          <a:lstStyle/>
          <a:p>
            <a:pPr algn="ctr"/>
            <a:r>
              <a:rPr lang="en-GB" dirty="0" smtClean="0"/>
              <a:t>IP Layer</a:t>
            </a:r>
            <a:endParaRPr lang="en-GB" dirty="0"/>
          </a:p>
        </p:txBody>
      </p:sp>
      <p:sp>
        <p:nvSpPr>
          <p:cNvPr id="48" name="Rounded Rectangle 47"/>
          <p:cNvSpPr/>
          <p:nvPr/>
        </p:nvSpPr>
        <p:spPr>
          <a:xfrm>
            <a:off x="4177004"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sp>
        <p:nvSpPr>
          <p:cNvPr id="49" name="Rounded Rectangle 48"/>
          <p:cNvSpPr/>
          <p:nvPr/>
        </p:nvSpPr>
        <p:spPr>
          <a:xfrm>
            <a:off x="2866454"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sp>
        <p:nvSpPr>
          <p:cNvPr id="50" name="Rounded Rectangle 49"/>
          <p:cNvSpPr/>
          <p:nvPr/>
        </p:nvSpPr>
        <p:spPr>
          <a:xfrm>
            <a:off x="457202"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cxnSp>
        <p:nvCxnSpPr>
          <p:cNvPr id="9" name="Straight Arrow Connector 8"/>
          <p:cNvCxnSpPr>
            <a:stCxn id="6" idx="2"/>
            <a:endCxn id="32" idx="0"/>
          </p:cNvCxnSpPr>
          <p:nvPr/>
        </p:nvCxnSpPr>
        <p:spPr>
          <a:xfrm>
            <a:off x="1087202" y="2450346"/>
            <a:ext cx="0" cy="32883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2" idx="2"/>
            <a:endCxn id="45" idx="0"/>
          </p:cNvCxnSpPr>
          <p:nvPr/>
        </p:nvCxnSpPr>
        <p:spPr>
          <a:xfrm>
            <a:off x="1087202" y="3166089"/>
            <a:ext cx="0" cy="351629"/>
          </a:xfrm>
          <a:prstGeom prst="straightConnector1">
            <a:avLst/>
          </a:prstGeom>
          <a:ln w="190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45" idx="2"/>
            <a:endCxn id="50" idx="0"/>
          </p:cNvCxnSpPr>
          <p:nvPr/>
        </p:nvCxnSpPr>
        <p:spPr>
          <a:xfrm>
            <a:off x="1087202" y="3904622"/>
            <a:ext cx="0" cy="362596"/>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50" idx="2"/>
            <a:endCxn id="36" idx="0"/>
          </p:cNvCxnSpPr>
          <p:nvPr/>
        </p:nvCxnSpPr>
        <p:spPr>
          <a:xfrm>
            <a:off x="1087202" y="4654122"/>
            <a:ext cx="0"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35" idx="0"/>
            <a:endCxn id="49" idx="2"/>
          </p:cNvCxnSpPr>
          <p:nvPr/>
        </p:nvCxnSpPr>
        <p:spPr>
          <a:xfrm flipV="1">
            <a:off x="3493301" y="4654122"/>
            <a:ext cx="3153"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9" idx="0"/>
          </p:cNvCxnSpPr>
          <p:nvPr/>
        </p:nvCxnSpPr>
        <p:spPr>
          <a:xfrm flipH="1" flipV="1">
            <a:off x="3493302" y="3922314"/>
            <a:ext cx="3152" cy="344904"/>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endCxn id="48" idx="0"/>
          </p:cNvCxnSpPr>
          <p:nvPr/>
        </p:nvCxnSpPr>
        <p:spPr>
          <a:xfrm>
            <a:off x="4807004" y="3922313"/>
            <a:ext cx="0" cy="344905"/>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48" idx="2"/>
            <a:endCxn id="37" idx="0"/>
          </p:cNvCxnSpPr>
          <p:nvPr/>
        </p:nvCxnSpPr>
        <p:spPr>
          <a:xfrm>
            <a:off x="4807004" y="4654122"/>
            <a:ext cx="0"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ounded Rectangle 69"/>
          <p:cNvSpPr/>
          <p:nvPr/>
        </p:nvSpPr>
        <p:spPr>
          <a:xfrm>
            <a:off x="7874118"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sp>
        <p:nvSpPr>
          <p:cNvPr id="71" name="Rounded Rectangle 70"/>
          <p:cNvSpPr/>
          <p:nvPr/>
        </p:nvSpPr>
        <p:spPr>
          <a:xfrm>
            <a:off x="6570877" y="4267218"/>
            <a:ext cx="1260000" cy="386904"/>
          </a:xfrm>
          <a:prstGeom prst="roundRect">
            <a:avLst/>
          </a:prstGeom>
        </p:spPr>
        <p:style>
          <a:lnRef idx="1">
            <a:schemeClr val="accent6"/>
          </a:lnRef>
          <a:fillRef idx="2">
            <a:schemeClr val="accent6"/>
          </a:fillRef>
          <a:effectRef idx="1">
            <a:schemeClr val="accent6"/>
          </a:effectRef>
          <a:fontRef idx="minor">
            <a:schemeClr val="dk1"/>
          </a:fontRef>
        </p:style>
        <p:txBody>
          <a:bodyPr tIns="36000" bIns="36000" rtlCol="0" anchor="ctr">
            <a:spAutoFit/>
          </a:bodyPr>
          <a:lstStyle/>
          <a:p>
            <a:pPr algn="ctr"/>
            <a:r>
              <a:rPr lang="en-GB" dirty="0" smtClean="0"/>
              <a:t>MAC Layer</a:t>
            </a:r>
            <a:endParaRPr lang="en-GB" dirty="0"/>
          </a:p>
        </p:txBody>
      </p:sp>
      <p:cxnSp>
        <p:nvCxnSpPr>
          <p:cNvPr id="72" name="Straight Arrow Connector 71"/>
          <p:cNvCxnSpPr>
            <a:stCxn id="34" idx="0"/>
            <a:endCxn id="71" idx="2"/>
          </p:cNvCxnSpPr>
          <p:nvPr/>
        </p:nvCxnSpPr>
        <p:spPr>
          <a:xfrm flipV="1">
            <a:off x="7200877" y="4654122"/>
            <a:ext cx="0"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71" idx="0"/>
          </p:cNvCxnSpPr>
          <p:nvPr/>
        </p:nvCxnSpPr>
        <p:spPr>
          <a:xfrm flipV="1">
            <a:off x="7200877" y="3922314"/>
            <a:ext cx="0" cy="344904"/>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70" idx="0"/>
          </p:cNvCxnSpPr>
          <p:nvPr/>
        </p:nvCxnSpPr>
        <p:spPr>
          <a:xfrm>
            <a:off x="8504118" y="3922313"/>
            <a:ext cx="0" cy="344905"/>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70" idx="2"/>
            <a:endCxn id="33" idx="0"/>
          </p:cNvCxnSpPr>
          <p:nvPr/>
        </p:nvCxnSpPr>
        <p:spPr>
          <a:xfrm>
            <a:off x="8504118" y="4654122"/>
            <a:ext cx="0"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38" idx="0"/>
            <a:endCxn id="39" idx="2"/>
          </p:cNvCxnSpPr>
          <p:nvPr/>
        </p:nvCxnSpPr>
        <p:spPr>
          <a:xfrm flipV="1">
            <a:off x="10924803" y="4654122"/>
            <a:ext cx="0" cy="31991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39" idx="0"/>
            <a:endCxn id="40" idx="2"/>
          </p:cNvCxnSpPr>
          <p:nvPr/>
        </p:nvCxnSpPr>
        <p:spPr>
          <a:xfrm flipV="1">
            <a:off x="10924803" y="3904622"/>
            <a:ext cx="0" cy="362596"/>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40" idx="0"/>
            <a:endCxn id="41" idx="2"/>
          </p:cNvCxnSpPr>
          <p:nvPr/>
        </p:nvCxnSpPr>
        <p:spPr>
          <a:xfrm flipV="1">
            <a:off x="10924803" y="3166089"/>
            <a:ext cx="0" cy="351629"/>
          </a:xfrm>
          <a:prstGeom prst="straightConnector1">
            <a:avLst/>
          </a:prstGeom>
          <a:ln w="190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41" idx="0"/>
            <a:endCxn id="42" idx="2"/>
          </p:cNvCxnSpPr>
          <p:nvPr/>
        </p:nvCxnSpPr>
        <p:spPr>
          <a:xfrm flipV="1">
            <a:off x="10924803" y="2450346"/>
            <a:ext cx="0" cy="32883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2859272" y="3517718"/>
            <a:ext cx="2577732" cy="386904"/>
          </a:xfrm>
          <a:prstGeom prst="roundRect">
            <a:avLst/>
          </a:prstGeom>
        </p:spPr>
        <p:style>
          <a:lnRef idx="1">
            <a:schemeClr val="accent4"/>
          </a:lnRef>
          <a:fillRef idx="2">
            <a:schemeClr val="accent4"/>
          </a:fillRef>
          <a:effectRef idx="1">
            <a:schemeClr val="accent4"/>
          </a:effectRef>
          <a:fontRef idx="minor">
            <a:schemeClr val="dk1"/>
          </a:fontRef>
        </p:style>
        <p:txBody>
          <a:bodyPr tIns="36000" bIns="36000" rtlCol="0" anchor="ctr">
            <a:spAutoFit/>
          </a:bodyPr>
          <a:lstStyle/>
          <a:p>
            <a:pPr algn="ctr"/>
            <a:r>
              <a:rPr lang="en-GB" dirty="0" smtClean="0"/>
              <a:t>IP Layer</a:t>
            </a:r>
            <a:endParaRPr lang="en-GB" dirty="0"/>
          </a:p>
        </p:txBody>
      </p:sp>
      <p:sp>
        <p:nvSpPr>
          <p:cNvPr id="51" name="Rounded Rectangle 50"/>
          <p:cNvSpPr/>
          <p:nvPr/>
        </p:nvSpPr>
        <p:spPr>
          <a:xfrm>
            <a:off x="6537826" y="3517718"/>
            <a:ext cx="2596292" cy="386904"/>
          </a:xfrm>
          <a:prstGeom prst="roundRect">
            <a:avLst/>
          </a:prstGeom>
        </p:spPr>
        <p:style>
          <a:lnRef idx="1">
            <a:schemeClr val="accent4"/>
          </a:lnRef>
          <a:fillRef idx="2">
            <a:schemeClr val="accent4"/>
          </a:fillRef>
          <a:effectRef idx="1">
            <a:schemeClr val="accent4"/>
          </a:effectRef>
          <a:fontRef idx="minor">
            <a:schemeClr val="dk1"/>
          </a:fontRef>
        </p:style>
        <p:txBody>
          <a:bodyPr tIns="36000" bIns="36000" rtlCol="0" anchor="ctr">
            <a:spAutoFit/>
          </a:bodyPr>
          <a:lstStyle/>
          <a:p>
            <a:pPr algn="ctr"/>
            <a:r>
              <a:rPr lang="en-GB" dirty="0" smtClean="0"/>
              <a:t>IP Layer</a:t>
            </a:r>
            <a:endParaRPr lang="en-GB" dirty="0"/>
          </a:p>
        </p:txBody>
      </p:sp>
      <p:grpSp>
        <p:nvGrpSpPr>
          <p:cNvPr id="172" name="Group 171"/>
          <p:cNvGrpSpPr/>
          <p:nvPr/>
        </p:nvGrpSpPr>
        <p:grpSpPr>
          <a:xfrm>
            <a:off x="1717202" y="4199902"/>
            <a:ext cx="1149252" cy="521536"/>
            <a:chOff x="1717202" y="4508807"/>
            <a:chExt cx="1149252" cy="521536"/>
          </a:xfrm>
        </p:grpSpPr>
        <p:cxnSp>
          <p:nvCxnSpPr>
            <p:cNvPr id="112" name="Straight Connector 111"/>
            <p:cNvCxnSpPr>
              <a:stCxn id="114" idx="0"/>
              <a:endCxn id="119" idx="0"/>
            </p:cNvCxnSpPr>
            <p:nvPr/>
          </p:nvCxnSpPr>
          <p:spPr>
            <a:xfrm>
              <a:off x="1910960" y="4508807"/>
              <a:ext cx="709525" cy="0"/>
            </a:xfrm>
            <a:prstGeom prst="line">
              <a:avLst/>
            </a:prstGeom>
            <a:ln w="12700">
              <a:solidFill>
                <a:schemeClr val="accent6">
                  <a:lumMod val="75000"/>
                </a:schemeClr>
              </a:solidFill>
            </a:ln>
          </p:spPr>
          <p:style>
            <a:lnRef idx="3">
              <a:schemeClr val="accent6"/>
            </a:lnRef>
            <a:fillRef idx="0">
              <a:schemeClr val="accent6"/>
            </a:fillRef>
            <a:effectRef idx="2">
              <a:schemeClr val="accent6"/>
            </a:effectRef>
            <a:fontRef idx="minor">
              <a:schemeClr val="tx1"/>
            </a:fontRef>
          </p:style>
        </p:cxnSp>
        <p:cxnSp>
          <p:nvCxnSpPr>
            <p:cNvPr id="113" name="Straight Connector 112"/>
            <p:cNvCxnSpPr>
              <a:stCxn id="114" idx="4"/>
              <a:endCxn id="119" idx="4"/>
            </p:cNvCxnSpPr>
            <p:nvPr/>
          </p:nvCxnSpPr>
          <p:spPr>
            <a:xfrm>
              <a:off x="1910960" y="5030343"/>
              <a:ext cx="709525" cy="0"/>
            </a:xfrm>
            <a:prstGeom prst="line">
              <a:avLst/>
            </a:prstGeom>
            <a:ln w="12700">
              <a:solidFill>
                <a:schemeClr val="accent6">
                  <a:lumMod val="75000"/>
                </a:schemeClr>
              </a:solidFill>
            </a:ln>
          </p:spPr>
          <p:style>
            <a:lnRef idx="3">
              <a:schemeClr val="accent6"/>
            </a:lnRef>
            <a:fillRef idx="0">
              <a:schemeClr val="accent6"/>
            </a:fillRef>
            <a:effectRef idx="2">
              <a:schemeClr val="accent6"/>
            </a:effectRef>
            <a:fontRef idx="minor">
              <a:schemeClr val="tx1"/>
            </a:fontRef>
          </p:style>
        </p:cxnSp>
        <p:sp>
          <p:nvSpPr>
            <p:cNvPr id="119" name="Oval 118"/>
            <p:cNvSpPr/>
            <p:nvPr/>
          </p:nvSpPr>
          <p:spPr>
            <a:xfrm>
              <a:off x="2478557"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14" name="Oval 113"/>
            <p:cNvSpPr/>
            <p:nvPr/>
          </p:nvSpPr>
          <p:spPr>
            <a:xfrm>
              <a:off x="1769032"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31" name="Straight Arrow Connector 130"/>
            <p:cNvCxnSpPr>
              <a:stCxn id="50" idx="3"/>
              <a:endCxn id="49" idx="1"/>
            </p:cNvCxnSpPr>
            <p:nvPr/>
          </p:nvCxnSpPr>
          <p:spPr>
            <a:xfrm>
              <a:off x="1717202" y="4774998"/>
              <a:ext cx="1149252" cy="0"/>
            </a:xfrm>
            <a:prstGeom prst="straightConnector1">
              <a:avLst/>
            </a:prstGeom>
            <a:ln>
              <a:solidFill>
                <a:schemeClr val="accent6">
                  <a:lumMod val="75000"/>
                </a:schemeClr>
              </a:solidFill>
              <a:prstDash val="dash"/>
              <a:tailEnd type="triangle"/>
            </a:ln>
          </p:spPr>
          <p:style>
            <a:lnRef idx="3">
              <a:schemeClr val="accent6"/>
            </a:lnRef>
            <a:fillRef idx="0">
              <a:schemeClr val="accent6"/>
            </a:fillRef>
            <a:effectRef idx="2">
              <a:schemeClr val="accent6"/>
            </a:effectRef>
            <a:fontRef idx="minor">
              <a:schemeClr val="tx1"/>
            </a:fontRef>
          </p:style>
        </p:cxnSp>
        <p:sp>
          <p:nvSpPr>
            <p:cNvPr id="118" name="Rectangle 117"/>
            <p:cNvSpPr/>
            <p:nvPr/>
          </p:nvSpPr>
          <p:spPr>
            <a:xfrm>
              <a:off x="1910958" y="4508807"/>
              <a:ext cx="756000" cy="521536"/>
            </a:xfrm>
            <a:prstGeom prst="rect">
              <a:avLst/>
            </a:prstGeom>
            <a:solidFill>
              <a:schemeClr val="accent6">
                <a:lumMod val="75000"/>
                <a:alpha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144000" rIns="0" rtlCol="0" anchor="ctr"/>
            <a:lstStyle/>
            <a:p>
              <a:pPr algn="ctr"/>
              <a:r>
                <a:rPr lang="en-GB" sz="1400" b="1" dirty="0" err="1" smtClean="0"/>
                <a:t>MACSec</a:t>
              </a:r>
              <a:r>
                <a:rPr lang="en-GB" sz="1400" b="1" dirty="0" smtClean="0"/>
                <a:t> Tunnel</a:t>
              </a:r>
              <a:endParaRPr lang="en-GB" sz="1400" b="1" dirty="0"/>
            </a:p>
          </p:txBody>
        </p:sp>
      </p:grpSp>
      <p:grpSp>
        <p:nvGrpSpPr>
          <p:cNvPr id="180" name="Group 179"/>
          <p:cNvGrpSpPr/>
          <p:nvPr/>
        </p:nvGrpSpPr>
        <p:grpSpPr>
          <a:xfrm>
            <a:off x="1717202" y="3450402"/>
            <a:ext cx="8577601" cy="521536"/>
            <a:chOff x="1717202" y="3694575"/>
            <a:chExt cx="8577601" cy="521536"/>
          </a:xfrm>
        </p:grpSpPr>
        <p:cxnSp>
          <p:nvCxnSpPr>
            <p:cNvPr id="91" name="Straight Connector 90"/>
            <p:cNvCxnSpPr>
              <a:stCxn id="88" idx="0"/>
              <a:endCxn id="89" idx="0"/>
            </p:cNvCxnSpPr>
            <p:nvPr/>
          </p:nvCxnSpPr>
          <p:spPr>
            <a:xfrm>
              <a:off x="1911156" y="3694575"/>
              <a:ext cx="8150033"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88" idx="4"/>
              <a:endCxn id="89" idx="4"/>
            </p:cNvCxnSpPr>
            <p:nvPr/>
          </p:nvCxnSpPr>
          <p:spPr>
            <a:xfrm>
              <a:off x="1911156" y="4216111"/>
              <a:ext cx="8150033" cy="0"/>
            </a:xfrm>
            <a:prstGeom prst="line">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1769228" y="3694575"/>
              <a:ext cx="283855" cy="521536"/>
            </a:xfrm>
            <a:prstGeom prst="ellipse">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lin ang="0" scaled="1"/>
              <a:tileRect/>
            </a:gradFill>
            <a:ln>
              <a:solidFill>
                <a:schemeClr val="accent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89" name="Oval 88"/>
            <p:cNvSpPr/>
            <p:nvPr/>
          </p:nvSpPr>
          <p:spPr>
            <a:xfrm>
              <a:off x="9919261" y="3694575"/>
              <a:ext cx="283855" cy="521536"/>
            </a:xfrm>
            <a:prstGeom prst="ellipse">
              <a:avLst/>
            </a:prstGeom>
            <a:gradFill>
              <a:gsLst>
                <a:gs pos="0">
                  <a:schemeClr val="accent2">
                    <a:lumMod val="40000"/>
                    <a:lumOff val="60000"/>
                  </a:schemeClr>
                </a:gs>
                <a:gs pos="46000">
                  <a:schemeClr val="accent2">
                    <a:lumMod val="95000"/>
                    <a:lumOff val="5000"/>
                  </a:schemeClr>
                </a:gs>
                <a:gs pos="100000">
                  <a:schemeClr val="accent2">
                    <a:lumMod val="60000"/>
                  </a:schemeClr>
                </a:gs>
              </a:gsLst>
              <a:lin ang="0" scaled="1"/>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cxnSp>
          <p:nvCxnSpPr>
            <p:cNvPr id="97" name="Straight Arrow Connector 96"/>
            <p:cNvCxnSpPr>
              <a:stCxn id="45" idx="3"/>
              <a:endCxn id="40" idx="1"/>
            </p:cNvCxnSpPr>
            <p:nvPr/>
          </p:nvCxnSpPr>
          <p:spPr>
            <a:xfrm>
              <a:off x="1717202" y="3954236"/>
              <a:ext cx="8577601" cy="0"/>
            </a:xfrm>
            <a:prstGeom prst="straightConnector1">
              <a:avLst/>
            </a:prstGeom>
            <a:ln w="19050">
              <a:solidFill>
                <a:schemeClr val="accent2">
                  <a:lumMod val="75000"/>
                </a:schemeClr>
              </a:solidFill>
              <a:prstDash val="dash"/>
              <a:tailEnd type="triangle" w="med" len="med"/>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1930009" y="3694575"/>
              <a:ext cx="8131179" cy="521536"/>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2400" b="1" dirty="0" err="1" smtClean="0"/>
                <a:t>IPSec</a:t>
              </a:r>
              <a:r>
                <a:rPr lang="en-GB" sz="2400" b="1" dirty="0" smtClean="0"/>
                <a:t> Tunnel</a:t>
              </a:r>
              <a:endParaRPr lang="en-GB" sz="2400" b="1" dirty="0"/>
            </a:p>
          </p:txBody>
        </p:sp>
      </p:grpSp>
      <p:grpSp>
        <p:nvGrpSpPr>
          <p:cNvPr id="173" name="Group 172"/>
          <p:cNvGrpSpPr/>
          <p:nvPr/>
        </p:nvGrpSpPr>
        <p:grpSpPr>
          <a:xfrm>
            <a:off x="5437004" y="4199902"/>
            <a:ext cx="1133873" cy="521536"/>
            <a:chOff x="5437004" y="4508807"/>
            <a:chExt cx="1133873" cy="521536"/>
          </a:xfrm>
        </p:grpSpPr>
        <p:sp>
          <p:nvSpPr>
            <p:cNvPr id="120" name="Oval 119"/>
            <p:cNvSpPr/>
            <p:nvPr/>
          </p:nvSpPr>
          <p:spPr>
            <a:xfrm>
              <a:off x="6186470"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47" name="Straight Connector 146"/>
            <p:cNvCxnSpPr>
              <a:stCxn id="121" idx="0"/>
              <a:endCxn id="120" idx="0"/>
            </p:cNvCxnSpPr>
            <p:nvPr/>
          </p:nvCxnSpPr>
          <p:spPr>
            <a:xfrm>
              <a:off x="5636307" y="4508807"/>
              <a:ext cx="692091"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121" idx="4"/>
              <a:endCxn id="120" idx="4"/>
            </p:cNvCxnSpPr>
            <p:nvPr/>
          </p:nvCxnSpPr>
          <p:spPr>
            <a:xfrm>
              <a:off x="5636307" y="5030343"/>
              <a:ext cx="692091"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5494379"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32" name="Straight Arrow Connector 131"/>
            <p:cNvCxnSpPr>
              <a:stCxn id="48" idx="3"/>
              <a:endCxn id="71" idx="1"/>
            </p:cNvCxnSpPr>
            <p:nvPr/>
          </p:nvCxnSpPr>
          <p:spPr>
            <a:xfrm>
              <a:off x="5437004" y="4774998"/>
              <a:ext cx="1133873" cy="0"/>
            </a:xfrm>
            <a:prstGeom prst="straightConnector1">
              <a:avLst/>
            </a:prstGeom>
            <a:ln>
              <a:solidFill>
                <a:schemeClr val="accent6">
                  <a:lumMod val="75000"/>
                </a:schemeClr>
              </a:solidFill>
              <a:prstDash val="dash"/>
              <a:tailEnd type="triangle"/>
            </a:ln>
          </p:spPr>
          <p:style>
            <a:lnRef idx="3">
              <a:schemeClr val="accent6"/>
            </a:lnRef>
            <a:fillRef idx="0">
              <a:schemeClr val="accent6"/>
            </a:fillRef>
            <a:effectRef idx="2">
              <a:schemeClr val="accent6"/>
            </a:effectRef>
            <a:fontRef idx="minor">
              <a:schemeClr val="tx1"/>
            </a:fontRef>
          </p:style>
        </p:cxnSp>
        <p:sp>
          <p:nvSpPr>
            <p:cNvPr id="123" name="Rectangle 122"/>
            <p:cNvSpPr/>
            <p:nvPr/>
          </p:nvSpPr>
          <p:spPr>
            <a:xfrm>
              <a:off x="5627673" y="4508807"/>
              <a:ext cx="756000" cy="521536"/>
            </a:xfrm>
            <a:prstGeom prst="rect">
              <a:avLst/>
            </a:prstGeom>
            <a:solidFill>
              <a:schemeClr val="accent6">
                <a:lumMod val="75000"/>
                <a:alpha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144000" rIns="0" rtlCol="0" anchor="ctr"/>
            <a:lstStyle/>
            <a:p>
              <a:pPr algn="ctr"/>
              <a:r>
                <a:rPr lang="en-GB" sz="1400" b="1" dirty="0" err="1" smtClean="0"/>
                <a:t>MACSec</a:t>
              </a:r>
              <a:r>
                <a:rPr lang="en-GB" sz="1400" b="1" dirty="0" smtClean="0"/>
                <a:t> Tunnel</a:t>
              </a:r>
              <a:endParaRPr lang="en-GB" sz="1400" b="1" dirty="0"/>
            </a:p>
          </p:txBody>
        </p:sp>
      </p:grpSp>
      <p:grpSp>
        <p:nvGrpSpPr>
          <p:cNvPr id="174" name="Group 173"/>
          <p:cNvGrpSpPr/>
          <p:nvPr/>
        </p:nvGrpSpPr>
        <p:grpSpPr>
          <a:xfrm>
            <a:off x="9134118" y="4199902"/>
            <a:ext cx="1160685" cy="521536"/>
            <a:chOff x="9134118" y="4508807"/>
            <a:chExt cx="1160685" cy="521536"/>
          </a:xfrm>
        </p:grpSpPr>
        <p:sp>
          <p:nvSpPr>
            <p:cNvPr id="115" name="Oval 114"/>
            <p:cNvSpPr/>
            <p:nvPr/>
          </p:nvSpPr>
          <p:spPr>
            <a:xfrm>
              <a:off x="9919261"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50" name="Straight Connector 149"/>
            <p:cNvCxnSpPr>
              <a:stCxn id="122" idx="4"/>
              <a:endCxn id="115" idx="4"/>
            </p:cNvCxnSpPr>
            <p:nvPr/>
          </p:nvCxnSpPr>
          <p:spPr>
            <a:xfrm>
              <a:off x="9335402" y="5030343"/>
              <a:ext cx="725787"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22" idx="0"/>
              <a:endCxn id="115" idx="0"/>
            </p:cNvCxnSpPr>
            <p:nvPr/>
          </p:nvCxnSpPr>
          <p:spPr>
            <a:xfrm>
              <a:off x="9335402" y="4508807"/>
              <a:ext cx="725787"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9193474" y="4508807"/>
              <a:ext cx="283855" cy="521536"/>
            </a:xfrm>
            <a:prstGeom prst="ellipse">
              <a:avLst/>
            </a:prstGeom>
            <a:gradFill flip="none" rotWithShape="1">
              <a:gsLst>
                <a:gs pos="0">
                  <a:schemeClr val="accent6">
                    <a:lumMod val="60000"/>
                    <a:lumOff val="40000"/>
                  </a:schemeClr>
                </a:gs>
                <a:gs pos="46000">
                  <a:schemeClr val="accent6">
                    <a:lumMod val="75000"/>
                  </a:schemeClr>
                </a:gs>
                <a:gs pos="100000">
                  <a:schemeClr val="accent6">
                    <a:lumMod val="50000"/>
                  </a:schemeClr>
                </a:gs>
              </a:gsLst>
              <a:lin ang="0" scaled="1"/>
              <a:tileRect/>
            </a:gra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33" name="Straight Arrow Connector 132"/>
            <p:cNvCxnSpPr>
              <a:stCxn id="70" idx="3"/>
              <a:endCxn id="39" idx="1"/>
            </p:cNvCxnSpPr>
            <p:nvPr/>
          </p:nvCxnSpPr>
          <p:spPr>
            <a:xfrm>
              <a:off x="9134118" y="4774998"/>
              <a:ext cx="1160685" cy="0"/>
            </a:xfrm>
            <a:prstGeom prst="straightConnector1">
              <a:avLst/>
            </a:prstGeom>
            <a:ln>
              <a:solidFill>
                <a:schemeClr val="accent6">
                  <a:lumMod val="75000"/>
                </a:schemeClr>
              </a:solidFill>
              <a:prstDash val="dash"/>
              <a:tailEnd type="triangle"/>
            </a:ln>
          </p:spPr>
          <p:style>
            <a:lnRef idx="3">
              <a:schemeClr val="accent6"/>
            </a:lnRef>
            <a:fillRef idx="0">
              <a:schemeClr val="accent6"/>
            </a:fillRef>
            <a:effectRef idx="2">
              <a:schemeClr val="accent6"/>
            </a:effectRef>
            <a:fontRef idx="minor">
              <a:schemeClr val="tx1"/>
            </a:fontRef>
          </p:style>
        </p:cxnSp>
        <p:sp>
          <p:nvSpPr>
            <p:cNvPr id="124" name="Rectangle 123"/>
            <p:cNvSpPr/>
            <p:nvPr/>
          </p:nvSpPr>
          <p:spPr>
            <a:xfrm>
              <a:off x="9324325" y="4508807"/>
              <a:ext cx="756000" cy="521536"/>
            </a:xfrm>
            <a:prstGeom prst="rect">
              <a:avLst/>
            </a:prstGeom>
            <a:solidFill>
              <a:schemeClr val="accent6">
                <a:lumMod val="75000"/>
                <a:alpha val="5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lIns="144000" rIns="0" rtlCol="0" anchor="ctr"/>
            <a:lstStyle/>
            <a:p>
              <a:pPr algn="ctr"/>
              <a:r>
                <a:rPr lang="en-GB" sz="1400" b="1" dirty="0" err="1" smtClean="0"/>
                <a:t>MACSec</a:t>
              </a:r>
              <a:r>
                <a:rPr lang="en-GB" sz="1400" b="1" dirty="0" smtClean="0"/>
                <a:t> Tunnel</a:t>
              </a:r>
              <a:endParaRPr lang="en-GB" sz="1400" b="1" dirty="0"/>
            </a:p>
          </p:txBody>
        </p:sp>
      </p:grpSp>
      <p:cxnSp>
        <p:nvCxnSpPr>
          <p:cNvPr id="167" name="Elbow Connector 166"/>
          <p:cNvCxnSpPr>
            <a:stCxn id="36" idx="2"/>
            <a:endCxn id="35" idx="2"/>
          </p:cNvCxnSpPr>
          <p:nvPr/>
        </p:nvCxnSpPr>
        <p:spPr>
          <a:xfrm rot="16200000" flipH="1">
            <a:off x="2290251" y="4157893"/>
            <a:ext cx="12700" cy="2406099"/>
          </a:xfrm>
          <a:prstGeom prst="bentConnector3">
            <a:avLst>
              <a:gd name="adj1" fmla="val 180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Elbow Connector 168"/>
          <p:cNvCxnSpPr>
            <a:stCxn id="37" idx="2"/>
            <a:endCxn id="34" idx="2"/>
          </p:cNvCxnSpPr>
          <p:nvPr/>
        </p:nvCxnSpPr>
        <p:spPr>
          <a:xfrm rot="16200000" flipH="1">
            <a:off x="6003940" y="4164006"/>
            <a:ext cx="12700" cy="2393873"/>
          </a:xfrm>
          <a:prstGeom prst="bentConnector3">
            <a:avLst>
              <a:gd name="adj1" fmla="val 180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Elbow Connector 170"/>
          <p:cNvCxnSpPr>
            <a:stCxn id="33" idx="2"/>
            <a:endCxn id="38" idx="2"/>
          </p:cNvCxnSpPr>
          <p:nvPr/>
        </p:nvCxnSpPr>
        <p:spPr>
          <a:xfrm rot="16200000" flipH="1">
            <a:off x="9714460" y="4150600"/>
            <a:ext cx="12700" cy="2420685"/>
          </a:xfrm>
          <a:prstGeom prst="bentConnector3">
            <a:avLst>
              <a:gd name="adj1" fmla="val 180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3" name="Rectangle 182"/>
          <p:cNvSpPr/>
          <p:nvPr/>
        </p:nvSpPr>
        <p:spPr>
          <a:xfrm>
            <a:off x="1282527" y="5890856"/>
            <a:ext cx="10536939" cy="830997"/>
          </a:xfrm>
          <a:prstGeom prst="rect">
            <a:avLst/>
          </a:prstGeom>
        </p:spPr>
        <p:txBody>
          <a:bodyPr wrap="square">
            <a:spAutoFit/>
          </a:bodyPr>
          <a:lstStyle/>
          <a:p>
            <a:r>
              <a:rPr lang="en-GB" sz="2400" dirty="0">
                <a:solidFill>
                  <a:schemeClr val="tx1">
                    <a:lumMod val="75000"/>
                    <a:lumOff val="25000"/>
                  </a:schemeClr>
                </a:solidFill>
              </a:rPr>
              <a:t>One challenge </a:t>
            </a:r>
            <a:r>
              <a:rPr lang="en-GB" sz="2400" dirty="0" smtClean="0">
                <a:solidFill>
                  <a:schemeClr val="tx1">
                    <a:lumMod val="75000"/>
                    <a:lumOff val="25000"/>
                  </a:schemeClr>
                </a:solidFill>
              </a:rPr>
              <a:t>of PTP with </a:t>
            </a:r>
            <a:r>
              <a:rPr lang="en-GB" sz="2400" dirty="0">
                <a:solidFill>
                  <a:schemeClr val="tx1">
                    <a:lumMod val="75000"/>
                    <a:lumOff val="25000"/>
                  </a:schemeClr>
                </a:solidFill>
              </a:rPr>
              <a:t>any </a:t>
            </a:r>
            <a:r>
              <a:rPr lang="en-GB" sz="2400" dirty="0" smtClean="0">
                <a:solidFill>
                  <a:schemeClr val="tx1">
                    <a:lumMod val="75000"/>
                    <a:lumOff val="25000"/>
                  </a:schemeClr>
                </a:solidFill>
              </a:rPr>
              <a:t>security scheme is that the potentially </a:t>
            </a:r>
            <a:r>
              <a:rPr lang="en-GB" sz="2400" dirty="0">
                <a:solidFill>
                  <a:schemeClr val="tx1">
                    <a:lumMod val="75000"/>
                    <a:lumOff val="25000"/>
                  </a:schemeClr>
                </a:solidFill>
              </a:rPr>
              <a:t>variable delay through the encryption and decryption processes </a:t>
            </a:r>
            <a:r>
              <a:rPr lang="en-GB" sz="2400" dirty="0" smtClean="0">
                <a:solidFill>
                  <a:schemeClr val="tx1">
                    <a:lumMod val="75000"/>
                    <a:lumOff val="25000"/>
                  </a:schemeClr>
                </a:solidFill>
              </a:rPr>
              <a:t>could </a:t>
            </a:r>
            <a:r>
              <a:rPr lang="en-GB" sz="2400" dirty="0">
                <a:solidFill>
                  <a:schemeClr val="tx1">
                    <a:lumMod val="75000"/>
                    <a:lumOff val="25000"/>
                  </a:schemeClr>
                </a:solidFill>
              </a:rPr>
              <a:t>affect time accuracy.</a:t>
            </a:r>
          </a:p>
        </p:txBody>
      </p:sp>
      <p:pic>
        <p:nvPicPr>
          <p:cNvPr id="184" name="Picture 18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57202" y="5893692"/>
            <a:ext cx="825325" cy="825325"/>
          </a:xfrm>
          <a:prstGeom prst="rect">
            <a:avLst/>
          </a:prstGeom>
        </p:spPr>
      </p:pic>
      <p:sp>
        <p:nvSpPr>
          <p:cNvPr id="201" name="TextBox 200"/>
          <p:cNvSpPr txBox="1"/>
          <p:nvPr/>
        </p:nvSpPr>
        <p:spPr>
          <a:xfrm>
            <a:off x="182035" y="1588531"/>
            <a:ext cx="1813702" cy="369332"/>
          </a:xfrm>
          <a:prstGeom prst="rect">
            <a:avLst/>
          </a:prstGeom>
          <a:noFill/>
        </p:spPr>
        <p:txBody>
          <a:bodyPr wrap="none" rtlCol="0">
            <a:spAutoFit/>
          </a:bodyPr>
          <a:lstStyle/>
          <a:p>
            <a:pPr algn="ctr"/>
            <a:r>
              <a:rPr lang="en-GB" dirty="0" smtClean="0"/>
              <a:t>PTP Grandmaster</a:t>
            </a:r>
            <a:endParaRPr lang="en-GB" dirty="0"/>
          </a:p>
        </p:txBody>
      </p:sp>
      <p:sp>
        <p:nvSpPr>
          <p:cNvPr id="202" name="TextBox 201"/>
          <p:cNvSpPr txBox="1"/>
          <p:nvPr/>
        </p:nvSpPr>
        <p:spPr>
          <a:xfrm>
            <a:off x="7372717" y="1588531"/>
            <a:ext cx="988540" cy="369332"/>
          </a:xfrm>
          <a:prstGeom prst="rect">
            <a:avLst/>
          </a:prstGeom>
          <a:noFill/>
        </p:spPr>
        <p:txBody>
          <a:bodyPr wrap="none" rtlCol="0">
            <a:spAutoFit/>
          </a:bodyPr>
          <a:lstStyle/>
          <a:p>
            <a:pPr algn="ctr"/>
            <a:r>
              <a:rPr lang="en-GB" dirty="0" smtClean="0"/>
              <a:t>Router 2</a:t>
            </a:r>
            <a:endParaRPr lang="en-GB" dirty="0"/>
          </a:p>
        </p:txBody>
      </p:sp>
      <p:sp>
        <p:nvSpPr>
          <p:cNvPr id="203" name="TextBox 202"/>
          <p:cNvSpPr txBox="1"/>
          <p:nvPr/>
        </p:nvSpPr>
        <p:spPr>
          <a:xfrm>
            <a:off x="3663700" y="1588531"/>
            <a:ext cx="988540" cy="369332"/>
          </a:xfrm>
          <a:prstGeom prst="rect">
            <a:avLst/>
          </a:prstGeom>
          <a:noFill/>
        </p:spPr>
        <p:txBody>
          <a:bodyPr wrap="none" rtlCol="0">
            <a:spAutoFit/>
          </a:bodyPr>
          <a:lstStyle/>
          <a:p>
            <a:pPr algn="ctr"/>
            <a:r>
              <a:rPr lang="en-GB" dirty="0" smtClean="0"/>
              <a:t>Router 1</a:t>
            </a:r>
            <a:endParaRPr lang="en-GB" dirty="0"/>
          </a:p>
        </p:txBody>
      </p:sp>
      <p:sp>
        <p:nvSpPr>
          <p:cNvPr id="204" name="TextBox 203"/>
          <p:cNvSpPr txBox="1"/>
          <p:nvPr/>
        </p:nvSpPr>
        <p:spPr>
          <a:xfrm>
            <a:off x="10348152" y="1588531"/>
            <a:ext cx="1068819" cy="369332"/>
          </a:xfrm>
          <a:prstGeom prst="rect">
            <a:avLst/>
          </a:prstGeom>
          <a:noFill/>
        </p:spPr>
        <p:txBody>
          <a:bodyPr wrap="none" rtlCol="0">
            <a:spAutoFit/>
          </a:bodyPr>
          <a:lstStyle/>
          <a:p>
            <a:pPr algn="ctr"/>
            <a:r>
              <a:rPr lang="en-GB" dirty="0" smtClean="0"/>
              <a:t>PTP Slave</a:t>
            </a:r>
            <a:endParaRPr lang="en-GB" dirty="0"/>
          </a:p>
        </p:txBody>
      </p:sp>
      <p:sp>
        <p:nvSpPr>
          <p:cNvPr id="211" name="TextBox 210"/>
          <p:cNvSpPr txBox="1"/>
          <p:nvPr/>
        </p:nvSpPr>
        <p:spPr>
          <a:xfrm>
            <a:off x="86996" y="1745800"/>
            <a:ext cx="271476" cy="3785652"/>
          </a:xfrm>
          <a:prstGeom prst="rect">
            <a:avLst/>
          </a:prstGeom>
          <a:noFill/>
        </p:spPr>
        <p:txBody>
          <a:bodyPr wrap="square" rtlCol="0">
            <a:spAutoFit/>
          </a:bodyPr>
          <a:lstStyle/>
          <a:p>
            <a:pPr>
              <a:lnSpc>
                <a:spcPct val="200000"/>
              </a:lnSpc>
            </a:pPr>
            <a:r>
              <a:rPr lang="en-GB" sz="2400" dirty="0" smtClean="0">
                <a:solidFill>
                  <a:schemeClr val="accent1"/>
                </a:solidFill>
              </a:rPr>
              <a:t>5 </a:t>
            </a:r>
            <a:r>
              <a:rPr lang="en-GB" sz="2400" dirty="0" smtClean="0">
                <a:solidFill>
                  <a:srgbClr val="9966FF"/>
                </a:solidFill>
              </a:rPr>
              <a:t>4</a:t>
            </a:r>
            <a:r>
              <a:rPr lang="en-GB" sz="2400" dirty="0" smtClean="0"/>
              <a:t> 3 </a:t>
            </a:r>
            <a:r>
              <a:rPr lang="en-GB" sz="2400" dirty="0" smtClean="0">
                <a:solidFill>
                  <a:schemeClr val="accent6">
                    <a:lumMod val="75000"/>
                  </a:schemeClr>
                </a:solidFill>
              </a:rPr>
              <a:t>2</a:t>
            </a:r>
            <a:r>
              <a:rPr lang="en-GB" sz="2400" dirty="0" smtClean="0"/>
              <a:t> </a:t>
            </a:r>
            <a:r>
              <a:rPr lang="en-GB" sz="2400" dirty="0" smtClean="0">
                <a:solidFill>
                  <a:schemeClr val="tx1">
                    <a:lumMod val="50000"/>
                    <a:lumOff val="50000"/>
                  </a:schemeClr>
                </a:solidFill>
              </a:rPr>
              <a:t>1</a:t>
            </a:r>
            <a:endParaRPr lang="en-GB" sz="2400" dirty="0">
              <a:solidFill>
                <a:schemeClr val="tx1">
                  <a:lumMod val="50000"/>
                  <a:lumOff val="50000"/>
                </a:schemeClr>
              </a:solidFill>
            </a:endParaRPr>
          </a:p>
        </p:txBody>
      </p:sp>
      <p:sp>
        <p:nvSpPr>
          <p:cNvPr id="218" name="TextBox 217"/>
          <p:cNvSpPr txBox="1"/>
          <p:nvPr/>
        </p:nvSpPr>
        <p:spPr>
          <a:xfrm>
            <a:off x="11583669" y="1745800"/>
            <a:ext cx="271476" cy="3785652"/>
          </a:xfrm>
          <a:prstGeom prst="rect">
            <a:avLst/>
          </a:prstGeom>
          <a:noFill/>
        </p:spPr>
        <p:txBody>
          <a:bodyPr wrap="square" rtlCol="0">
            <a:spAutoFit/>
          </a:bodyPr>
          <a:lstStyle/>
          <a:p>
            <a:pPr>
              <a:lnSpc>
                <a:spcPct val="200000"/>
              </a:lnSpc>
            </a:pPr>
            <a:r>
              <a:rPr lang="en-GB" sz="2400" dirty="0" smtClean="0">
                <a:solidFill>
                  <a:schemeClr val="accent1"/>
                </a:solidFill>
              </a:rPr>
              <a:t>5 </a:t>
            </a:r>
            <a:r>
              <a:rPr lang="en-GB" sz="2400" dirty="0" smtClean="0">
                <a:solidFill>
                  <a:srgbClr val="9966FF"/>
                </a:solidFill>
              </a:rPr>
              <a:t>4</a:t>
            </a:r>
            <a:r>
              <a:rPr lang="en-GB" sz="2400" dirty="0" smtClean="0"/>
              <a:t> 3 </a:t>
            </a:r>
            <a:r>
              <a:rPr lang="en-GB" sz="2400" dirty="0" smtClean="0">
                <a:solidFill>
                  <a:schemeClr val="accent6">
                    <a:lumMod val="75000"/>
                  </a:schemeClr>
                </a:solidFill>
              </a:rPr>
              <a:t>2</a:t>
            </a:r>
            <a:r>
              <a:rPr lang="en-GB" sz="2400" dirty="0" smtClean="0"/>
              <a:t> </a:t>
            </a:r>
            <a:r>
              <a:rPr lang="en-GB" sz="2400" dirty="0" smtClean="0">
                <a:solidFill>
                  <a:schemeClr val="tx1">
                    <a:lumMod val="50000"/>
                    <a:lumOff val="50000"/>
                  </a:schemeClr>
                </a:solidFill>
              </a:rPr>
              <a:t>1</a:t>
            </a:r>
            <a:endParaRPr lang="en-GB" sz="2400" dirty="0">
              <a:solidFill>
                <a:schemeClr val="tx1">
                  <a:lumMod val="50000"/>
                  <a:lumOff val="50000"/>
                </a:schemeClr>
              </a:solidFill>
            </a:endParaRPr>
          </a:p>
        </p:txBody>
      </p:sp>
    </p:spTree>
    <p:extLst>
      <p:ext uri="{BB962C8B-B14F-4D97-AF65-F5344CB8AC3E}">
        <p14:creationId xmlns:p14="http://schemas.microsoft.com/office/powerpoint/2010/main" val="42105848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0"/>
                                        </p:tgtEl>
                                        <p:attrNameLst>
                                          <p:attrName>style.visibility</p:attrName>
                                        </p:attrNameLst>
                                      </p:cBhvr>
                                      <p:to>
                                        <p:strVal val="visible"/>
                                      </p:to>
                                    </p:set>
                                    <p:animEffect transition="in" filter="wipe(left)">
                                      <p:cBhvr>
                                        <p:cTn id="7" dur="2000"/>
                                        <p:tgtEl>
                                          <p:spTgt spid="1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7"/>
                                        </p:tgtEl>
                                        <p:attrNameLst>
                                          <p:attrName>style.visibility</p:attrName>
                                        </p:attrNameLst>
                                      </p:cBhvr>
                                      <p:to>
                                        <p:strVal val="visible"/>
                                      </p:to>
                                    </p:set>
                                    <p:animEffect transition="in" filter="wipe(left)">
                                      <p:cBhvr>
                                        <p:cTn id="10" dur="2000"/>
                                        <p:tgtEl>
                                          <p:spTgt spid="20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80"/>
                                        </p:tgtEl>
                                      </p:cBhvr>
                                    </p:animEffect>
                                    <p:set>
                                      <p:cBhvr>
                                        <p:cTn id="15" dur="1" fill="hold">
                                          <p:stCondLst>
                                            <p:cond delay="499"/>
                                          </p:stCondLst>
                                        </p:cTn>
                                        <p:tgtEl>
                                          <p:spTgt spid="180"/>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207"/>
                                        </p:tgtEl>
                                      </p:cBhvr>
                                    </p:animEffect>
                                    <p:set>
                                      <p:cBhvr>
                                        <p:cTn id="18" dur="1" fill="hold">
                                          <p:stCondLst>
                                            <p:cond delay="499"/>
                                          </p:stCondLst>
                                        </p:cTn>
                                        <p:tgtEl>
                                          <p:spTgt spid="207"/>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208"/>
                                        </p:tgtEl>
                                        <p:attrNameLst>
                                          <p:attrName>style.visibility</p:attrName>
                                        </p:attrNameLst>
                                      </p:cBhvr>
                                      <p:to>
                                        <p:strVal val="visible"/>
                                      </p:to>
                                    </p:set>
                                    <p:animEffect transition="in" filter="fade">
                                      <p:cBhvr>
                                        <p:cTn id="22" dur="500"/>
                                        <p:tgtEl>
                                          <p:spTgt spid="208"/>
                                        </p:tgtEl>
                                      </p:cBhvr>
                                    </p:animEffect>
                                  </p:childTnLst>
                                </p:cTn>
                              </p:par>
                              <p:par>
                                <p:cTn id="23" presetID="22" presetClass="entr" presetSubtype="8" fill="hold" nodeType="withEffect">
                                  <p:stCondLst>
                                    <p:cond delay="0"/>
                                  </p:stCondLst>
                                  <p:childTnLst>
                                    <p:set>
                                      <p:cBhvr>
                                        <p:cTn id="24" dur="1" fill="hold">
                                          <p:stCondLst>
                                            <p:cond delay="0"/>
                                          </p:stCondLst>
                                        </p:cTn>
                                        <p:tgtEl>
                                          <p:spTgt spid="172"/>
                                        </p:tgtEl>
                                        <p:attrNameLst>
                                          <p:attrName>style.visibility</p:attrName>
                                        </p:attrNameLst>
                                      </p:cBhvr>
                                      <p:to>
                                        <p:strVal val="visible"/>
                                      </p:to>
                                    </p:set>
                                    <p:animEffect transition="in" filter="wipe(left)">
                                      <p:cBhvr>
                                        <p:cTn id="25" dur="1000"/>
                                        <p:tgtEl>
                                          <p:spTgt spid="172"/>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210"/>
                                        </p:tgtEl>
                                        <p:attrNameLst>
                                          <p:attrName>style.visibility</p:attrName>
                                        </p:attrNameLst>
                                      </p:cBhvr>
                                      <p:to>
                                        <p:strVal val="visible"/>
                                      </p:to>
                                    </p:set>
                                    <p:animEffect transition="in" filter="fade">
                                      <p:cBhvr>
                                        <p:cTn id="29" dur="500"/>
                                        <p:tgtEl>
                                          <p:spTgt spid="210"/>
                                        </p:tgtEl>
                                      </p:cBhvr>
                                    </p:animEffect>
                                  </p:childTnLst>
                                </p:cTn>
                              </p:par>
                              <p:par>
                                <p:cTn id="30" presetID="22" presetClass="entr" presetSubtype="8" fill="hold" nodeType="withEffect">
                                  <p:stCondLst>
                                    <p:cond delay="0"/>
                                  </p:stCondLst>
                                  <p:childTnLst>
                                    <p:set>
                                      <p:cBhvr>
                                        <p:cTn id="31" dur="1" fill="hold">
                                          <p:stCondLst>
                                            <p:cond delay="0"/>
                                          </p:stCondLst>
                                        </p:cTn>
                                        <p:tgtEl>
                                          <p:spTgt spid="173"/>
                                        </p:tgtEl>
                                        <p:attrNameLst>
                                          <p:attrName>style.visibility</p:attrName>
                                        </p:attrNameLst>
                                      </p:cBhvr>
                                      <p:to>
                                        <p:strVal val="visible"/>
                                      </p:to>
                                    </p:set>
                                    <p:animEffect transition="in" filter="wipe(left)">
                                      <p:cBhvr>
                                        <p:cTn id="32" dur="1000"/>
                                        <p:tgtEl>
                                          <p:spTgt spid="173"/>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209"/>
                                        </p:tgtEl>
                                        <p:attrNameLst>
                                          <p:attrName>style.visibility</p:attrName>
                                        </p:attrNameLst>
                                      </p:cBhvr>
                                      <p:to>
                                        <p:strVal val="visible"/>
                                      </p:to>
                                    </p:set>
                                    <p:animEffect transition="in" filter="fade">
                                      <p:cBhvr>
                                        <p:cTn id="36" dur="500"/>
                                        <p:tgtEl>
                                          <p:spTgt spid="209"/>
                                        </p:tgtEl>
                                      </p:cBhvr>
                                    </p:animEffect>
                                  </p:childTnLst>
                                </p:cTn>
                              </p:par>
                              <p:par>
                                <p:cTn id="37" presetID="22" presetClass="entr" presetSubtype="8" fill="hold" nodeType="withEffect">
                                  <p:stCondLst>
                                    <p:cond delay="0"/>
                                  </p:stCondLst>
                                  <p:childTnLst>
                                    <p:set>
                                      <p:cBhvr>
                                        <p:cTn id="38" dur="1" fill="hold">
                                          <p:stCondLst>
                                            <p:cond delay="0"/>
                                          </p:stCondLst>
                                        </p:cTn>
                                        <p:tgtEl>
                                          <p:spTgt spid="174"/>
                                        </p:tgtEl>
                                        <p:attrNameLst>
                                          <p:attrName>style.visibility</p:attrName>
                                        </p:attrNameLst>
                                      </p:cBhvr>
                                      <p:to>
                                        <p:strVal val="visible"/>
                                      </p:to>
                                    </p:set>
                                    <p:animEffect transition="in" filter="wipe(left)">
                                      <p:cBhvr>
                                        <p:cTn id="39" dur="1000"/>
                                        <p:tgtEl>
                                          <p:spTgt spid="17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0" nodeType="clickEffect">
                                  <p:stCondLst>
                                    <p:cond delay="0"/>
                                  </p:stCondLst>
                                  <p:childTnLst>
                                    <p:animEffect transition="out" filter="fade">
                                      <p:cBhvr>
                                        <p:cTn id="43" dur="500"/>
                                        <p:tgtEl>
                                          <p:spTgt spid="32"/>
                                        </p:tgtEl>
                                      </p:cBhvr>
                                    </p:animEffect>
                                    <p:set>
                                      <p:cBhvr>
                                        <p:cTn id="44" dur="1" fill="hold">
                                          <p:stCondLst>
                                            <p:cond delay="499"/>
                                          </p:stCondLst>
                                        </p:cTn>
                                        <p:tgtEl>
                                          <p:spTgt spid="32"/>
                                        </p:tgtEl>
                                        <p:attrNameLst>
                                          <p:attrName>style.visibility</p:attrName>
                                        </p:attrNameLst>
                                      </p:cBhvr>
                                      <p:to>
                                        <p:strVal val="hidden"/>
                                      </p:to>
                                    </p:set>
                                  </p:childTnLst>
                                </p:cTn>
                              </p:par>
                              <p:par>
                                <p:cTn id="45" presetID="10" presetClass="exit" presetSubtype="0" fill="hold" grpId="0" nodeType="withEffect">
                                  <p:stCondLst>
                                    <p:cond delay="0"/>
                                  </p:stCondLst>
                                  <p:childTnLst>
                                    <p:animEffect transition="out" filter="fade">
                                      <p:cBhvr>
                                        <p:cTn id="46" dur="500"/>
                                        <p:tgtEl>
                                          <p:spTgt spid="40"/>
                                        </p:tgtEl>
                                      </p:cBhvr>
                                    </p:animEffect>
                                    <p:set>
                                      <p:cBhvr>
                                        <p:cTn id="47" dur="1" fill="hold">
                                          <p:stCondLst>
                                            <p:cond delay="499"/>
                                          </p:stCondLst>
                                        </p:cTn>
                                        <p:tgtEl>
                                          <p:spTgt spid="40"/>
                                        </p:tgtEl>
                                        <p:attrNameLst>
                                          <p:attrName>style.visibility</p:attrName>
                                        </p:attrNameLst>
                                      </p:cBhvr>
                                      <p:to>
                                        <p:strVal val="hidden"/>
                                      </p:to>
                                    </p:set>
                                  </p:childTnLst>
                                </p:cTn>
                              </p:par>
                              <p:par>
                                <p:cTn id="48" presetID="10" presetClass="exit" presetSubtype="0" fill="hold" grpId="0" nodeType="withEffect">
                                  <p:stCondLst>
                                    <p:cond delay="0"/>
                                  </p:stCondLst>
                                  <p:childTnLst>
                                    <p:animEffect transition="out" filter="fade">
                                      <p:cBhvr>
                                        <p:cTn id="49" dur="500"/>
                                        <p:tgtEl>
                                          <p:spTgt spid="41"/>
                                        </p:tgtEl>
                                      </p:cBhvr>
                                    </p:animEffect>
                                    <p:set>
                                      <p:cBhvr>
                                        <p:cTn id="50" dur="1" fill="hold">
                                          <p:stCondLst>
                                            <p:cond delay="499"/>
                                          </p:stCondLst>
                                        </p:cTn>
                                        <p:tgtEl>
                                          <p:spTgt spid="41"/>
                                        </p:tgtEl>
                                        <p:attrNameLst>
                                          <p:attrName>style.visibility</p:attrName>
                                        </p:attrNameLst>
                                      </p:cBhvr>
                                      <p:to>
                                        <p:strVal val="hidden"/>
                                      </p:to>
                                    </p:set>
                                  </p:childTnLst>
                                </p:cTn>
                              </p:par>
                              <p:par>
                                <p:cTn id="51" presetID="10" presetClass="exit" presetSubtype="0" fill="hold" grpId="0" nodeType="withEffect">
                                  <p:stCondLst>
                                    <p:cond delay="0"/>
                                  </p:stCondLst>
                                  <p:childTnLst>
                                    <p:animEffect transition="out" filter="fade">
                                      <p:cBhvr>
                                        <p:cTn id="52" dur="500"/>
                                        <p:tgtEl>
                                          <p:spTgt spid="45"/>
                                        </p:tgtEl>
                                      </p:cBhvr>
                                    </p:animEffect>
                                    <p:set>
                                      <p:cBhvr>
                                        <p:cTn id="53" dur="1" fill="hold">
                                          <p:stCondLst>
                                            <p:cond delay="499"/>
                                          </p:stCondLst>
                                        </p:cTn>
                                        <p:tgtEl>
                                          <p:spTgt spid="45"/>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11"/>
                                        </p:tgtEl>
                                      </p:cBhvr>
                                    </p:animEffect>
                                    <p:set>
                                      <p:cBhvr>
                                        <p:cTn id="56" dur="1" fill="hold">
                                          <p:stCondLst>
                                            <p:cond delay="499"/>
                                          </p:stCondLst>
                                        </p:cTn>
                                        <p:tgtEl>
                                          <p:spTgt spid="11"/>
                                        </p:tgtEl>
                                        <p:attrNameLst>
                                          <p:attrName>style.visibility</p:attrName>
                                        </p:attrNameLst>
                                      </p:cBhvr>
                                      <p:to>
                                        <p:strVal val="hidden"/>
                                      </p:to>
                                    </p:set>
                                  </p:childTnLst>
                                </p:cTn>
                              </p:par>
                              <p:par>
                                <p:cTn id="57" presetID="10" presetClass="exit" presetSubtype="0" fill="hold" nodeType="withEffect">
                                  <p:stCondLst>
                                    <p:cond delay="0"/>
                                  </p:stCondLst>
                                  <p:childTnLst>
                                    <p:animEffect transition="out" filter="fade">
                                      <p:cBhvr>
                                        <p:cTn id="58" dur="500"/>
                                        <p:tgtEl>
                                          <p:spTgt spid="85"/>
                                        </p:tgtEl>
                                      </p:cBhvr>
                                    </p:animEffect>
                                    <p:set>
                                      <p:cBhvr>
                                        <p:cTn id="59" dur="1" fill="hold">
                                          <p:stCondLst>
                                            <p:cond delay="499"/>
                                          </p:stCondLst>
                                        </p:cTn>
                                        <p:tgtEl>
                                          <p:spTgt spid="85"/>
                                        </p:tgtEl>
                                        <p:attrNameLst>
                                          <p:attrName>style.visibility</p:attrName>
                                        </p:attrNameLst>
                                      </p:cBhvr>
                                      <p:to>
                                        <p:strVal val="hidden"/>
                                      </p:to>
                                    </p:set>
                                  </p:childTnLst>
                                </p:cTn>
                              </p:par>
                              <p:par>
                                <p:cTn id="60" presetID="10" presetClass="exit" presetSubtype="0" fill="hold" grpId="0" nodeType="withEffect">
                                  <p:stCondLst>
                                    <p:cond delay="0"/>
                                  </p:stCondLst>
                                  <p:childTnLst>
                                    <p:animEffect transition="out" filter="fade">
                                      <p:cBhvr>
                                        <p:cTn id="61" dur="500"/>
                                        <p:tgtEl>
                                          <p:spTgt spid="44"/>
                                        </p:tgtEl>
                                      </p:cBhvr>
                                    </p:animEffect>
                                    <p:set>
                                      <p:cBhvr>
                                        <p:cTn id="62" dur="1" fill="hold">
                                          <p:stCondLst>
                                            <p:cond delay="499"/>
                                          </p:stCondLst>
                                        </p:cTn>
                                        <p:tgtEl>
                                          <p:spTgt spid="44"/>
                                        </p:tgtEl>
                                        <p:attrNameLst>
                                          <p:attrName>style.visibility</p:attrName>
                                        </p:attrNameLst>
                                      </p:cBhvr>
                                      <p:to>
                                        <p:strVal val="hidden"/>
                                      </p:to>
                                    </p:set>
                                  </p:childTnLst>
                                </p:cTn>
                              </p:par>
                              <p:par>
                                <p:cTn id="63" presetID="10" presetClass="exit" presetSubtype="0" fill="hold" grpId="0" nodeType="withEffect">
                                  <p:stCondLst>
                                    <p:cond delay="0"/>
                                  </p:stCondLst>
                                  <p:childTnLst>
                                    <p:animEffect transition="out" filter="fade">
                                      <p:cBhvr>
                                        <p:cTn id="64" dur="500"/>
                                        <p:tgtEl>
                                          <p:spTgt spid="51"/>
                                        </p:tgtEl>
                                      </p:cBhvr>
                                    </p:animEffect>
                                    <p:set>
                                      <p:cBhvr>
                                        <p:cTn id="65" dur="1" fill="hold">
                                          <p:stCondLst>
                                            <p:cond delay="499"/>
                                          </p:stCondLst>
                                        </p:cTn>
                                        <p:tgtEl>
                                          <p:spTgt spid="51"/>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83"/>
                                        </p:tgtEl>
                                      </p:cBhvr>
                                    </p:animEffect>
                                    <p:set>
                                      <p:cBhvr>
                                        <p:cTn id="68" dur="1" fill="hold">
                                          <p:stCondLst>
                                            <p:cond delay="499"/>
                                          </p:stCondLst>
                                        </p:cTn>
                                        <p:tgtEl>
                                          <p:spTgt spid="83"/>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15"/>
                                        </p:tgtEl>
                                      </p:cBhvr>
                                    </p:animEffect>
                                    <p:set>
                                      <p:cBhvr>
                                        <p:cTn id="71" dur="1" fill="hold">
                                          <p:stCondLst>
                                            <p:cond delay="499"/>
                                          </p:stCondLst>
                                        </p:cTn>
                                        <p:tgtEl>
                                          <p:spTgt spid="15"/>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57"/>
                                        </p:tgtEl>
                                      </p:cBhvr>
                                    </p:animEffect>
                                    <p:set>
                                      <p:cBhvr>
                                        <p:cTn id="74" dur="1" fill="hold">
                                          <p:stCondLst>
                                            <p:cond delay="499"/>
                                          </p:stCondLst>
                                        </p:cTn>
                                        <p:tgtEl>
                                          <p:spTgt spid="57"/>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59"/>
                                        </p:tgtEl>
                                      </p:cBhvr>
                                    </p:animEffect>
                                    <p:set>
                                      <p:cBhvr>
                                        <p:cTn id="77" dur="1" fill="hold">
                                          <p:stCondLst>
                                            <p:cond delay="499"/>
                                          </p:stCondLst>
                                        </p:cTn>
                                        <p:tgtEl>
                                          <p:spTgt spid="59"/>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73"/>
                                        </p:tgtEl>
                                      </p:cBhvr>
                                    </p:animEffect>
                                    <p:set>
                                      <p:cBhvr>
                                        <p:cTn id="80" dur="1" fill="hold">
                                          <p:stCondLst>
                                            <p:cond delay="499"/>
                                          </p:stCondLst>
                                        </p:cTn>
                                        <p:tgtEl>
                                          <p:spTgt spid="73"/>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74"/>
                                        </p:tgtEl>
                                      </p:cBhvr>
                                    </p:animEffect>
                                    <p:set>
                                      <p:cBhvr>
                                        <p:cTn id="83" dur="1" fill="hold">
                                          <p:stCondLst>
                                            <p:cond delay="499"/>
                                          </p:stCondLst>
                                        </p:cTn>
                                        <p:tgtEl>
                                          <p:spTgt spid="74"/>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9"/>
                                        </p:tgtEl>
                                      </p:cBhvr>
                                    </p:animEffect>
                                    <p:set>
                                      <p:cBhvr>
                                        <p:cTn id="86" dur="1" fill="hold">
                                          <p:stCondLst>
                                            <p:cond delay="499"/>
                                          </p:stCondLst>
                                        </p:cTn>
                                        <p:tgtEl>
                                          <p:spTgt spid="9"/>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500"/>
                                        <p:tgtEl>
                                          <p:spTgt spid="87"/>
                                        </p:tgtEl>
                                      </p:cBhvr>
                                    </p:animEffect>
                                    <p:set>
                                      <p:cBhvr>
                                        <p:cTn id="89" dur="1" fill="hold">
                                          <p:stCondLst>
                                            <p:cond delay="499"/>
                                          </p:stCondLst>
                                        </p:cTn>
                                        <p:tgtEl>
                                          <p:spTgt spid="87"/>
                                        </p:tgtEl>
                                        <p:attrNameLst>
                                          <p:attrName>style.visibility</p:attrName>
                                        </p:attrNameLst>
                                      </p:cBhvr>
                                      <p:to>
                                        <p:strVal val="hidden"/>
                                      </p:to>
                                    </p:set>
                                  </p:childTnLst>
                                </p:cTn>
                              </p:par>
                              <p:par>
                                <p:cTn id="90" presetID="10" presetClass="exit" presetSubtype="0" fill="hold" grpId="0" nodeType="withEffect">
                                  <p:stCondLst>
                                    <p:cond delay="0"/>
                                  </p:stCondLst>
                                  <p:childTnLst>
                                    <p:animEffect transition="out" filter="fade">
                                      <p:cBhvr>
                                        <p:cTn id="91" dur="500"/>
                                        <p:tgtEl>
                                          <p:spTgt spid="196"/>
                                        </p:tgtEl>
                                      </p:cBhvr>
                                    </p:animEffect>
                                    <p:set>
                                      <p:cBhvr>
                                        <p:cTn id="92" dur="1" fill="hold">
                                          <p:stCondLst>
                                            <p:cond delay="499"/>
                                          </p:stCondLst>
                                        </p:cTn>
                                        <p:tgtEl>
                                          <p:spTgt spid="196"/>
                                        </p:tgtEl>
                                        <p:attrNameLst>
                                          <p:attrName>style.visibility</p:attrName>
                                        </p:attrNameLst>
                                      </p:cBhvr>
                                      <p:to>
                                        <p:strVal val="hidden"/>
                                      </p:to>
                                    </p:set>
                                  </p:childTnLst>
                                </p:cTn>
                              </p:par>
                            </p:childTnLst>
                          </p:cTn>
                        </p:par>
                        <p:par>
                          <p:cTn id="93" fill="hold">
                            <p:stCondLst>
                              <p:cond delay="500"/>
                            </p:stCondLst>
                            <p:childTnLst>
                              <p:par>
                                <p:cTn id="94" presetID="22" presetClass="entr" presetSubtype="1" fill="hold" nodeType="afterEffect">
                                  <p:stCondLst>
                                    <p:cond delay="500"/>
                                  </p:stCondLst>
                                  <p:childTnLst>
                                    <p:set>
                                      <p:cBhvr>
                                        <p:cTn id="95" dur="1" fill="hold">
                                          <p:stCondLst>
                                            <p:cond delay="0"/>
                                          </p:stCondLst>
                                        </p:cTn>
                                        <p:tgtEl>
                                          <p:spTgt spid="186"/>
                                        </p:tgtEl>
                                        <p:attrNameLst>
                                          <p:attrName>style.visibility</p:attrName>
                                        </p:attrNameLst>
                                      </p:cBhvr>
                                      <p:to>
                                        <p:strVal val="visible"/>
                                      </p:to>
                                    </p:set>
                                    <p:animEffect transition="in" filter="wipe(up)">
                                      <p:cBhvr>
                                        <p:cTn id="96" dur="500"/>
                                        <p:tgtEl>
                                          <p:spTgt spid="186"/>
                                        </p:tgtEl>
                                      </p:cBhvr>
                                    </p:animEffect>
                                  </p:childTnLst>
                                </p:cTn>
                              </p:par>
                            </p:childTnLst>
                          </p:cTn>
                        </p:par>
                        <p:par>
                          <p:cTn id="97" fill="hold">
                            <p:stCondLst>
                              <p:cond delay="1500"/>
                            </p:stCondLst>
                            <p:childTnLst>
                              <p:par>
                                <p:cTn id="98" presetID="22" presetClass="entr" presetSubtype="8" fill="hold" nodeType="afterEffect">
                                  <p:stCondLst>
                                    <p:cond delay="0"/>
                                  </p:stCondLst>
                                  <p:childTnLst>
                                    <p:set>
                                      <p:cBhvr>
                                        <p:cTn id="99" dur="1" fill="hold">
                                          <p:stCondLst>
                                            <p:cond delay="0"/>
                                          </p:stCondLst>
                                        </p:cTn>
                                        <p:tgtEl>
                                          <p:spTgt spid="193"/>
                                        </p:tgtEl>
                                        <p:attrNameLst>
                                          <p:attrName>style.visibility</p:attrName>
                                        </p:attrNameLst>
                                      </p:cBhvr>
                                      <p:to>
                                        <p:strVal val="visible"/>
                                      </p:to>
                                    </p:set>
                                    <p:animEffect transition="in" filter="wipe(left)">
                                      <p:cBhvr>
                                        <p:cTn id="100" dur="500"/>
                                        <p:tgtEl>
                                          <p:spTgt spid="193"/>
                                        </p:tgtEl>
                                      </p:cBhvr>
                                    </p:animEffect>
                                  </p:childTnLst>
                                </p:cTn>
                              </p:par>
                            </p:childTnLst>
                          </p:cTn>
                        </p:par>
                        <p:par>
                          <p:cTn id="101" fill="hold">
                            <p:stCondLst>
                              <p:cond delay="2000"/>
                            </p:stCondLst>
                            <p:childTnLst>
                              <p:par>
                                <p:cTn id="102" presetID="22" presetClass="entr" presetSubtype="8" fill="hold" nodeType="afterEffect">
                                  <p:stCondLst>
                                    <p:cond delay="0"/>
                                  </p:stCondLst>
                                  <p:childTnLst>
                                    <p:set>
                                      <p:cBhvr>
                                        <p:cTn id="103" dur="1" fill="hold">
                                          <p:stCondLst>
                                            <p:cond delay="0"/>
                                          </p:stCondLst>
                                        </p:cTn>
                                        <p:tgtEl>
                                          <p:spTgt spid="195"/>
                                        </p:tgtEl>
                                        <p:attrNameLst>
                                          <p:attrName>style.visibility</p:attrName>
                                        </p:attrNameLst>
                                      </p:cBhvr>
                                      <p:to>
                                        <p:strVal val="visible"/>
                                      </p:to>
                                    </p:set>
                                    <p:animEffect transition="in" filter="wipe(left)">
                                      <p:cBhvr>
                                        <p:cTn id="104" dur="500"/>
                                        <p:tgtEl>
                                          <p:spTgt spid="195"/>
                                        </p:tgtEl>
                                      </p:cBhvr>
                                    </p:animEffect>
                                  </p:childTnLst>
                                </p:cTn>
                              </p:par>
                            </p:childTnLst>
                          </p:cTn>
                        </p:par>
                        <p:par>
                          <p:cTn id="105" fill="hold">
                            <p:stCondLst>
                              <p:cond delay="2500"/>
                            </p:stCondLst>
                            <p:childTnLst>
                              <p:par>
                                <p:cTn id="106" presetID="22" presetClass="entr" presetSubtype="4" fill="hold" nodeType="afterEffect">
                                  <p:stCondLst>
                                    <p:cond delay="0"/>
                                  </p:stCondLst>
                                  <p:childTnLst>
                                    <p:set>
                                      <p:cBhvr>
                                        <p:cTn id="107" dur="1" fill="hold">
                                          <p:stCondLst>
                                            <p:cond delay="0"/>
                                          </p:stCondLst>
                                        </p:cTn>
                                        <p:tgtEl>
                                          <p:spTgt spid="187"/>
                                        </p:tgtEl>
                                        <p:attrNameLst>
                                          <p:attrName>style.visibility</p:attrName>
                                        </p:attrNameLst>
                                      </p:cBhvr>
                                      <p:to>
                                        <p:strVal val="visible"/>
                                      </p:to>
                                    </p:set>
                                    <p:animEffect transition="in" filter="wipe(down)">
                                      <p:cBhvr>
                                        <p:cTn id="108" dur="500"/>
                                        <p:tgtEl>
                                          <p:spTgt spid="187"/>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nodeType="clickEffect">
                                  <p:stCondLst>
                                    <p:cond delay="0"/>
                                  </p:stCondLst>
                                  <p:childTnLst>
                                    <p:set>
                                      <p:cBhvr>
                                        <p:cTn id="112" dur="1" fill="hold">
                                          <p:stCondLst>
                                            <p:cond delay="0"/>
                                          </p:stCondLst>
                                        </p:cTn>
                                        <p:tgtEl>
                                          <p:spTgt spid="184"/>
                                        </p:tgtEl>
                                        <p:attrNameLst>
                                          <p:attrName>style.visibility</p:attrName>
                                        </p:attrNameLst>
                                      </p:cBhvr>
                                      <p:to>
                                        <p:strVal val="visible"/>
                                      </p:to>
                                    </p:set>
                                    <p:animEffect transition="in" filter="fade">
                                      <p:cBhvr>
                                        <p:cTn id="113" dur="500"/>
                                        <p:tgtEl>
                                          <p:spTgt spid="184"/>
                                        </p:tgtEl>
                                      </p:cBhvr>
                                    </p:animEffect>
                                  </p:childTnLst>
                                </p:cTn>
                              </p:par>
                            </p:childTnLst>
                          </p:cTn>
                        </p:par>
                        <p:par>
                          <p:cTn id="114" fill="hold">
                            <p:stCondLst>
                              <p:cond delay="500"/>
                            </p:stCondLst>
                            <p:childTnLst>
                              <p:par>
                                <p:cTn id="115" presetID="10" presetClass="entr" presetSubtype="0" fill="hold" grpId="0" nodeType="afterEffect">
                                  <p:stCondLst>
                                    <p:cond delay="0"/>
                                  </p:stCondLst>
                                  <p:childTnLst>
                                    <p:set>
                                      <p:cBhvr>
                                        <p:cTn id="116" dur="1" fill="hold">
                                          <p:stCondLst>
                                            <p:cond delay="0"/>
                                          </p:stCondLst>
                                        </p:cTn>
                                        <p:tgtEl>
                                          <p:spTgt spid="183"/>
                                        </p:tgtEl>
                                        <p:attrNameLst>
                                          <p:attrName>style.visibility</p:attrName>
                                        </p:attrNameLst>
                                      </p:cBhvr>
                                      <p:to>
                                        <p:strVal val="visible"/>
                                      </p:to>
                                    </p:set>
                                    <p:animEffect transition="in" filter="fade">
                                      <p:cBhvr>
                                        <p:cTn id="117"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 grpId="0" animBg="1"/>
      <p:bldP spid="207" grpId="0" animBg="1"/>
      <p:bldP spid="207" grpId="1" animBg="1"/>
      <p:bldP spid="209" grpId="0" animBg="1"/>
      <p:bldP spid="210" grpId="0" animBg="1"/>
      <p:bldP spid="208" grpId="0" animBg="1"/>
      <p:bldP spid="32" grpId="0" animBg="1"/>
      <p:bldP spid="40" grpId="0" animBg="1"/>
      <p:bldP spid="41" grpId="0" animBg="1"/>
      <p:bldP spid="45" grpId="0" animBg="1"/>
      <p:bldP spid="44" grpId="0" animBg="1"/>
      <p:bldP spid="51" grpId="0" animBg="1"/>
      <p:bldP spid="18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9747502" cy="553998"/>
          </a:xfrm>
        </p:spPr>
        <p:txBody>
          <a:bodyPr/>
          <a:lstStyle/>
          <a:p>
            <a:r>
              <a:rPr lang="en-GB" dirty="0"/>
              <a:t>What is </a:t>
            </a:r>
            <a:r>
              <a:rPr lang="en-GB" dirty="0" err="1"/>
              <a:t>MACsec</a:t>
            </a:r>
            <a:r>
              <a:rPr lang="en-GB" dirty="0"/>
              <a:t>?</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14</a:t>
            </a:fld>
            <a:endParaRPr lang="en-GB" dirty="0">
              <a:solidFill>
                <a:prstClr val="black">
                  <a:tint val="75000"/>
                </a:prstClr>
              </a:solidFill>
            </a:endParaRPr>
          </a:p>
        </p:txBody>
      </p:sp>
      <p:sp>
        <p:nvSpPr>
          <p:cNvPr id="26" name="Rectangle 25"/>
          <p:cNvSpPr/>
          <p:nvPr/>
        </p:nvSpPr>
        <p:spPr>
          <a:xfrm>
            <a:off x="8043622" y="1985547"/>
            <a:ext cx="3708000" cy="3168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rot="2700000">
            <a:off x="7554511" y="2353133"/>
            <a:ext cx="549634" cy="548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4240886" y="1985547"/>
            <a:ext cx="3708000" cy="316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57201" y="1985547"/>
            <a:ext cx="3708000" cy="31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31" name="Rectangle 30"/>
          <p:cNvSpPr/>
          <p:nvPr/>
        </p:nvSpPr>
        <p:spPr>
          <a:xfrm rot="2700000">
            <a:off x="3777792" y="2353133"/>
            <a:ext cx="549634" cy="5485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457202" y="2175080"/>
            <a:ext cx="3398440" cy="1200329"/>
          </a:xfrm>
          <a:prstGeom prst="rect">
            <a:avLst/>
          </a:prstGeom>
        </p:spPr>
        <p:txBody>
          <a:bodyPr wrap="square" lIns="180000">
            <a:spAutoFit/>
          </a:bodyPr>
          <a:lstStyle/>
          <a:p>
            <a:r>
              <a:rPr lang="en-GB" sz="2400" dirty="0" err="1">
                <a:solidFill>
                  <a:schemeClr val="tx1">
                    <a:lumMod val="75000"/>
                    <a:lumOff val="25000"/>
                  </a:schemeClr>
                </a:solidFill>
              </a:rPr>
              <a:t>MACsec</a:t>
            </a:r>
            <a:r>
              <a:rPr lang="en-GB" sz="2400" dirty="0">
                <a:solidFill>
                  <a:schemeClr val="tx1">
                    <a:lumMod val="75000"/>
                    <a:lumOff val="25000"/>
                  </a:schemeClr>
                </a:solidFill>
              </a:rPr>
              <a:t> applies security to layer 2 within </a:t>
            </a:r>
            <a:r>
              <a:rPr lang="en-GB" sz="2400" u="sng" dirty="0">
                <a:solidFill>
                  <a:schemeClr val="tx1">
                    <a:lumMod val="75000"/>
                    <a:lumOff val="25000"/>
                  </a:schemeClr>
                </a:solidFill>
              </a:rPr>
              <a:t>wired</a:t>
            </a:r>
            <a:r>
              <a:rPr lang="en-GB" sz="2400" dirty="0">
                <a:solidFill>
                  <a:schemeClr val="tx1">
                    <a:lumMod val="75000"/>
                    <a:lumOff val="25000"/>
                  </a:schemeClr>
                </a:solidFill>
              </a:rPr>
              <a:t> Ethernet networks</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3" name="Rectangle 32"/>
          <p:cNvSpPr/>
          <p:nvPr/>
        </p:nvSpPr>
        <p:spPr>
          <a:xfrm>
            <a:off x="493068" y="3406881"/>
            <a:ext cx="3402070" cy="923330"/>
          </a:xfrm>
          <a:prstGeom prst="rect">
            <a:avLst/>
          </a:prstGeom>
        </p:spPr>
        <p:txBody>
          <a:bodyPr wrap="square" lIns="180000">
            <a:spAutoFit/>
          </a:bodyPr>
          <a:lstStyle/>
          <a:p>
            <a:r>
              <a:rPr lang="en-GB" dirty="0">
                <a:solidFill>
                  <a:schemeClr val="tx1">
                    <a:lumMod val="75000"/>
                    <a:lumOff val="25000"/>
                  </a:schemeClr>
                </a:solidFill>
              </a:rPr>
              <a:t>It uses a port based model </a:t>
            </a:r>
          </a:p>
          <a:p>
            <a:r>
              <a:rPr lang="en-GB" dirty="0">
                <a:solidFill>
                  <a:schemeClr val="tx1">
                    <a:lumMod val="75000"/>
                    <a:lumOff val="25000"/>
                  </a:schemeClr>
                </a:solidFill>
              </a:rPr>
              <a:t>i.e. each port on a device has a </a:t>
            </a:r>
            <a:r>
              <a:rPr lang="en-GB" dirty="0" err="1">
                <a:solidFill>
                  <a:schemeClr val="tx1">
                    <a:lumMod val="75000"/>
                    <a:lumOff val="25000"/>
                  </a:schemeClr>
                </a:solidFill>
              </a:rPr>
              <a:t>MACsec</a:t>
            </a:r>
            <a:r>
              <a:rPr lang="en-GB" dirty="0">
                <a:solidFill>
                  <a:schemeClr val="tx1">
                    <a:lumMod val="75000"/>
                    <a:lumOff val="25000"/>
                  </a:schemeClr>
                </a:solidFill>
              </a:rPr>
              <a:t> entity associated with it.</a:t>
            </a:r>
          </a:p>
        </p:txBody>
      </p:sp>
      <p:sp>
        <p:nvSpPr>
          <p:cNvPr id="34" name="Rectangle 33"/>
          <p:cNvSpPr/>
          <p:nvPr/>
        </p:nvSpPr>
        <p:spPr>
          <a:xfrm>
            <a:off x="4495216" y="2175080"/>
            <a:ext cx="3023243" cy="830997"/>
          </a:xfrm>
          <a:prstGeom prst="rect">
            <a:avLst/>
          </a:prstGeom>
        </p:spPr>
        <p:txBody>
          <a:bodyPr wrap="square" lIns="90000">
            <a:spAutoFit/>
          </a:bodyPr>
          <a:lstStyle/>
          <a:p>
            <a:r>
              <a:rPr lang="en-GB" sz="2400" dirty="0">
                <a:solidFill>
                  <a:schemeClr val="tx1">
                    <a:lumMod val="75000"/>
                    <a:lumOff val="25000"/>
                  </a:schemeClr>
                </a:solidFill>
              </a:rPr>
              <a:t>This security can take two forms:</a:t>
            </a:r>
          </a:p>
        </p:txBody>
      </p:sp>
      <p:sp>
        <p:nvSpPr>
          <p:cNvPr id="35" name="Rectangle 34"/>
          <p:cNvSpPr/>
          <p:nvPr/>
        </p:nvSpPr>
        <p:spPr>
          <a:xfrm>
            <a:off x="8231132" y="2175080"/>
            <a:ext cx="3183593" cy="830997"/>
          </a:xfrm>
          <a:prstGeom prst="rect">
            <a:avLst/>
          </a:prstGeom>
        </p:spPr>
        <p:txBody>
          <a:bodyPr wrap="square">
            <a:spAutoFit/>
          </a:bodyPr>
          <a:lstStyle/>
          <a:p>
            <a:r>
              <a:rPr lang="en-GB" sz="2400" dirty="0">
                <a:solidFill>
                  <a:schemeClr val="tx1">
                    <a:lumMod val="75000"/>
                    <a:lumOff val="25000"/>
                  </a:schemeClr>
                </a:solidFill>
              </a:rPr>
              <a:t>Described in two standards:</a:t>
            </a:r>
          </a:p>
        </p:txBody>
      </p:sp>
      <p:sp>
        <p:nvSpPr>
          <p:cNvPr id="36" name="Freeform 35"/>
          <p:cNvSpPr/>
          <p:nvPr/>
        </p:nvSpPr>
        <p:spPr>
          <a:xfrm>
            <a:off x="4203003" y="1985547"/>
            <a:ext cx="252000"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8231647" y="2988019"/>
            <a:ext cx="3489455" cy="2108269"/>
          </a:xfrm>
          <a:prstGeom prst="rect">
            <a:avLst/>
          </a:prstGeom>
        </p:spPr>
        <p:txBody>
          <a:bodyPr wrap="square" lIns="90000">
            <a:spAutoFit/>
          </a:bodyPr>
          <a:lstStyle/>
          <a:p>
            <a:pPr marL="285750" lvl="1" indent="-285750">
              <a:spcBef>
                <a:spcPts val="600"/>
              </a:spcBef>
              <a:buFont typeface="Arial" panose="020B0604020202020204" pitchFamily="34" charset="0"/>
              <a:buChar char="•"/>
            </a:pPr>
            <a:r>
              <a:rPr lang="en-GB" b="1" i="1" dirty="0" smtClean="0">
                <a:solidFill>
                  <a:schemeClr val="tx1">
                    <a:lumMod val="75000"/>
                    <a:lumOff val="25000"/>
                  </a:schemeClr>
                </a:solidFill>
              </a:rPr>
              <a:t>IEEE 802.1AE MAC Security Std.</a:t>
            </a:r>
            <a:br>
              <a:rPr lang="en-GB" b="1" i="1" dirty="0" smtClean="0">
                <a:solidFill>
                  <a:schemeClr val="tx1">
                    <a:lumMod val="75000"/>
                    <a:lumOff val="25000"/>
                  </a:schemeClr>
                </a:solidFill>
              </a:rPr>
            </a:br>
            <a:r>
              <a:rPr lang="en-GB" dirty="0" smtClean="0">
                <a:solidFill>
                  <a:schemeClr val="tx1">
                    <a:lumMod val="75000"/>
                    <a:lumOff val="25000"/>
                  </a:schemeClr>
                </a:solidFill>
              </a:rPr>
              <a:t>Describes </a:t>
            </a:r>
            <a:r>
              <a:rPr lang="en-GB" dirty="0">
                <a:solidFill>
                  <a:schemeClr val="tx1">
                    <a:lumMod val="75000"/>
                    <a:lumOff val="25000"/>
                  </a:schemeClr>
                </a:solidFill>
              </a:rPr>
              <a:t>the </a:t>
            </a:r>
            <a:r>
              <a:rPr lang="en-GB" dirty="0" smtClean="0">
                <a:solidFill>
                  <a:schemeClr val="tx1">
                    <a:lumMod val="75000"/>
                    <a:lumOff val="25000"/>
                  </a:schemeClr>
                </a:solidFill>
              </a:rPr>
              <a:t>establishment of secure logical channels. </a:t>
            </a:r>
          </a:p>
          <a:p>
            <a:pPr marL="285750" lvl="1" indent="-285750">
              <a:spcBef>
                <a:spcPts val="600"/>
              </a:spcBef>
              <a:buFont typeface="Arial" panose="020B0604020202020204" pitchFamily="34" charset="0"/>
              <a:buChar char="•"/>
            </a:pPr>
            <a:r>
              <a:rPr lang="en-GB" b="1" i="1" dirty="0" smtClean="0">
                <a:solidFill>
                  <a:schemeClr val="tx1">
                    <a:lumMod val="75000"/>
                    <a:lumOff val="25000"/>
                  </a:schemeClr>
                </a:solidFill>
              </a:rPr>
              <a:t>IEEE 802.1X Key Agreement</a:t>
            </a:r>
            <a:br>
              <a:rPr lang="en-GB" b="1" i="1" dirty="0" smtClean="0">
                <a:solidFill>
                  <a:schemeClr val="tx1">
                    <a:lumMod val="75000"/>
                    <a:lumOff val="25000"/>
                  </a:schemeClr>
                </a:solidFill>
              </a:rPr>
            </a:br>
            <a:r>
              <a:rPr lang="en-GB" dirty="0" smtClean="0">
                <a:solidFill>
                  <a:schemeClr val="tx1">
                    <a:lumMod val="75000"/>
                    <a:lumOff val="25000"/>
                  </a:schemeClr>
                </a:solidFill>
              </a:rPr>
              <a:t>Used to share keys and establish </a:t>
            </a:r>
            <a:r>
              <a:rPr lang="en-GB" dirty="0">
                <a:solidFill>
                  <a:schemeClr val="tx1">
                    <a:lumMod val="75000"/>
                    <a:lumOff val="25000"/>
                  </a:schemeClr>
                </a:solidFill>
              </a:rPr>
              <a:t>secure associations between nodes</a:t>
            </a:r>
            <a:r>
              <a:rPr lang="en-GB" dirty="0" smtClean="0">
                <a:solidFill>
                  <a:schemeClr val="tx1">
                    <a:lumMod val="75000"/>
                    <a:lumOff val="25000"/>
                  </a:schemeClr>
                </a:solidFill>
              </a:rPr>
              <a:t>.</a:t>
            </a:r>
          </a:p>
        </p:txBody>
      </p:sp>
      <p:grpSp>
        <p:nvGrpSpPr>
          <p:cNvPr id="17" name="Group 16"/>
          <p:cNvGrpSpPr/>
          <p:nvPr/>
        </p:nvGrpSpPr>
        <p:grpSpPr>
          <a:xfrm>
            <a:off x="249908" y="5215158"/>
            <a:ext cx="4112152" cy="752785"/>
            <a:chOff x="3581400" y="4537713"/>
            <a:chExt cx="2409826" cy="752785"/>
          </a:xfrm>
        </p:grpSpPr>
        <p:pic>
          <p:nvPicPr>
            <p:cNvPr id="18" name="Picture 17"/>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19" name="Rectangle 18"/>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a:off x="4024679" y="5215158"/>
            <a:ext cx="4112152" cy="752785"/>
            <a:chOff x="3581400" y="4537713"/>
            <a:chExt cx="2409826" cy="752785"/>
          </a:xfrm>
        </p:grpSpPr>
        <p:pic>
          <p:nvPicPr>
            <p:cNvPr id="21" name="Picture 20"/>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2" name="Rectangle 21"/>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7837550" y="5215158"/>
            <a:ext cx="4112152" cy="752785"/>
            <a:chOff x="3581400" y="4537713"/>
            <a:chExt cx="2409826" cy="752785"/>
          </a:xfrm>
        </p:grpSpPr>
        <p:pic>
          <p:nvPicPr>
            <p:cNvPr id="24" name="Picture 2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5" name="Rectangle 24"/>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7" name="Rectangle 36"/>
          <p:cNvSpPr/>
          <p:nvPr/>
        </p:nvSpPr>
        <p:spPr>
          <a:xfrm>
            <a:off x="4495216" y="2988019"/>
            <a:ext cx="3331587" cy="1000274"/>
          </a:xfrm>
          <a:prstGeom prst="rect">
            <a:avLst/>
          </a:prstGeom>
        </p:spPr>
        <p:txBody>
          <a:bodyPr wrap="square" lIns="90000">
            <a:spAutoFit/>
          </a:bodyPr>
          <a:lstStyle/>
          <a:p>
            <a:pPr marL="285750" indent="-285750">
              <a:spcBef>
                <a:spcPts val="600"/>
              </a:spcBef>
              <a:buFont typeface="Arial" panose="020B0604020202020204" pitchFamily="34" charset="0"/>
              <a:buChar char="•"/>
            </a:pPr>
            <a:r>
              <a:rPr lang="en-GB" b="1" i="1" dirty="0">
                <a:solidFill>
                  <a:schemeClr val="tx1">
                    <a:lumMod val="75000"/>
                    <a:lumOff val="25000"/>
                  </a:schemeClr>
                </a:solidFill>
              </a:rPr>
              <a:t>Integrity checking </a:t>
            </a:r>
            <a:r>
              <a:rPr lang="en-GB" dirty="0" smtClean="0">
                <a:solidFill>
                  <a:schemeClr val="tx1">
                    <a:lumMod val="75000"/>
                    <a:lumOff val="25000"/>
                  </a:schemeClr>
                </a:solidFill>
              </a:rPr>
              <a:t>only* </a:t>
            </a:r>
            <a:endParaRPr lang="en-GB" dirty="0">
              <a:solidFill>
                <a:schemeClr val="tx1">
                  <a:lumMod val="75000"/>
                  <a:lumOff val="25000"/>
                </a:schemeClr>
              </a:solidFill>
            </a:endParaRPr>
          </a:p>
          <a:p>
            <a:pPr marL="285750" indent="-285750">
              <a:spcBef>
                <a:spcPts val="600"/>
              </a:spcBef>
              <a:buFont typeface="Arial" panose="020B0604020202020204" pitchFamily="34" charset="0"/>
              <a:buChar char="•"/>
            </a:pPr>
            <a:r>
              <a:rPr lang="en-GB" b="1" i="1" dirty="0">
                <a:solidFill>
                  <a:schemeClr val="tx1">
                    <a:lumMod val="75000"/>
                    <a:lumOff val="25000"/>
                  </a:schemeClr>
                </a:solidFill>
              </a:rPr>
              <a:t>Integrity checking </a:t>
            </a:r>
            <a:r>
              <a:rPr lang="en-GB" dirty="0">
                <a:solidFill>
                  <a:schemeClr val="tx1">
                    <a:lumMod val="75000"/>
                    <a:lumOff val="25000"/>
                  </a:schemeClr>
                </a:solidFill>
              </a:rPr>
              <a:t>and </a:t>
            </a:r>
            <a:r>
              <a:rPr lang="en-GB" b="1" i="1" dirty="0">
                <a:solidFill>
                  <a:schemeClr val="tx1">
                    <a:lumMod val="75000"/>
                    <a:lumOff val="25000"/>
                  </a:schemeClr>
                </a:solidFill>
              </a:rPr>
              <a:t>payload encryption</a:t>
            </a:r>
          </a:p>
        </p:txBody>
      </p:sp>
      <p:sp>
        <p:nvSpPr>
          <p:cNvPr id="39" name="Freeform 38"/>
          <p:cNvSpPr/>
          <p:nvPr/>
        </p:nvSpPr>
        <p:spPr>
          <a:xfrm>
            <a:off x="7989034" y="1985547"/>
            <a:ext cx="252000"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57202" y="5951198"/>
            <a:ext cx="8279274" cy="646331"/>
          </a:xfrm>
          <a:prstGeom prst="rect">
            <a:avLst/>
          </a:prstGeom>
        </p:spPr>
        <p:txBody>
          <a:bodyPr wrap="square">
            <a:spAutoFit/>
          </a:bodyPr>
          <a:lstStyle/>
          <a:p>
            <a:pPr>
              <a:tabLst>
                <a:tab pos="179388" algn="l"/>
              </a:tabLst>
            </a:pPr>
            <a:r>
              <a:rPr lang="en-GB" dirty="0" smtClean="0">
                <a:solidFill>
                  <a:schemeClr val="tx1">
                    <a:lumMod val="75000"/>
                    <a:lumOff val="25000"/>
                  </a:schemeClr>
                </a:solidFill>
              </a:rPr>
              <a:t>*	Allows </a:t>
            </a:r>
            <a:r>
              <a:rPr lang="en-GB" dirty="0">
                <a:solidFill>
                  <a:schemeClr val="tx1">
                    <a:lumMod val="75000"/>
                    <a:lumOff val="25000"/>
                  </a:schemeClr>
                </a:solidFill>
              </a:rPr>
              <a:t>packets to be authenticated as coming from the station that claimed to send </a:t>
            </a:r>
            <a:r>
              <a:rPr lang="en-GB" dirty="0" smtClean="0">
                <a:solidFill>
                  <a:schemeClr val="tx1">
                    <a:lumMod val="75000"/>
                    <a:lumOff val="25000"/>
                  </a:schemeClr>
                </a:solidFill>
              </a:rPr>
              <a:t>	them </a:t>
            </a:r>
            <a:r>
              <a:rPr lang="en-GB" dirty="0">
                <a:solidFill>
                  <a:schemeClr val="tx1">
                    <a:lumMod val="75000"/>
                    <a:lumOff val="25000"/>
                  </a:schemeClr>
                </a:solidFill>
              </a:rPr>
              <a:t>– and ensures that they have not been tampered with </a:t>
            </a:r>
            <a:r>
              <a:rPr lang="en-GB" dirty="0" err="1">
                <a:solidFill>
                  <a:schemeClr val="tx1">
                    <a:lumMod val="75000"/>
                    <a:lumOff val="25000"/>
                  </a:schemeClr>
                </a:solidFill>
              </a:rPr>
              <a:t>en</a:t>
            </a:r>
            <a:r>
              <a:rPr lang="en-GB" dirty="0">
                <a:solidFill>
                  <a:schemeClr val="tx1">
                    <a:lumMod val="75000"/>
                    <a:lumOff val="25000"/>
                  </a:schemeClr>
                </a:solidFill>
              </a:rPr>
              <a:t> route. </a:t>
            </a:r>
          </a:p>
        </p:txBody>
      </p:sp>
      <p:sp>
        <p:nvSpPr>
          <p:cNvPr id="42" name="TextBox 41"/>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61079393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fade">
                                      <p:cBhvr>
                                        <p:cTn id="33" dur="500"/>
                                        <p:tgtEl>
                                          <p:spTgt spid="3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fade">
                                      <p:cBhvr>
                                        <p:cTn id="39" dur="500"/>
                                        <p:tgtEl>
                                          <p:spTgt spid="41"/>
                                        </p:tgtEl>
                                      </p:cBhvr>
                                    </p:animEffect>
                                  </p:childTnLst>
                                </p:cTn>
                              </p:par>
                              <p:par>
                                <p:cTn id="40" presetID="10" presetClass="entr" presetSubtype="0"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500"/>
                                        <p:tgtEl>
                                          <p:spTgt spid="35"/>
                                        </p:tgtEl>
                                      </p:cBhvr>
                                    </p:animEffect>
                                  </p:childTnLst>
                                </p:cTn>
                              </p:par>
                              <p:par>
                                <p:cTn id="51" presetID="10" presetClass="entr" presetSubtype="0"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500"/>
                                        <p:tgtEl>
                                          <p:spTgt spid="2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fade">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8">
                                            <p:txEl>
                                              <p:pRg st="0" end="0"/>
                                            </p:txEl>
                                          </p:spTgt>
                                        </p:tgtEl>
                                        <p:attrNameLst>
                                          <p:attrName>style.visibility</p:attrName>
                                        </p:attrNameLst>
                                      </p:cBhvr>
                                      <p:to>
                                        <p:strVal val="visible"/>
                                      </p:to>
                                    </p:set>
                                    <p:animEffect transition="in" filter="fade">
                                      <p:cBhvr>
                                        <p:cTn id="61" dur="500"/>
                                        <p:tgtEl>
                                          <p:spTgt spid="38">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500"/>
                                        <p:tgtEl>
                                          <p:spTgt spid="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30" grpId="0" animBg="1"/>
      <p:bldP spid="31" grpId="0" animBg="1"/>
      <p:bldP spid="32" grpId="0"/>
      <p:bldP spid="33" grpId="0"/>
      <p:bldP spid="34" grpId="0"/>
      <p:bldP spid="35" grpId="0"/>
      <p:bldP spid="36" grpId="0" animBg="1"/>
      <p:bldP spid="37" grpId="0"/>
      <p:bldP spid="39" grpId="0" animBg="1"/>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MACsec</a:t>
            </a:r>
            <a:r>
              <a:rPr lang="en-GB" dirty="0"/>
              <a:t> Concept</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15</a:t>
            </a:fld>
            <a:endParaRPr lang="en-GB">
              <a:solidFill>
                <a:prstClr val="black">
                  <a:tint val="75000"/>
                </a:prstClr>
              </a:solidFill>
            </a:endParaRPr>
          </a:p>
        </p:txBody>
      </p:sp>
      <p:sp>
        <p:nvSpPr>
          <p:cNvPr id="26" name="TextBox 25">
            <a:extLst>
              <a:ext uri="{FF2B5EF4-FFF2-40B4-BE49-F238E27FC236}">
                <a16:creationId xmlns:a16="http://schemas.microsoft.com/office/drawing/2014/main" xmlns="" id="{7AA5F0F7-3E75-42D8-9EB4-DC948AAEEC25}"/>
              </a:ext>
            </a:extLst>
          </p:cNvPr>
          <p:cNvSpPr txBox="1"/>
          <p:nvPr/>
        </p:nvSpPr>
        <p:spPr>
          <a:xfrm>
            <a:off x="457202" y="5756537"/>
            <a:ext cx="11302755" cy="830997"/>
          </a:xfrm>
          <a:prstGeom prst="rect">
            <a:avLst/>
          </a:prstGeom>
          <a:noFill/>
        </p:spPr>
        <p:txBody>
          <a:bodyPr wrap="square" rtlCol="0">
            <a:spAutoFit/>
          </a:bodyPr>
          <a:lstStyle/>
          <a:p>
            <a:pPr marL="285750" indent="-285750">
              <a:buFont typeface="Arial" panose="020B0604020202020204" pitchFamily="34" charset="0"/>
              <a:buChar char="•"/>
            </a:pPr>
            <a:r>
              <a:rPr lang="en-GB" sz="2400" dirty="0">
                <a:solidFill>
                  <a:schemeClr val="tx1">
                    <a:lumMod val="75000"/>
                    <a:lumOff val="25000"/>
                  </a:schemeClr>
                </a:solidFill>
              </a:rPr>
              <a:t>Higher layers </a:t>
            </a:r>
            <a:r>
              <a:rPr lang="en-GB" sz="2400" dirty="0" smtClean="0">
                <a:solidFill>
                  <a:schemeClr val="tx1">
                    <a:lumMod val="75000"/>
                    <a:lumOff val="25000"/>
                  </a:schemeClr>
                </a:solidFill>
              </a:rPr>
              <a:t>choose </a:t>
            </a:r>
            <a:r>
              <a:rPr lang="en-GB" sz="2400" dirty="0">
                <a:solidFill>
                  <a:schemeClr val="tx1">
                    <a:lumMod val="75000"/>
                    <a:lumOff val="25000"/>
                  </a:schemeClr>
                </a:solidFill>
              </a:rPr>
              <a:t>whether or not to use the secure MAC service to protect packets.</a:t>
            </a:r>
          </a:p>
          <a:p>
            <a:pPr marL="285750" indent="-285750">
              <a:buFont typeface="Arial" panose="020B0604020202020204" pitchFamily="34" charset="0"/>
              <a:buChar char="•"/>
            </a:pPr>
            <a:r>
              <a:rPr lang="en-GB" sz="2400" dirty="0">
                <a:solidFill>
                  <a:schemeClr val="tx1">
                    <a:lumMod val="75000"/>
                    <a:lumOff val="25000"/>
                  </a:schemeClr>
                </a:solidFill>
              </a:rPr>
              <a:t>All data is sent through the common insecure port.</a:t>
            </a:r>
          </a:p>
        </p:txBody>
      </p:sp>
      <p:cxnSp>
        <p:nvCxnSpPr>
          <p:cNvPr id="13" name="Straight Connector 12">
            <a:extLst>
              <a:ext uri="{FF2B5EF4-FFF2-40B4-BE49-F238E27FC236}">
                <a16:creationId xmlns:a16="http://schemas.microsoft.com/office/drawing/2014/main" xmlns="" id="{3D5DEC51-76E0-4626-9E62-34385DEB51CF}"/>
              </a:ext>
            </a:extLst>
          </p:cNvPr>
          <p:cNvCxnSpPr>
            <a:cxnSpLocks/>
          </p:cNvCxnSpPr>
          <p:nvPr/>
        </p:nvCxnSpPr>
        <p:spPr>
          <a:xfrm>
            <a:off x="3888024" y="4938095"/>
            <a:ext cx="0" cy="527949"/>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xmlns="" id="{0BB50E01-CD2D-4AB0-872A-6DFDD21A932E}"/>
              </a:ext>
            </a:extLst>
          </p:cNvPr>
          <p:cNvCxnSpPr>
            <a:cxnSpLocks/>
          </p:cNvCxnSpPr>
          <p:nvPr/>
        </p:nvCxnSpPr>
        <p:spPr>
          <a:xfrm>
            <a:off x="8278480" y="4944573"/>
            <a:ext cx="0" cy="521472"/>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EF6BC1B7-1074-417A-8576-2444527037DF}"/>
              </a:ext>
            </a:extLst>
          </p:cNvPr>
          <p:cNvCxnSpPr>
            <a:cxnSpLocks/>
          </p:cNvCxnSpPr>
          <p:nvPr/>
        </p:nvCxnSpPr>
        <p:spPr>
          <a:xfrm>
            <a:off x="2558070" y="5464525"/>
            <a:ext cx="7075861" cy="0"/>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3274435" y="2513669"/>
            <a:ext cx="1227178" cy="2019473"/>
            <a:chOff x="2516748" y="2513669"/>
            <a:chExt cx="1227178" cy="2019473"/>
          </a:xfrm>
        </p:grpSpPr>
        <p:cxnSp>
          <p:nvCxnSpPr>
            <p:cNvPr id="9" name="Straight Connector 8">
              <a:extLst>
                <a:ext uri="{FF2B5EF4-FFF2-40B4-BE49-F238E27FC236}">
                  <a16:creationId xmlns:a16="http://schemas.microsoft.com/office/drawing/2014/main" xmlns="" id="{87B57568-F0F6-4D53-9ED3-19D230103741}"/>
                </a:ext>
              </a:extLst>
            </p:cNvPr>
            <p:cNvCxnSpPr>
              <a:cxnSpLocks/>
            </p:cNvCxnSpPr>
            <p:nvPr/>
          </p:nvCxnSpPr>
          <p:spPr>
            <a:xfrm flipH="1">
              <a:off x="2516748" y="2513669"/>
              <a:ext cx="1429" cy="502674"/>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64895F4C-25F9-48B6-A163-77CBC0C5CB31}"/>
                </a:ext>
              </a:extLst>
            </p:cNvPr>
            <p:cNvCxnSpPr>
              <a:cxnSpLocks/>
            </p:cNvCxnSpPr>
            <p:nvPr/>
          </p:nvCxnSpPr>
          <p:spPr>
            <a:xfrm>
              <a:off x="2518177" y="3574367"/>
              <a:ext cx="0" cy="958775"/>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F3E2A879-471D-4BF6-A61D-E785D121FCC9}"/>
                </a:ext>
              </a:extLst>
            </p:cNvPr>
            <p:cNvCxnSpPr>
              <a:cxnSpLocks/>
            </p:cNvCxnSpPr>
            <p:nvPr/>
          </p:nvCxnSpPr>
          <p:spPr>
            <a:xfrm>
              <a:off x="3743926" y="3580844"/>
              <a:ext cx="0" cy="952297"/>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xmlns="" id="{5FF50A69-308A-4E06-8275-AF1862D2915D}"/>
                </a:ext>
              </a:extLst>
            </p:cNvPr>
            <p:cNvCxnSpPr>
              <a:cxnSpLocks/>
            </p:cNvCxnSpPr>
            <p:nvPr/>
          </p:nvCxnSpPr>
          <p:spPr>
            <a:xfrm flipH="1">
              <a:off x="3743926" y="2606686"/>
              <a:ext cx="0" cy="502674"/>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grpSp>
      <p:grpSp>
        <p:nvGrpSpPr>
          <p:cNvPr id="35" name="Group 34"/>
          <p:cNvGrpSpPr/>
          <p:nvPr/>
        </p:nvGrpSpPr>
        <p:grpSpPr>
          <a:xfrm>
            <a:off x="7632625" y="2520146"/>
            <a:ext cx="1291710" cy="2035284"/>
            <a:chOff x="6800296" y="2520146"/>
            <a:chExt cx="1291710" cy="2035284"/>
          </a:xfrm>
        </p:grpSpPr>
        <p:cxnSp>
          <p:nvCxnSpPr>
            <p:cNvPr id="17" name="Straight Connector 16">
              <a:extLst>
                <a:ext uri="{FF2B5EF4-FFF2-40B4-BE49-F238E27FC236}">
                  <a16:creationId xmlns:a16="http://schemas.microsoft.com/office/drawing/2014/main" xmlns="" id="{EF01A07E-EE1C-4073-85DE-C446714BA9E1}"/>
                </a:ext>
              </a:extLst>
            </p:cNvPr>
            <p:cNvCxnSpPr>
              <a:cxnSpLocks/>
            </p:cNvCxnSpPr>
            <p:nvPr/>
          </p:nvCxnSpPr>
          <p:spPr>
            <a:xfrm>
              <a:off x="6800296" y="2520146"/>
              <a:ext cx="0" cy="502674"/>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xmlns="" id="{49E3653E-8891-4FC1-8C65-FBCE06383524}"/>
                </a:ext>
              </a:extLst>
            </p:cNvPr>
            <p:cNvCxnSpPr>
              <a:cxnSpLocks/>
            </p:cNvCxnSpPr>
            <p:nvPr/>
          </p:nvCxnSpPr>
          <p:spPr>
            <a:xfrm>
              <a:off x="6800296" y="3580844"/>
              <a:ext cx="0" cy="958775"/>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xmlns="" id="{82A9F9CA-C685-4C7F-8E84-F34F6F82A704}"/>
                </a:ext>
              </a:extLst>
            </p:cNvPr>
            <p:cNvCxnSpPr>
              <a:cxnSpLocks/>
            </p:cNvCxnSpPr>
            <p:nvPr/>
          </p:nvCxnSpPr>
          <p:spPr>
            <a:xfrm flipH="1">
              <a:off x="8084912" y="2613042"/>
              <a:ext cx="0" cy="502674"/>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xmlns="" id="{BC56F39F-7C51-4DCA-969B-7D02F093A40D}"/>
                </a:ext>
              </a:extLst>
            </p:cNvPr>
            <p:cNvCxnSpPr>
              <a:cxnSpLocks/>
            </p:cNvCxnSpPr>
            <p:nvPr/>
          </p:nvCxnSpPr>
          <p:spPr>
            <a:xfrm>
              <a:off x="8092006" y="3603133"/>
              <a:ext cx="0" cy="952297"/>
            </a:xfrm>
            <a:prstGeom prst="line">
              <a:avLst/>
            </a:prstGeom>
            <a:ln w="2857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 name="Rectangle 5">
            <a:extLst>
              <a:ext uri="{FF2B5EF4-FFF2-40B4-BE49-F238E27FC236}">
                <a16:creationId xmlns:a16="http://schemas.microsoft.com/office/drawing/2014/main" xmlns="" id="{EA8D4A68-CE7A-47B8-A2FB-B56F5D7E19C8}"/>
              </a:ext>
            </a:extLst>
          </p:cNvPr>
          <p:cNvSpPr/>
          <p:nvPr/>
        </p:nvSpPr>
        <p:spPr>
          <a:xfrm>
            <a:off x="3051673" y="4450315"/>
            <a:ext cx="1672702" cy="720000"/>
          </a:xfrm>
          <a:prstGeom prst="rect">
            <a:avLst/>
          </a:prstGeom>
          <a:solidFill>
            <a:srgbClr val="FFAD0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a:solidFill>
                  <a:schemeClr val="tx1">
                    <a:lumMod val="75000"/>
                    <a:lumOff val="25000"/>
                  </a:schemeClr>
                </a:solidFill>
              </a:rPr>
              <a:t>Common Insecure Port</a:t>
            </a:r>
          </a:p>
        </p:txBody>
      </p:sp>
      <p:sp>
        <p:nvSpPr>
          <p:cNvPr id="8" name="Rectangle 7">
            <a:extLst>
              <a:ext uri="{FF2B5EF4-FFF2-40B4-BE49-F238E27FC236}">
                <a16:creationId xmlns:a16="http://schemas.microsoft.com/office/drawing/2014/main" xmlns="" id="{9E6BA8EA-102F-413B-97E8-34CFDBBE9B10}"/>
              </a:ext>
            </a:extLst>
          </p:cNvPr>
          <p:cNvSpPr/>
          <p:nvPr/>
        </p:nvSpPr>
        <p:spPr>
          <a:xfrm>
            <a:off x="2494825" y="2082545"/>
            <a:ext cx="2786399" cy="576000"/>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a:t>Higher Layer Protocols</a:t>
            </a:r>
          </a:p>
        </p:txBody>
      </p:sp>
      <p:sp>
        <p:nvSpPr>
          <p:cNvPr id="14" name="Rectangle 13">
            <a:extLst>
              <a:ext uri="{FF2B5EF4-FFF2-40B4-BE49-F238E27FC236}">
                <a16:creationId xmlns:a16="http://schemas.microsoft.com/office/drawing/2014/main" xmlns="" id="{37FFCBA7-6BF1-4DDD-A354-45A86A66598B}"/>
              </a:ext>
            </a:extLst>
          </p:cNvPr>
          <p:cNvSpPr/>
          <p:nvPr/>
        </p:nvSpPr>
        <p:spPr>
          <a:xfrm>
            <a:off x="7442129" y="4450315"/>
            <a:ext cx="1672702" cy="720000"/>
          </a:xfrm>
          <a:prstGeom prst="rect">
            <a:avLst/>
          </a:prstGeom>
          <a:solidFill>
            <a:srgbClr val="FFAD0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a:solidFill>
                  <a:schemeClr val="tx1">
                    <a:lumMod val="75000"/>
                    <a:lumOff val="25000"/>
                  </a:schemeClr>
                </a:solidFill>
              </a:rPr>
              <a:t>Common Insecure Port</a:t>
            </a:r>
          </a:p>
        </p:txBody>
      </p:sp>
      <p:sp>
        <p:nvSpPr>
          <p:cNvPr id="16" name="Rectangle 15">
            <a:extLst>
              <a:ext uri="{FF2B5EF4-FFF2-40B4-BE49-F238E27FC236}">
                <a16:creationId xmlns:a16="http://schemas.microsoft.com/office/drawing/2014/main" xmlns="" id="{F82D72AC-5081-4BAD-B478-33E9DF7A0D12}"/>
              </a:ext>
            </a:extLst>
          </p:cNvPr>
          <p:cNvSpPr/>
          <p:nvPr/>
        </p:nvSpPr>
        <p:spPr>
          <a:xfrm>
            <a:off x="6885281" y="2082545"/>
            <a:ext cx="2786399" cy="576000"/>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a:t>Higher Layer Protocols</a:t>
            </a:r>
          </a:p>
        </p:txBody>
      </p:sp>
      <p:sp>
        <p:nvSpPr>
          <p:cNvPr id="20" name="TextBox 19">
            <a:extLst>
              <a:ext uri="{FF2B5EF4-FFF2-40B4-BE49-F238E27FC236}">
                <a16:creationId xmlns:a16="http://schemas.microsoft.com/office/drawing/2014/main" xmlns="" id="{9B18070E-2294-49DF-90BB-88551C7837EE}"/>
              </a:ext>
            </a:extLst>
          </p:cNvPr>
          <p:cNvSpPr txBox="1"/>
          <p:nvPr/>
        </p:nvSpPr>
        <p:spPr>
          <a:xfrm>
            <a:off x="3397121" y="1704784"/>
            <a:ext cx="981807" cy="369332"/>
          </a:xfrm>
          <a:prstGeom prst="rect">
            <a:avLst/>
          </a:prstGeom>
          <a:noFill/>
        </p:spPr>
        <p:txBody>
          <a:bodyPr wrap="none" rtlCol="0">
            <a:spAutoFit/>
          </a:bodyPr>
          <a:lstStyle/>
          <a:p>
            <a:r>
              <a:rPr lang="en-GB" dirty="0"/>
              <a:t>Device 1</a:t>
            </a:r>
          </a:p>
        </p:txBody>
      </p:sp>
      <p:sp>
        <p:nvSpPr>
          <p:cNvPr id="21" name="TextBox 20">
            <a:extLst>
              <a:ext uri="{FF2B5EF4-FFF2-40B4-BE49-F238E27FC236}">
                <a16:creationId xmlns:a16="http://schemas.microsoft.com/office/drawing/2014/main" xmlns="" id="{CE8C8943-4642-44C5-A5AF-8B59064CD512}"/>
              </a:ext>
            </a:extLst>
          </p:cNvPr>
          <p:cNvSpPr txBox="1"/>
          <p:nvPr/>
        </p:nvSpPr>
        <p:spPr>
          <a:xfrm>
            <a:off x="7787577" y="1704784"/>
            <a:ext cx="981807" cy="369332"/>
          </a:xfrm>
          <a:prstGeom prst="rect">
            <a:avLst/>
          </a:prstGeom>
          <a:noFill/>
        </p:spPr>
        <p:txBody>
          <a:bodyPr wrap="none" rtlCol="0">
            <a:spAutoFit/>
          </a:bodyPr>
          <a:lstStyle/>
          <a:p>
            <a:r>
              <a:rPr lang="en-GB" dirty="0"/>
              <a:t>Device 2</a:t>
            </a:r>
          </a:p>
        </p:txBody>
      </p:sp>
      <p:sp>
        <p:nvSpPr>
          <p:cNvPr id="22" name="TextBox 21">
            <a:extLst>
              <a:ext uri="{FF2B5EF4-FFF2-40B4-BE49-F238E27FC236}">
                <a16:creationId xmlns:a16="http://schemas.microsoft.com/office/drawing/2014/main" xmlns="" id="{4C91C394-2547-4E60-A574-4692456FEC48}"/>
              </a:ext>
            </a:extLst>
          </p:cNvPr>
          <p:cNvSpPr txBox="1"/>
          <p:nvPr/>
        </p:nvSpPr>
        <p:spPr>
          <a:xfrm>
            <a:off x="2352446" y="3733975"/>
            <a:ext cx="854849" cy="584775"/>
          </a:xfrm>
          <a:prstGeom prst="rect">
            <a:avLst/>
          </a:prstGeom>
          <a:noFill/>
        </p:spPr>
        <p:txBody>
          <a:bodyPr wrap="none" rtlCol="0">
            <a:spAutoFit/>
          </a:bodyPr>
          <a:lstStyle/>
          <a:p>
            <a:r>
              <a:rPr lang="en-GB" sz="1600" dirty="0" err="1"/>
              <a:t>MACsec</a:t>
            </a:r>
            <a:r>
              <a:rPr lang="en-GB" sz="1600" dirty="0"/>
              <a:t/>
            </a:r>
            <a:br>
              <a:rPr lang="en-GB" sz="1600" dirty="0"/>
            </a:br>
            <a:r>
              <a:rPr lang="en-GB" sz="1600" dirty="0"/>
              <a:t>packets</a:t>
            </a:r>
          </a:p>
        </p:txBody>
      </p:sp>
      <p:sp>
        <p:nvSpPr>
          <p:cNvPr id="23" name="TextBox 22">
            <a:extLst>
              <a:ext uri="{FF2B5EF4-FFF2-40B4-BE49-F238E27FC236}">
                <a16:creationId xmlns:a16="http://schemas.microsoft.com/office/drawing/2014/main" xmlns="" id="{5D9DEBC0-CBC7-4869-A905-FAD8388CEEBE}"/>
              </a:ext>
            </a:extLst>
          </p:cNvPr>
          <p:cNvSpPr txBox="1"/>
          <p:nvPr/>
        </p:nvSpPr>
        <p:spPr>
          <a:xfrm>
            <a:off x="6724154" y="3733975"/>
            <a:ext cx="854849" cy="584775"/>
          </a:xfrm>
          <a:prstGeom prst="rect">
            <a:avLst/>
          </a:prstGeom>
          <a:noFill/>
        </p:spPr>
        <p:txBody>
          <a:bodyPr wrap="none" rtlCol="0">
            <a:spAutoFit/>
          </a:bodyPr>
          <a:lstStyle/>
          <a:p>
            <a:r>
              <a:rPr lang="en-GB" sz="1600" dirty="0" err="1"/>
              <a:t>MACsec</a:t>
            </a:r>
            <a:r>
              <a:rPr lang="en-GB" sz="1600" dirty="0"/>
              <a:t/>
            </a:r>
            <a:br>
              <a:rPr lang="en-GB" sz="1600" dirty="0"/>
            </a:br>
            <a:r>
              <a:rPr lang="en-GB" sz="1600" dirty="0"/>
              <a:t>packets</a:t>
            </a:r>
          </a:p>
        </p:txBody>
      </p:sp>
      <p:sp>
        <p:nvSpPr>
          <p:cNvPr id="24" name="TextBox 23">
            <a:extLst>
              <a:ext uri="{FF2B5EF4-FFF2-40B4-BE49-F238E27FC236}">
                <a16:creationId xmlns:a16="http://schemas.microsoft.com/office/drawing/2014/main" xmlns="" id="{37AEF231-325D-4296-8EB6-C21010D2D587}"/>
              </a:ext>
            </a:extLst>
          </p:cNvPr>
          <p:cNvSpPr txBox="1"/>
          <p:nvPr/>
        </p:nvSpPr>
        <p:spPr>
          <a:xfrm>
            <a:off x="4564919" y="3733975"/>
            <a:ext cx="979755" cy="584775"/>
          </a:xfrm>
          <a:prstGeom prst="rect">
            <a:avLst/>
          </a:prstGeom>
          <a:noFill/>
        </p:spPr>
        <p:txBody>
          <a:bodyPr wrap="none" rtlCol="0">
            <a:spAutoFit/>
          </a:bodyPr>
          <a:lstStyle/>
          <a:p>
            <a:r>
              <a:rPr lang="en-GB" sz="1600" dirty="0"/>
              <a:t>“Normal”</a:t>
            </a:r>
            <a:br>
              <a:rPr lang="en-GB" sz="1600" dirty="0"/>
            </a:br>
            <a:r>
              <a:rPr lang="en-GB" sz="1600" dirty="0"/>
              <a:t>packets</a:t>
            </a:r>
          </a:p>
        </p:txBody>
      </p:sp>
      <p:sp>
        <p:nvSpPr>
          <p:cNvPr id="25" name="TextBox 24">
            <a:extLst>
              <a:ext uri="{FF2B5EF4-FFF2-40B4-BE49-F238E27FC236}">
                <a16:creationId xmlns:a16="http://schemas.microsoft.com/office/drawing/2014/main" xmlns="" id="{41836487-F9B8-48BA-87AF-3FD0CC7C8963}"/>
              </a:ext>
            </a:extLst>
          </p:cNvPr>
          <p:cNvSpPr txBox="1"/>
          <p:nvPr/>
        </p:nvSpPr>
        <p:spPr>
          <a:xfrm>
            <a:off x="8965549" y="3733975"/>
            <a:ext cx="979755" cy="584775"/>
          </a:xfrm>
          <a:prstGeom prst="rect">
            <a:avLst/>
          </a:prstGeom>
          <a:noFill/>
        </p:spPr>
        <p:txBody>
          <a:bodyPr wrap="none" rtlCol="0">
            <a:spAutoFit/>
          </a:bodyPr>
          <a:lstStyle/>
          <a:p>
            <a:r>
              <a:rPr lang="en-GB" sz="1600" dirty="0"/>
              <a:t>“Normal”</a:t>
            </a:r>
            <a:br>
              <a:rPr lang="en-GB" sz="1600" dirty="0"/>
            </a:br>
            <a:r>
              <a:rPr lang="en-GB" sz="1600" dirty="0"/>
              <a:t>packets</a:t>
            </a:r>
          </a:p>
        </p:txBody>
      </p:sp>
      <p:grpSp>
        <p:nvGrpSpPr>
          <p:cNvPr id="36" name="Group 35"/>
          <p:cNvGrpSpPr/>
          <p:nvPr/>
        </p:nvGrpSpPr>
        <p:grpSpPr>
          <a:xfrm>
            <a:off x="2246697" y="3024451"/>
            <a:ext cx="3282654" cy="578551"/>
            <a:chOff x="1536398" y="3013792"/>
            <a:chExt cx="3282654" cy="578551"/>
          </a:xfrm>
        </p:grpSpPr>
        <p:sp>
          <p:nvSpPr>
            <p:cNvPr id="7" name="Rectangle 6">
              <a:extLst>
                <a:ext uri="{FF2B5EF4-FFF2-40B4-BE49-F238E27FC236}">
                  <a16:creationId xmlns:a16="http://schemas.microsoft.com/office/drawing/2014/main" xmlns="" id="{4FBE2008-C85D-467C-8828-7075DB6B7B9A}"/>
                </a:ext>
              </a:extLst>
            </p:cNvPr>
            <p:cNvSpPr/>
            <p:nvPr/>
          </p:nvSpPr>
          <p:spPr>
            <a:xfrm>
              <a:off x="1536398" y="3016343"/>
              <a:ext cx="1548000" cy="57600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Secure MAC Service</a:t>
              </a:r>
            </a:p>
          </p:txBody>
        </p:sp>
        <p:sp>
          <p:nvSpPr>
            <p:cNvPr id="27" name="Rectangle 26">
              <a:extLst>
                <a:ext uri="{FF2B5EF4-FFF2-40B4-BE49-F238E27FC236}">
                  <a16:creationId xmlns:a16="http://schemas.microsoft.com/office/drawing/2014/main" xmlns="" id="{463E9FF5-FD09-4E23-84AE-BA40E0259EF3}"/>
                </a:ext>
              </a:extLst>
            </p:cNvPr>
            <p:cNvSpPr/>
            <p:nvPr/>
          </p:nvSpPr>
          <p:spPr>
            <a:xfrm>
              <a:off x="3271052" y="3013792"/>
              <a:ext cx="1548000" cy="57600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Insecure MAC Service</a:t>
              </a:r>
            </a:p>
          </p:txBody>
        </p:sp>
      </p:grpSp>
      <p:grpSp>
        <p:nvGrpSpPr>
          <p:cNvPr id="34" name="Group 33"/>
          <p:cNvGrpSpPr/>
          <p:nvPr/>
        </p:nvGrpSpPr>
        <p:grpSpPr>
          <a:xfrm>
            <a:off x="6636409" y="3024667"/>
            <a:ext cx="3284143" cy="578118"/>
            <a:chOff x="5926110" y="3020702"/>
            <a:chExt cx="3284143" cy="578118"/>
          </a:xfrm>
        </p:grpSpPr>
        <p:sp>
          <p:nvSpPr>
            <p:cNvPr id="15" name="Rectangle 14">
              <a:extLst>
                <a:ext uri="{FF2B5EF4-FFF2-40B4-BE49-F238E27FC236}">
                  <a16:creationId xmlns:a16="http://schemas.microsoft.com/office/drawing/2014/main" xmlns="" id="{7905E289-C7F7-4267-833A-A7DDEB10B55A}"/>
                </a:ext>
              </a:extLst>
            </p:cNvPr>
            <p:cNvSpPr/>
            <p:nvPr/>
          </p:nvSpPr>
          <p:spPr>
            <a:xfrm>
              <a:off x="5926110" y="3022820"/>
              <a:ext cx="1548000" cy="57600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Secure MAC Service</a:t>
              </a:r>
            </a:p>
          </p:txBody>
        </p:sp>
        <p:sp>
          <p:nvSpPr>
            <p:cNvPr id="29" name="Rectangle 28">
              <a:extLst>
                <a:ext uri="{FF2B5EF4-FFF2-40B4-BE49-F238E27FC236}">
                  <a16:creationId xmlns:a16="http://schemas.microsoft.com/office/drawing/2014/main" xmlns="" id="{3C282BA1-A631-45A3-9D9F-AB696C508BD1}"/>
                </a:ext>
              </a:extLst>
            </p:cNvPr>
            <p:cNvSpPr/>
            <p:nvPr/>
          </p:nvSpPr>
          <p:spPr>
            <a:xfrm>
              <a:off x="7662253" y="3020702"/>
              <a:ext cx="1548000" cy="576000"/>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Insecure MAC Service</a:t>
              </a:r>
            </a:p>
          </p:txBody>
        </p:sp>
      </p:grpSp>
      <p:sp>
        <p:nvSpPr>
          <p:cNvPr id="32" name="TextBox 31">
            <a:extLst>
              <a:ext uri="{FF2B5EF4-FFF2-40B4-BE49-F238E27FC236}">
                <a16:creationId xmlns:a16="http://schemas.microsoft.com/office/drawing/2014/main" xmlns="" id="{D735813F-CDDC-4D35-9E85-147B740D768C}"/>
              </a:ext>
            </a:extLst>
          </p:cNvPr>
          <p:cNvSpPr txBox="1"/>
          <p:nvPr/>
        </p:nvSpPr>
        <p:spPr>
          <a:xfrm>
            <a:off x="1308055" y="3021339"/>
            <a:ext cx="856325" cy="584775"/>
          </a:xfrm>
          <a:prstGeom prst="rect">
            <a:avLst/>
          </a:prstGeom>
          <a:noFill/>
        </p:spPr>
        <p:txBody>
          <a:bodyPr wrap="none" rtlCol="0">
            <a:spAutoFit/>
          </a:bodyPr>
          <a:lstStyle/>
          <a:p>
            <a:pPr algn="r"/>
            <a:r>
              <a:rPr lang="en-GB" sz="1600" dirty="0"/>
              <a:t>Security</a:t>
            </a:r>
          </a:p>
          <a:p>
            <a:pPr algn="r"/>
            <a:r>
              <a:rPr lang="en-GB" sz="1600" dirty="0"/>
              <a:t>Entity</a:t>
            </a:r>
          </a:p>
        </p:txBody>
      </p:sp>
      <p:sp>
        <p:nvSpPr>
          <p:cNvPr id="38" name="TextBox 37"/>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026705757"/>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235968" y="4586958"/>
            <a:ext cx="3786198" cy="752785"/>
            <a:chOff x="3581400" y="4537713"/>
            <a:chExt cx="2409826" cy="752785"/>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4" name="Rectangle 2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3596503" y="4586958"/>
            <a:ext cx="3786198" cy="752785"/>
            <a:chOff x="3581400" y="4537713"/>
            <a:chExt cx="2409826" cy="752785"/>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7" name="Rectangle 2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8" name="Group 27"/>
          <p:cNvGrpSpPr/>
          <p:nvPr/>
        </p:nvGrpSpPr>
        <p:grpSpPr>
          <a:xfrm>
            <a:off x="7055812" y="4586958"/>
            <a:ext cx="3786198" cy="752785"/>
            <a:chOff x="3581400" y="4537713"/>
            <a:chExt cx="2409826" cy="752785"/>
          </a:xfrm>
        </p:grpSpPr>
        <p:pic>
          <p:nvPicPr>
            <p:cNvPr id="29" name="Picture 2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0" name="Rectangle 29"/>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Rectangle 6"/>
          <p:cNvSpPr/>
          <p:nvPr/>
        </p:nvSpPr>
        <p:spPr>
          <a:xfrm>
            <a:off x="457200" y="2864998"/>
            <a:ext cx="3240000" cy="19393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1" y="606308"/>
            <a:ext cx="9477373" cy="997196"/>
          </a:xfrm>
        </p:spPr>
        <p:txBody>
          <a:bodyPr/>
          <a:lstStyle/>
          <a:p>
            <a:r>
              <a:rPr lang="en-GB" sz="3600" dirty="0"/>
              <a:t>Why do 1588 implementers care about </a:t>
            </a:r>
            <a:r>
              <a:rPr lang="en-GB" sz="3600" dirty="0" err="1"/>
              <a:t>MACsec</a:t>
            </a:r>
            <a:r>
              <a:rPr lang="en-GB" sz="3600" dirty="0"/>
              <a:t>?</a:t>
            </a:r>
          </a:p>
        </p:txBody>
      </p:sp>
      <p:sp>
        <p:nvSpPr>
          <p:cNvPr id="3" name="Content Placeholder 2"/>
          <p:cNvSpPr>
            <a:spLocks noGrp="1"/>
          </p:cNvSpPr>
          <p:nvPr>
            <p:ph idx="1"/>
          </p:nvPr>
        </p:nvSpPr>
        <p:spPr>
          <a:xfrm>
            <a:off x="457199" y="1752491"/>
            <a:ext cx="8213465" cy="987903"/>
          </a:xfrm>
        </p:spPr>
        <p:txBody>
          <a:bodyPr>
            <a:normAutofit/>
          </a:bodyPr>
          <a:lstStyle/>
          <a:p>
            <a:pPr marL="0" indent="0">
              <a:buNone/>
            </a:pPr>
            <a:r>
              <a:rPr lang="en-GB" dirty="0">
                <a:latin typeface="+mn-lt"/>
              </a:rPr>
              <a:t>In PTP networks secured with </a:t>
            </a:r>
            <a:r>
              <a:rPr lang="en-GB" dirty="0" err="1">
                <a:latin typeface="+mn-lt"/>
              </a:rPr>
              <a:t>MACsec</a:t>
            </a:r>
            <a:r>
              <a:rPr lang="en-GB" dirty="0">
                <a:latin typeface="+mn-lt"/>
              </a:rPr>
              <a:t> there are some possible time error effects due to the implementation:</a:t>
            </a:r>
          </a:p>
          <a:p>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16</a:t>
            </a:fld>
            <a:endParaRPr lang="en-GB">
              <a:solidFill>
                <a:prstClr val="black">
                  <a:tint val="75000"/>
                </a:prstClr>
              </a:solidFill>
            </a:endParaRPr>
          </a:p>
        </p:txBody>
      </p:sp>
      <p:sp>
        <p:nvSpPr>
          <p:cNvPr id="6" name="Rectangle 5"/>
          <p:cNvSpPr/>
          <p:nvPr/>
        </p:nvSpPr>
        <p:spPr>
          <a:xfrm>
            <a:off x="3891118" y="2864999"/>
            <a:ext cx="3240000" cy="193938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60936" y="2957728"/>
            <a:ext cx="3136263" cy="1569660"/>
          </a:xfrm>
          <a:prstGeom prst="rect">
            <a:avLst/>
          </a:prstGeom>
        </p:spPr>
        <p:txBody>
          <a:bodyPr wrap="square">
            <a:spAutoFit/>
          </a:bodyPr>
          <a:lstStyle/>
          <a:p>
            <a:r>
              <a:rPr lang="en-GB" sz="2400" dirty="0">
                <a:solidFill>
                  <a:schemeClr val="tx1">
                    <a:lumMod val="75000"/>
                    <a:lumOff val="25000"/>
                  </a:schemeClr>
                </a:solidFill>
              </a:rPr>
              <a:t>Constant Time Error </a:t>
            </a:r>
          </a:p>
          <a:p>
            <a:endParaRPr lang="en-GB" dirty="0">
              <a:solidFill>
                <a:schemeClr val="tx1">
                  <a:lumMod val="75000"/>
                  <a:lumOff val="25000"/>
                </a:schemeClr>
              </a:solidFill>
            </a:endParaRPr>
          </a:p>
          <a:p>
            <a:r>
              <a:rPr lang="en-GB" dirty="0">
                <a:solidFill>
                  <a:schemeClr val="tx1">
                    <a:lumMod val="75000"/>
                    <a:lumOff val="25000"/>
                  </a:schemeClr>
                </a:solidFill>
              </a:rPr>
              <a:t>Due to the difference in time to encrypt and decrypt messages at a particular node.</a:t>
            </a:r>
          </a:p>
        </p:txBody>
      </p:sp>
      <p:sp>
        <p:nvSpPr>
          <p:cNvPr id="9" name="Rectangle 8"/>
          <p:cNvSpPr/>
          <p:nvPr/>
        </p:nvSpPr>
        <p:spPr>
          <a:xfrm>
            <a:off x="7325037" y="2864999"/>
            <a:ext cx="3240000" cy="19393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414739" y="2957728"/>
            <a:ext cx="3031960" cy="1569660"/>
          </a:xfrm>
          <a:prstGeom prst="rect">
            <a:avLst/>
          </a:prstGeom>
        </p:spPr>
        <p:txBody>
          <a:bodyPr wrap="square">
            <a:spAutoFit/>
          </a:bodyPr>
          <a:lstStyle/>
          <a:p>
            <a:r>
              <a:rPr lang="en-GB" sz="2400" dirty="0">
                <a:solidFill>
                  <a:schemeClr val="tx1">
                    <a:lumMod val="75000"/>
                    <a:lumOff val="25000"/>
                  </a:schemeClr>
                </a:solidFill>
              </a:rPr>
              <a:t>Dynamic Time Error </a:t>
            </a:r>
          </a:p>
          <a:p>
            <a:endParaRPr lang="en-GB" dirty="0">
              <a:solidFill>
                <a:schemeClr val="tx1">
                  <a:lumMod val="75000"/>
                  <a:lumOff val="25000"/>
                </a:schemeClr>
              </a:solidFill>
            </a:endParaRPr>
          </a:p>
          <a:p>
            <a:r>
              <a:rPr lang="en-GB" dirty="0">
                <a:solidFill>
                  <a:schemeClr val="tx1">
                    <a:lumMod val="75000"/>
                    <a:lumOff val="25000"/>
                  </a:schemeClr>
                </a:solidFill>
              </a:rPr>
              <a:t>Due to the difference in time to encrypt and/or decrypt successive messages.</a:t>
            </a:r>
          </a:p>
        </p:txBody>
      </p:sp>
      <p:sp>
        <p:nvSpPr>
          <p:cNvPr id="11" name="Rectangle 10"/>
          <p:cNvSpPr/>
          <p:nvPr/>
        </p:nvSpPr>
        <p:spPr>
          <a:xfrm>
            <a:off x="3976548" y="2957728"/>
            <a:ext cx="3122295" cy="1846659"/>
          </a:xfrm>
          <a:prstGeom prst="rect">
            <a:avLst/>
          </a:prstGeom>
        </p:spPr>
        <p:txBody>
          <a:bodyPr wrap="square">
            <a:spAutoFit/>
          </a:bodyPr>
          <a:lstStyle/>
          <a:p>
            <a:r>
              <a:rPr lang="en-GB" sz="2400" dirty="0">
                <a:solidFill>
                  <a:schemeClr val="tx1">
                    <a:lumMod val="75000"/>
                    <a:lumOff val="25000"/>
                  </a:schemeClr>
                </a:solidFill>
              </a:rPr>
              <a:t>Constant Time Error </a:t>
            </a:r>
            <a:endParaRPr lang="en-GB" dirty="0">
              <a:solidFill>
                <a:schemeClr val="tx1">
                  <a:lumMod val="75000"/>
                  <a:lumOff val="25000"/>
                </a:schemeClr>
              </a:solidFill>
            </a:endParaRPr>
          </a:p>
          <a:p>
            <a:endParaRPr lang="en-GB" dirty="0">
              <a:solidFill>
                <a:schemeClr val="tx1">
                  <a:lumMod val="75000"/>
                  <a:lumOff val="25000"/>
                </a:schemeClr>
              </a:solidFill>
            </a:endParaRPr>
          </a:p>
          <a:p>
            <a:r>
              <a:rPr lang="en-GB" dirty="0">
                <a:solidFill>
                  <a:schemeClr val="tx1">
                    <a:lumMod val="75000"/>
                    <a:lumOff val="25000"/>
                  </a:schemeClr>
                </a:solidFill>
              </a:rPr>
              <a:t>Due to asymmetry based on the choice of receive versus transmit packet timestamping point.</a:t>
            </a:r>
          </a:p>
        </p:txBody>
      </p:sp>
      <p:sp>
        <p:nvSpPr>
          <p:cNvPr id="12" name="Rectangle 11"/>
          <p:cNvSpPr/>
          <p:nvPr/>
        </p:nvSpPr>
        <p:spPr>
          <a:xfrm>
            <a:off x="457201" y="5509023"/>
            <a:ext cx="9989497" cy="707886"/>
          </a:xfrm>
          <a:prstGeom prst="rect">
            <a:avLst/>
          </a:prstGeom>
        </p:spPr>
        <p:txBody>
          <a:bodyPr wrap="square">
            <a:spAutoFit/>
          </a:bodyPr>
          <a:lstStyle/>
          <a:p>
            <a:r>
              <a:rPr lang="en-GB" sz="2000" dirty="0">
                <a:solidFill>
                  <a:schemeClr val="tx1">
                    <a:lumMod val="65000"/>
                    <a:lumOff val="35000"/>
                  </a:schemeClr>
                </a:solidFill>
              </a:rPr>
              <a:t>NOTE: It may be possible to mitigate these effects by using two step clocks – but the implementation will depend upon the PHY capabilities.</a:t>
            </a:r>
          </a:p>
        </p:txBody>
      </p:sp>
      <p:sp>
        <p:nvSpPr>
          <p:cNvPr id="13" name="Rectangle 12"/>
          <p:cNvSpPr/>
          <p:nvPr/>
        </p:nvSpPr>
        <p:spPr>
          <a:xfrm>
            <a:off x="457201" y="3466013"/>
            <a:ext cx="3240000" cy="45719"/>
          </a:xfrm>
          <a:prstGeom prst="rect">
            <a:avLst/>
          </a:prstGeom>
          <a:solidFill>
            <a:srgbClr val="FF6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3891117" y="3466013"/>
            <a:ext cx="3240000" cy="45719"/>
          </a:xfrm>
          <a:prstGeom prst="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7325036" y="3466013"/>
            <a:ext cx="3240000"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9135639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8" grpId="0"/>
      <p:bldP spid="9" grpId="0" animBg="1"/>
      <p:bldP spid="10" grpId="0"/>
      <p:bldP spid="11" grpId="0"/>
      <p:bldP spid="12" grpId="0"/>
      <p:bldP spid="13" grpId="0" animBg="1"/>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7" name="Group 166"/>
          <p:cNvGrpSpPr/>
          <p:nvPr/>
        </p:nvGrpSpPr>
        <p:grpSpPr>
          <a:xfrm>
            <a:off x="7279467" y="4985217"/>
            <a:ext cx="3184129" cy="1080293"/>
            <a:chOff x="6937410" y="2642189"/>
            <a:chExt cx="3184129" cy="1080293"/>
          </a:xfrm>
        </p:grpSpPr>
        <p:cxnSp>
          <p:nvCxnSpPr>
            <p:cNvPr id="168" name="Straight Connector 167">
              <a:extLst>
                <a:ext uri="{FF2B5EF4-FFF2-40B4-BE49-F238E27FC236}">
                  <a16:creationId xmlns:a16="http://schemas.microsoft.com/office/drawing/2014/main" xmlns="" id="{9630AFAF-0A52-421C-905D-DC37B4673824}"/>
                </a:ext>
              </a:extLst>
            </p:cNvPr>
            <p:cNvCxnSpPr>
              <a:cxnSpLocks/>
              <a:stCxn id="174" idx="0"/>
            </p:cNvCxnSpPr>
            <p:nvPr/>
          </p:nvCxnSpPr>
          <p:spPr>
            <a:xfrm flipV="1">
              <a:off x="7333410" y="2642189"/>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169" name="Group 168"/>
            <p:cNvGrpSpPr/>
            <p:nvPr/>
          </p:nvGrpSpPr>
          <p:grpSpPr>
            <a:xfrm>
              <a:off x="6937410" y="2930482"/>
              <a:ext cx="792000" cy="792000"/>
              <a:chOff x="2484135" y="3642150"/>
              <a:chExt cx="910354" cy="910354"/>
            </a:xfrm>
          </p:grpSpPr>
          <p:cxnSp>
            <p:nvCxnSpPr>
              <p:cNvPr id="171" name="Straight Arrow Connector 170">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172" name="Group 171"/>
              <p:cNvGrpSpPr/>
              <p:nvPr/>
            </p:nvGrpSpPr>
            <p:grpSpPr>
              <a:xfrm>
                <a:off x="2484135" y="3642150"/>
                <a:ext cx="910354" cy="910354"/>
                <a:chOff x="1302880" y="3044698"/>
                <a:chExt cx="612000" cy="612000"/>
              </a:xfrm>
            </p:grpSpPr>
            <p:sp>
              <p:nvSpPr>
                <p:cNvPr id="174" name="Oval 173"/>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175" name="Straight Connector 174"/>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76" name="Group 175"/>
                <p:cNvGrpSpPr/>
                <p:nvPr/>
              </p:nvGrpSpPr>
              <p:grpSpPr>
                <a:xfrm>
                  <a:off x="1608880" y="3092835"/>
                  <a:ext cx="0" cy="515726"/>
                  <a:chOff x="2004203" y="6182976"/>
                  <a:chExt cx="0" cy="612320"/>
                </a:xfrm>
              </p:grpSpPr>
              <p:cxnSp>
                <p:nvCxnSpPr>
                  <p:cNvPr id="204" name="Straight Connector 203"/>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77" name="Group 176"/>
                <p:cNvGrpSpPr/>
                <p:nvPr/>
              </p:nvGrpSpPr>
              <p:grpSpPr>
                <a:xfrm rot="16200000" flipH="1" flipV="1">
                  <a:off x="1608880" y="3107996"/>
                  <a:ext cx="0" cy="485405"/>
                  <a:chOff x="2004203" y="6182976"/>
                  <a:chExt cx="0" cy="576320"/>
                </a:xfrm>
              </p:grpSpPr>
              <p:cxnSp>
                <p:nvCxnSpPr>
                  <p:cNvPr id="202" name="Straight Connector 201"/>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78" name="Group 177"/>
                <p:cNvGrpSpPr/>
                <p:nvPr/>
              </p:nvGrpSpPr>
              <p:grpSpPr>
                <a:xfrm rot="14400000" flipH="1" flipV="1">
                  <a:off x="1608880" y="3093971"/>
                  <a:ext cx="0" cy="513454"/>
                  <a:chOff x="2004202" y="6187436"/>
                  <a:chExt cx="0" cy="571860"/>
                </a:xfrm>
              </p:grpSpPr>
              <p:cxnSp>
                <p:nvCxnSpPr>
                  <p:cNvPr id="200" name="Straight Connector 199"/>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79" name="Group 178"/>
                <p:cNvGrpSpPr/>
                <p:nvPr/>
              </p:nvGrpSpPr>
              <p:grpSpPr>
                <a:xfrm rot="7200000" flipV="1">
                  <a:off x="1608880" y="3093971"/>
                  <a:ext cx="1" cy="513454"/>
                  <a:chOff x="2004202" y="6187436"/>
                  <a:chExt cx="1" cy="571860"/>
                </a:xfrm>
              </p:grpSpPr>
              <p:cxnSp>
                <p:nvCxnSpPr>
                  <p:cNvPr id="198" name="Straight Connector 197"/>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80" name="Group 179"/>
                <p:cNvGrpSpPr/>
                <p:nvPr/>
              </p:nvGrpSpPr>
              <p:grpSpPr>
                <a:xfrm rot="9000000" flipV="1">
                  <a:off x="1608880" y="3093971"/>
                  <a:ext cx="0" cy="513454"/>
                  <a:chOff x="2004202" y="6187436"/>
                  <a:chExt cx="0" cy="571860"/>
                </a:xfrm>
              </p:grpSpPr>
              <p:cxnSp>
                <p:nvCxnSpPr>
                  <p:cNvPr id="196" name="Straight Connector 195"/>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7" name="Straight Connector 196"/>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81" name="Group 180"/>
                <p:cNvGrpSpPr/>
                <p:nvPr/>
              </p:nvGrpSpPr>
              <p:grpSpPr>
                <a:xfrm rot="12600000" flipH="1" flipV="1">
                  <a:off x="1608880" y="3093971"/>
                  <a:ext cx="0" cy="513455"/>
                  <a:chOff x="2004203" y="6187435"/>
                  <a:chExt cx="0" cy="571861"/>
                </a:xfrm>
              </p:grpSpPr>
              <p:cxnSp>
                <p:nvCxnSpPr>
                  <p:cNvPr id="184" name="Straight Connector 183"/>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82" name="Oval 181"/>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173" name="Straight Arrow Connector 172"/>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
          <p:nvSpPr>
            <p:cNvPr id="170" name="TextBox 169">
              <a:extLst>
                <a:ext uri="{FF2B5EF4-FFF2-40B4-BE49-F238E27FC236}">
                  <a16:creationId xmlns:a16="http://schemas.microsoft.com/office/drawing/2014/main" xmlns="" id="{E5C9B5FC-B9B7-41EC-B8A1-59AA159D1BE5}"/>
                </a:ext>
              </a:extLst>
            </p:cNvPr>
            <p:cNvSpPr txBox="1"/>
            <p:nvPr/>
          </p:nvSpPr>
          <p:spPr>
            <a:xfrm>
              <a:off x="7837686" y="2976845"/>
              <a:ext cx="2283853" cy="707886"/>
            </a:xfrm>
            <a:prstGeom prst="rect">
              <a:avLst/>
            </a:prstGeom>
            <a:noFill/>
          </p:spPr>
          <p:txBody>
            <a:bodyPr wrap="square" rtlCol="0">
              <a:spAutoFit/>
            </a:bodyPr>
            <a:lstStyle/>
            <a:p>
              <a:r>
                <a:rPr lang="en-GB" sz="2000" dirty="0" smtClean="0"/>
                <a:t>Ideal receive timestamp point</a:t>
              </a:r>
              <a:endParaRPr lang="en-GB" sz="2000" dirty="0"/>
            </a:p>
          </p:txBody>
        </p:sp>
      </p:grpSp>
      <p:sp>
        <p:nvSpPr>
          <p:cNvPr id="321" name="Rectangle 320">
            <a:extLst>
              <a:ext uri="{FF2B5EF4-FFF2-40B4-BE49-F238E27FC236}">
                <a16:creationId xmlns:a16="http://schemas.microsoft.com/office/drawing/2014/main" xmlns="" id="{4F26F3AF-0FFB-4352-B7AC-EF4149B353D3}"/>
              </a:ext>
            </a:extLst>
          </p:cNvPr>
          <p:cNvSpPr/>
          <p:nvPr/>
        </p:nvSpPr>
        <p:spPr>
          <a:xfrm>
            <a:off x="457201" y="4143183"/>
            <a:ext cx="11277600" cy="2268000"/>
          </a:xfrm>
          <a:prstGeom prst="rect">
            <a:avLst/>
          </a:prstGeom>
          <a:solidFill>
            <a:schemeClr val="accent3">
              <a:lumMod val="20000"/>
              <a:lumOff val="8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GB" sz="3600" dirty="0" smtClean="0">
                <a:solidFill>
                  <a:schemeClr val="bg1">
                    <a:lumMod val="50000"/>
                  </a:schemeClr>
                </a:solidFill>
              </a:rPr>
              <a:t>Receive</a:t>
            </a:r>
            <a:endParaRPr lang="en-GB" sz="3600" dirty="0">
              <a:solidFill>
                <a:schemeClr val="bg1">
                  <a:lumMod val="50000"/>
                </a:schemeClr>
              </a:solidFill>
            </a:endParaRPr>
          </a:p>
        </p:txBody>
      </p:sp>
      <p:grpSp>
        <p:nvGrpSpPr>
          <p:cNvPr id="207" name="Group 206"/>
          <p:cNvGrpSpPr/>
          <p:nvPr/>
        </p:nvGrpSpPr>
        <p:grpSpPr>
          <a:xfrm>
            <a:off x="7279467" y="4985217"/>
            <a:ext cx="792000" cy="1080293"/>
            <a:chOff x="6908801" y="2664767"/>
            <a:chExt cx="792000" cy="1080293"/>
          </a:xfrm>
        </p:grpSpPr>
        <p:cxnSp>
          <p:nvCxnSpPr>
            <p:cNvPr id="208" name="Straight Connector 207">
              <a:extLst>
                <a:ext uri="{FF2B5EF4-FFF2-40B4-BE49-F238E27FC236}">
                  <a16:creationId xmlns:a16="http://schemas.microsoft.com/office/drawing/2014/main" xmlns="" id="{9630AFAF-0A52-421C-905D-DC37B4673824}"/>
                </a:ext>
              </a:extLst>
            </p:cNvPr>
            <p:cNvCxnSpPr>
              <a:cxnSpLocks/>
              <a:stCxn id="213" idx="0"/>
            </p:cNvCxnSpPr>
            <p:nvPr/>
          </p:nvCxnSpPr>
          <p:spPr>
            <a:xfrm flipV="1">
              <a:off x="7304801" y="2664767"/>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209" name="Group 208"/>
            <p:cNvGrpSpPr/>
            <p:nvPr/>
          </p:nvGrpSpPr>
          <p:grpSpPr>
            <a:xfrm>
              <a:off x="6908801" y="2953060"/>
              <a:ext cx="792000" cy="792000"/>
              <a:chOff x="2484135" y="3642150"/>
              <a:chExt cx="910354" cy="910354"/>
            </a:xfrm>
          </p:grpSpPr>
          <p:cxnSp>
            <p:nvCxnSpPr>
              <p:cNvPr id="210" name="Straight Arrow Connector 209">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211" name="Group 210"/>
              <p:cNvGrpSpPr/>
              <p:nvPr/>
            </p:nvGrpSpPr>
            <p:grpSpPr>
              <a:xfrm>
                <a:off x="2484135" y="3642150"/>
                <a:ext cx="910354" cy="910354"/>
                <a:chOff x="1302880" y="3044698"/>
                <a:chExt cx="612000" cy="612000"/>
              </a:xfrm>
            </p:grpSpPr>
            <p:sp>
              <p:nvSpPr>
                <p:cNvPr id="213" name="Oval 212"/>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214" name="Straight Connector 213"/>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215" name="Group 214"/>
                <p:cNvGrpSpPr/>
                <p:nvPr/>
              </p:nvGrpSpPr>
              <p:grpSpPr>
                <a:xfrm>
                  <a:off x="1608880" y="3092835"/>
                  <a:ext cx="0" cy="515726"/>
                  <a:chOff x="2004203" y="6182976"/>
                  <a:chExt cx="0" cy="612320"/>
                </a:xfrm>
              </p:grpSpPr>
              <p:cxnSp>
                <p:nvCxnSpPr>
                  <p:cNvPr id="261" name="Straight Connector 260"/>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16" name="Group 215"/>
                <p:cNvGrpSpPr/>
                <p:nvPr/>
              </p:nvGrpSpPr>
              <p:grpSpPr>
                <a:xfrm rot="16200000" flipH="1" flipV="1">
                  <a:off x="1608880" y="3107996"/>
                  <a:ext cx="0" cy="485405"/>
                  <a:chOff x="2004203" y="6182976"/>
                  <a:chExt cx="0" cy="576320"/>
                </a:xfrm>
              </p:grpSpPr>
              <p:cxnSp>
                <p:nvCxnSpPr>
                  <p:cNvPr id="259" name="Straight Connector 258"/>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17" name="Group 216"/>
                <p:cNvGrpSpPr/>
                <p:nvPr/>
              </p:nvGrpSpPr>
              <p:grpSpPr>
                <a:xfrm rot="14400000" flipH="1" flipV="1">
                  <a:off x="1608880" y="3093971"/>
                  <a:ext cx="0" cy="513454"/>
                  <a:chOff x="2004202" y="6187436"/>
                  <a:chExt cx="0" cy="571860"/>
                </a:xfrm>
              </p:grpSpPr>
              <p:cxnSp>
                <p:nvCxnSpPr>
                  <p:cNvPr id="257" name="Straight Connector 256"/>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18" name="Group 217"/>
                <p:cNvGrpSpPr/>
                <p:nvPr/>
              </p:nvGrpSpPr>
              <p:grpSpPr>
                <a:xfrm rot="7200000" flipV="1">
                  <a:off x="1608880" y="3093971"/>
                  <a:ext cx="1" cy="513454"/>
                  <a:chOff x="2004202" y="6187436"/>
                  <a:chExt cx="1" cy="571860"/>
                </a:xfrm>
              </p:grpSpPr>
              <p:cxnSp>
                <p:nvCxnSpPr>
                  <p:cNvPr id="255" name="Straight Connector 254"/>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19" name="Group 218"/>
                <p:cNvGrpSpPr/>
                <p:nvPr/>
              </p:nvGrpSpPr>
              <p:grpSpPr>
                <a:xfrm rot="9000000" flipV="1">
                  <a:off x="1608880" y="3093971"/>
                  <a:ext cx="0" cy="513454"/>
                  <a:chOff x="2004202" y="6187436"/>
                  <a:chExt cx="0" cy="571860"/>
                </a:xfrm>
              </p:grpSpPr>
              <p:cxnSp>
                <p:nvCxnSpPr>
                  <p:cNvPr id="253" name="Straight Connector 252"/>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20" name="Group 219"/>
                <p:cNvGrpSpPr/>
                <p:nvPr/>
              </p:nvGrpSpPr>
              <p:grpSpPr>
                <a:xfrm rot="12600000" flipH="1" flipV="1">
                  <a:off x="1608880" y="3093971"/>
                  <a:ext cx="0" cy="513455"/>
                  <a:chOff x="2004203" y="6187435"/>
                  <a:chExt cx="0" cy="571861"/>
                </a:xfrm>
              </p:grpSpPr>
              <p:cxnSp>
                <p:nvCxnSpPr>
                  <p:cNvPr id="251" name="Straight Connector 250"/>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50" name="Oval 249"/>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212" name="Straight Arrow Connector 211"/>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63" name="TextBox 262">
            <a:extLst>
              <a:ext uri="{FF2B5EF4-FFF2-40B4-BE49-F238E27FC236}">
                <a16:creationId xmlns:a16="http://schemas.microsoft.com/office/drawing/2014/main" xmlns="" id="{E5C9B5FC-B9B7-41EC-B8A1-59AA159D1BE5}"/>
              </a:ext>
            </a:extLst>
          </p:cNvPr>
          <p:cNvSpPr txBox="1"/>
          <p:nvPr/>
        </p:nvSpPr>
        <p:spPr>
          <a:xfrm>
            <a:off x="8182359" y="5319156"/>
            <a:ext cx="2283853" cy="707886"/>
          </a:xfrm>
          <a:prstGeom prst="rect">
            <a:avLst/>
          </a:prstGeom>
          <a:noFill/>
        </p:spPr>
        <p:txBody>
          <a:bodyPr wrap="square" rtlCol="0">
            <a:spAutoFit/>
          </a:bodyPr>
          <a:lstStyle/>
          <a:p>
            <a:r>
              <a:rPr lang="en-GB" sz="2000" dirty="0" smtClean="0"/>
              <a:t>Ideal receive timestamp point</a:t>
            </a:r>
            <a:endParaRPr lang="en-GB" sz="2000" dirty="0"/>
          </a:p>
        </p:txBody>
      </p:sp>
      <p:grpSp>
        <p:nvGrpSpPr>
          <p:cNvPr id="28" name="Group 27"/>
          <p:cNvGrpSpPr/>
          <p:nvPr/>
        </p:nvGrpSpPr>
        <p:grpSpPr>
          <a:xfrm>
            <a:off x="7281338" y="2529299"/>
            <a:ext cx="3184129" cy="1080293"/>
            <a:chOff x="6937410" y="2642189"/>
            <a:chExt cx="3184129" cy="1080293"/>
          </a:xfrm>
        </p:grpSpPr>
        <p:cxnSp>
          <p:nvCxnSpPr>
            <p:cNvPr id="9" name="Straight Connector 8">
              <a:extLst>
                <a:ext uri="{FF2B5EF4-FFF2-40B4-BE49-F238E27FC236}">
                  <a16:creationId xmlns:a16="http://schemas.microsoft.com/office/drawing/2014/main" xmlns="" id="{9630AFAF-0A52-421C-905D-DC37B4673824}"/>
                </a:ext>
              </a:extLst>
            </p:cNvPr>
            <p:cNvCxnSpPr>
              <a:cxnSpLocks/>
              <a:stCxn id="32" idx="0"/>
            </p:cNvCxnSpPr>
            <p:nvPr/>
          </p:nvCxnSpPr>
          <p:spPr>
            <a:xfrm flipV="1">
              <a:off x="7333410" y="2642189"/>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72" name="Group 71"/>
            <p:cNvGrpSpPr/>
            <p:nvPr/>
          </p:nvGrpSpPr>
          <p:grpSpPr>
            <a:xfrm>
              <a:off x="6937410" y="2930482"/>
              <a:ext cx="792000" cy="792000"/>
              <a:chOff x="2484135" y="3642150"/>
              <a:chExt cx="910354" cy="910354"/>
            </a:xfrm>
          </p:grpSpPr>
          <p:cxnSp>
            <p:nvCxnSpPr>
              <p:cNvPr id="8" name="Straight Arrow Connector 7">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31" name="Group 30"/>
              <p:cNvGrpSpPr/>
              <p:nvPr/>
            </p:nvGrpSpPr>
            <p:grpSpPr>
              <a:xfrm>
                <a:off x="2484135" y="3642150"/>
                <a:ext cx="910354" cy="910354"/>
                <a:chOff x="1302880" y="3044698"/>
                <a:chExt cx="612000" cy="612000"/>
              </a:xfrm>
            </p:grpSpPr>
            <p:sp>
              <p:nvSpPr>
                <p:cNvPr id="32" name="Oval 31"/>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35" name="Straight Connector 34"/>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608880" y="3092835"/>
                  <a:ext cx="0" cy="515726"/>
                  <a:chOff x="2004203" y="6182976"/>
                  <a:chExt cx="0" cy="612320"/>
                </a:xfrm>
              </p:grpSpPr>
              <p:cxnSp>
                <p:nvCxnSpPr>
                  <p:cNvPr id="53" name="Straight Connector 52"/>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rot="16200000" flipH="1" flipV="1">
                  <a:off x="1608880" y="3107996"/>
                  <a:ext cx="0" cy="485405"/>
                  <a:chOff x="2004203" y="6182976"/>
                  <a:chExt cx="0" cy="576320"/>
                </a:xfrm>
              </p:grpSpPr>
              <p:cxnSp>
                <p:nvCxnSpPr>
                  <p:cNvPr id="51" name="Straight Connector 50"/>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rot="14400000" flipH="1" flipV="1">
                  <a:off x="1608880" y="3093971"/>
                  <a:ext cx="0" cy="513454"/>
                  <a:chOff x="2004202" y="6187436"/>
                  <a:chExt cx="0" cy="571860"/>
                </a:xfrm>
              </p:grpSpPr>
              <p:cxnSp>
                <p:nvCxnSpPr>
                  <p:cNvPr id="49" name="Straight Connector 48"/>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9" name="Group 38"/>
                <p:cNvGrpSpPr/>
                <p:nvPr/>
              </p:nvGrpSpPr>
              <p:grpSpPr>
                <a:xfrm rot="7200000" flipV="1">
                  <a:off x="1608880" y="3093971"/>
                  <a:ext cx="1" cy="513454"/>
                  <a:chOff x="2004202" y="6187436"/>
                  <a:chExt cx="1" cy="571860"/>
                </a:xfrm>
              </p:grpSpPr>
              <p:cxnSp>
                <p:nvCxnSpPr>
                  <p:cNvPr id="47" name="Straight Connector 46"/>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0" name="Group 39"/>
                <p:cNvGrpSpPr/>
                <p:nvPr/>
              </p:nvGrpSpPr>
              <p:grpSpPr>
                <a:xfrm rot="9000000" flipV="1">
                  <a:off x="1608880" y="3093971"/>
                  <a:ext cx="0" cy="513454"/>
                  <a:chOff x="2004202" y="6187436"/>
                  <a:chExt cx="0" cy="571860"/>
                </a:xfrm>
              </p:grpSpPr>
              <p:cxnSp>
                <p:nvCxnSpPr>
                  <p:cNvPr id="45" name="Straight Connector 44"/>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p:cNvGrpSpPr/>
                <p:nvPr/>
              </p:nvGrpSpPr>
              <p:grpSpPr>
                <a:xfrm rot="12600000" flipH="1" flipV="1">
                  <a:off x="1608880" y="3093971"/>
                  <a:ext cx="0" cy="513455"/>
                  <a:chOff x="2004203" y="6187435"/>
                  <a:chExt cx="0" cy="571861"/>
                </a:xfrm>
              </p:grpSpPr>
              <p:cxnSp>
                <p:nvCxnSpPr>
                  <p:cNvPr id="43" name="Straight Connector 42"/>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42" name="Oval 41"/>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68" name="Straight Arrow Connector 67"/>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
          <p:nvSpPr>
            <p:cNvPr id="91" name="TextBox 90">
              <a:extLst>
                <a:ext uri="{FF2B5EF4-FFF2-40B4-BE49-F238E27FC236}">
                  <a16:creationId xmlns:a16="http://schemas.microsoft.com/office/drawing/2014/main" xmlns="" id="{E5C9B5FC-B9B7-41EC-B8A1-59AA159D1BE5}"/>
                </a:ext>
              </a:extLst>
            </p:cNvPr>
            <p:cNvSpPr txBox="1"/>
            <p:nvPr/>
          </p:nvSpPr>
          <p:spPr>
            <a:xfrm>
              <a:off x="7837686" y="2976845"/>
              <a:ext cx="2283853" cy="707886"/>
            </a:xfrm>
            <a:prstGeom prst="rect">
              <a:avLst/>
            </a:prstGeom>
            <a:noFill/>
          </p:spPr>
          <p:txBody>
            <a:bodyPr wrap="square" rtlCol="0">
              <a:spAutoFit/>
            </a:bodyPr>
            <a:lstStyle/>
            <a:p>
              <a:r>
                <a:rPr lang="en-GB" sz="2000" dirty="0" smtClean="0"/>
                <a:t>Ideal transmit timestamp point</a:t>
              </a:r>
              <a:endParaRPr lang="en-GB" sz="2000" dirty="0"/>
            </a:p>
          </p:txBody>
        </p:sp>
      </p:grpSp>
      <p:sp>
        <p:nvSpPr>
          <p:cNvPr id="319" name="Rectangle 318">
            <a:extLst>
              <a:ext uri="{FF2B5EF4-FFF2-40B4-BE49-F238E27FC236}">
                <a16:creationId xmlns:a16="http://schemas.microsoft.com/office/drawing/2014/main" xmlns="" id="{29448ACF-844A-4AC6-9029-17E8445018FF}"/>
              </a:ext>
            </a:extLst>
          </p:cNvPr>
          <p:cNvSpPr/>
          <p:nvPr/>
        </p:nvSpPr>
        <p:spPr>
          <a:xfrm>
            <a:off x="457201" y="1718403"/>
            <a:ext cx="11277601" cy="2268000"/>
          </a:xfrm>
          <a:prstGeom prst="rect">
            <a:avLst/>
          </a:prstGeom>
          <a:solidFill>
            <a:srgbClr val="DAE9F6">
              <a:alpha val="6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GB" sz="3600" dirty="0" smtClean="0">
                <a:solidFill>
                  <a:schemeClr val="accent1">
                    <a:lumMod val="75000"/>
                  </a:schemeClr>
                </a:solidFill>
              </a:rPr>
              <a:t>Transmit</a:t>
            </a:r>
            <a:endParaRPr lang="en-GB" sz="3600" dirty="0">
              <a:solidFill>
                <a:schemeClr val="accent1">
                  <a:lumMod val="75000"/>
                </a:schemeClr>
              </a:solidFill>
            </a:endParaRPr>
          </a:p>
        </p:txBody>
      </p:sp>
      <p:grpSp>
        <p:nvGrpSpPr>
          <p:cNvPr id="249" name="Group 248"/>
          <p:cNvGrpSpPr/>
          <p:nvPr/>
        </p:nvGrpSpPr>
        <p:grpSpPr>
          <a:xfrm>
            <a:off x="7281338" y="2529299"/>
            <a:ext cx="792000" cy="1080293"/>
            <a:chOff x="6908801" y="2664767"/>
            <a:chExt cx="792000" cy="1080293"/>
          </a:xfrm>
        </p:grpSpPr>
        <p:cxnSp>
          <p:nvCxnSpPr>
            <p:cNvPr id="95" name="Straight Connector 94">
              <a:extLst>
                <a:ext uri="{FF2B5EF4-FFF2-40B4-BE49-F238E27FC236}">
                  <a16:creationId xmlns:a16="http://schemas.microsoft.com/office/drawing/2014/main" xmlns="" id="{9630AFAF-0A52-421C-905D-DC37B4673824}"/>
                </a:ext>
              </a:extLst>
            </p:cNvPr>
            <p:cNvCxnSpPr>
              <a:cxnSpLocks/>
              <a:stCxn id="101" idx="0"/>
            </p:cNvCxnSpPr>
            <p:nvPr/>
          </p:nvCxnSpPr>
          <p:spPr>
            <a:xfrm flipV="1">
              <a:off x="7304801" y="2664767"/>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96" name="Group 95"/>
            <p:cNvGrpSpPr/>
            <p:nvPr/>
          </p:nvGrpSpPr>
          <p:grpSpPr>
            <a:xfrm>
              <a:off x="6908801" y="2953060"/>
              <a:ext cx="792000" cy="792000"/>
              <a:chOff x="2484135" y="3642150"/>
              <a:chExt cx="910354" cy="910354"/>
            </a:xfrm>
          </p:grpSpPr>
          <p:cxnSp>
            <p:nvCxnSpPr>
              <p:cNvPr id="98" name="Straight Arrow Connector 97">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99" name="Group 98"/>
              <p:cNvGrpSpPr/>
              <p:nvPr/>
            </p:nvGrpSpPr>
            <p:grpSpPr>
              <a:xfrm>
                <a:off x="2484135" y="3642150"/>
                <a:ext cx="910354" cy="910354"/>
                <a:chOff x="1302880" y="3044698"/>
                <a:chExt cx="612000" cy="612000"/>
              </a:xfrm>
            </p:grpSpPr>
            <p:sp>
              <p:nvSpPr>
                <p:cNvPr id="101" name="Oval 100"/>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102" name="Straight Connector 101"/>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103" name="Group 102"/>
                <p:cNvGrpSpPr/>
                <p:nvPr/>
              </p:nvGrpSpPr>
              <p:grpSpPr>
                <a:xfrm>
                  <a:off x="1608880" y="3092835"/>
                  <a:ext cx="0" cy="515726"/>
                  <a:chOff x="2004203" y="6182976"/>
                  <a:chExt cx="0" cy="612320"/>
                </a:xfrm>
              </p:grpSpPr>
              <p:cxnSp>
                <p:nvCxnSpPr>
                  <p:cNvPr id="120" name="Straight Connector 119"/>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4" name="Group 103"/>
                <p:cNvGrpSpPr/>
                <p:nvPr/>
              </p:nvGrpSpPr>
              <p:grpSpPr>
                <a:xfrm rot="16200000" flipH="1" flipV="1">
                  <a:off x="1608880" y="3107996"/>
                  <a:ext cx="0" cy="485405"/>
                  <a:chOff x="2004203" y="6182976"/>
                  <a:chExt cx="0" cy="576320"/>
                </a:xfrm>
              </p:grpSpPr>
              <p:cxnSp>
                <p:nvCxnSpPr>
                  <p:cNvPr id="118" name="Straight Connector 117"/>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5" name="Group 104"/>
                <p:cNvGrpSpPr/>
                <p:nvPr/>
              </p:nvGrpSpPr>
              <p:grpSpPr>
                <a:xfrm rot="14400000" flipH="1" flipV="1">
                  <a:off x="1608880" y="3093971"/>
                  <a:ext cx="0" cy="513454"/>
                  <a:chOff x="2004202" y="6187436"/>
                  <a:chExt cx="0" cy="571860"/>
                </a:xfrm>
              </p:grpSpPr>
              <p:cxnSp>
                <p:nvCxnSpPr>
                  <p:cNvPr id="116" name="Straight Connector 115"/>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6" name="Group 105"/>
                <p:cNvGrpSpPr/>
                <p:nvPr/>
              </p:nvGrpSpPr>
              <p:grpSpPr>
                <a:xfrm rot="7200000" flipV="1">
                  <a:off x="1608880" y="3093971"/>
                  <a:ext cx="1" cy="513454"/>
                  <a:chOff x="2004202" y="6187436"/>
                  <a:chExt cx="1" cy="571860"/>
                </a:xfrm>
              </p:grpSpPr>
              <p:cxnSp>
                <p:nvCxnSpPr>
                  <p:cNvPr id="114" name="Straight Connector 113"/>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7" name="Group 106"/>
                <p:cNvGrpSpPr/>
                <p:nvPr/>
              </p:nvGrpSpPr>
              <p:grpSpPr>
                <a:xfrm rot="9000000" flipV="1">
                  <a:off x="1608880" y="3093971"/>
                  <a:ext cx="0" cy="513454"/>
                  <a:chOff x="2004202" y="6187436"/>
                  <a:chExt cx="0" cy="571860"/>
                </a:xfrm>
              </p:grpSpPr>
              <p:cxnSp>
                <p:nvCxnSpPr>
                  <p:cNvPr id="112" name="Straight Connector 111"/>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108" name="Group 107"/>
                <p:cNvGrpSpPr/>
                <p:nvPr/>
              </p:nvGrpSpPr>
              <p:grpSpPr>
                <a:xfrm rot="12600000" flipH="1" flipV="1">
                  <a:off x="1608880" y="3093971"/>
                  <a:ext cx="0" cy="513455"/>
                  <a:chOff x="2004203" y="6187435"/>
                  <a:chExt cx="0" cy="571861"/>
                </a:xfrm>
              </p:grpSpPr>
              <p:cxnSp>
                <p:nvCxnSpPr>
                  <p:cNvPr id="110" name="Straight Connector 109"/>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109" name="Oval 108"/>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100" name="Straight Arrow Connector 99"/>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97" name="TextBox 96">
            <a:extLst>
              <a:ext uri="{FF2B5EF4-FFF2-40B4-BE49-F238E27FC236}">
                <a16:creationId xmlns:a16="http://schemas.microsoft.com/office/drawing/2014/main" xmlns="" id="{E5C9B5FC-B9B7-41EC-B8A1-59AA159D1BE5}"/>
              </a:ext>
            </a:extLst>
          </p:cNvPr>
          <p:cNvSpPr txBox="1"/>
          <p:nvPr/>
        </p:nvSpPr>
        <p:spPr>
          <a:xfrm>
            <a:off x="8181614" y="2863955"/>
            <a:ext cx="2283853" cy="707886"/>
          </a:xfrm>
          <a:prstGeom prst="rect">
            <a:avLst/>
          </a:prstGeom>
          <a:noFill/>
        </p:spPr>
        <p:txBody>
          <a:bodyPr wrap="square" rtlCol="0">
            <a:spAutoFit/>
          </a:bodyPr>
          <a:lstStyle/>
          <a:p>
            <a:r>
              <a:rPr lang="en-GB" sz="2000" dirty="0" smtClean="0"/>
              <a:t>Ideal transmit timestamp point</a:t>
            </a:r>
            <a:endParaRPr lang="en-GB" sz="2000" dirty="0"/>
          </a:p>
        </p:txBody>
      </p:sp>
      <p:sp>
        <p:nvSpPr>
          <p:cNvPr id="2" name="Title 1"/>
          <p:cNvSpPr>
            <a:spLocks noGrp="1"/>
          </p:cNvSpPr>
          <p:nvPr>
            <p:ph type="title"/>
          </p:nvPr>
        </p:nvSpPr>
        <p:spPr/>
        <p:txBody>
          <a:bodyPr/>
          <a:lstStyle/>
          <a:p>
            <a:r>
              <a:rPr lang="en-GB" dirty="0" smtClean="0"/>
              <a:t>Timestamping and </a:t>
            </a:r>
            <a:r>
              <a:rPr lang="en-GB" dirty="0" err="1" smtClean="0"/>
              <a:t>MACsec</a:t>
            </a:r>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pPr/>
              <a:t>17</a:t>
            </a:fld>
            <a:endParaRPr lang="en-GB"/>
          </a:p>
        </p:txBody>
      </p:sp>
      <p:cxnSp>
        <p:nvCxnSpPr>
          <p:cNvPr id="13" name="Straight Arrow Connector 12">
            <a:extLst>
              <a:ext uri="{FF2B5EF4-FFF2-40B4-BE49-F238E27FC236}">
                <a16:creationId xmlns:a16="http://schemas.microsoft.com/office/drawing/2014/main" xmlns="" id="{2CEFC304-7100-492D-AF32-69557AF7AC2F}"/>
              </a:ext>
            </a:extLst>
          </p:cNvPr>
          <p:cNvCxnSpPr>
            <a:cxnSpLocks/>
          </p:cNvCxnSpPr>
          <p:nvPr/>
        </p:nvCxnSpPr>
        <p:spPr>
          <a:xfrm>
            <a:off x="2815896" y="2280129"/>
            <a:ext cx="402953"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xmlns="" id="{E5C9B5FC-B9B7-41EC-B8A1-59AA159D1BE5}"/>
              </a:ext>
            </a:extLst>
          </p:cNvPr>
          <p:cNvSpPr txBox="1"/>
          <p:nvPr/>
        </p:nvSpPr>
        <p:spPr>
          <a:xfrm>
            <a:off x="3630716" y="2710734"/>
            <a:ext cx="3250881" cy="1015663"/>
          </a:xfrm>
          <a:prstGeom prst="rect">
            <a:avLst/>
          </a:prstGeom>
          <a:noFill/>
        </p:spPr>
        <p:txBody>
          <a:bodyPr wrap="square" rtlCol="0">
            <a:spAutoFit/>
          </a:bodyPr>
          <a:lstStyle/>
          <a:p>
            <a:r>
              <a:rPr lang="en-GB" sz="2000" dirty="0"/>
              <a:t>Transmit </a:t>
            </a:r>
            <a:r>
              <a:rPr lang="en-GB" sz="2000" dirty="0" smtClean="0"/>
              <a:t>timestamp point </a:t>
            </a:r>
            <a:r>
              <a:rPr lang="en-GB" sz="2000" dirty="0"/>
              <a:t>for one step </a:t>
            </a:r>
            <a:r>
              <a:rPr lang="en-GB" sz="2000" dirty="0" smtClean="0"/>
              <a:t>clocks (can’t modify packet after </a:t>
            </a:r>
            <a:r>
              <a:rPr lang="en-GB" sz="2000" dirty="0" err="1" smtClean="0"/>
              <a:t>MACSec</a:t>
            </a:r>
            <a:r>
              <a:rPr lang="en-GB" sz="2000" dirty="0" smtClean="0"/>
              <a:t>)</a:t>
            </a:r>
            <a:endParaRPr lang="en-GB" sz="2000" dirty="0"/>
          </a:p>
        </p:txBody>
      </p:sp>
      <p:sp>
        <p:nvSpPr>
          <p:cNvPr id="19" name="Rounded Rectangle 18"/>
          <p:cNvSpPr/>
          <p:nvPr/>
        </p:nvSpPr>
        <p:spPr>
          <a:xfrm>
            <a:off x="3220778" y="2053538"/>
            <a:ext cx="2036190" cy="453183"/>
          </a:xfrm>
          <a:prstGeom prst="roundRect">
            <a:avLst>
              <a:gd name="adj" fmla="val 0"/>
            </a:avLst>
          </a:prstGeom>
          <a:solidFill>
            <a:srgbClr val="FFAD0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err="1" smtClean="0"/>
              <a:t>MACSec</a:t>
            </a:r>
            <a:endParaRPr lang="en-GB" sz="2000" dirty="0"/>
          </a:p>
        </p:txBody>
      </p:sp>
      <p:sp>
        <p:nvSpPr>
          <p:cNvPr id="21" name="Rounded Rectangle 20"/>
          <p:cNvSpPr/>
          <p:nvPr/>
        </p:nvSpPr>
        <p:spPr>
          <a:xfrm>
            <a:off x="5659921" y="2029432"/>
            <a:ext cx="2036190" cy="501394"/>
          </a:xfrm>
          <a:prstGeom prst="round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smtClean="0"/>
              <a:t>PHY</a:t>
            </a:r>
            <a:endParaRPr lang="en-GB" sz="2000" dirty="0"/>
          </a:p>
        </p:txBody>
      </p:sp>
      <p:sp>
        <p:nvSpPr>
          <p:cNvPr id="23" name="Rounded Rectangle 22"/>
          <p:cNvSpPr/>
          <p:nvPr/>
        </p:nvSpPr>
        <p:spPr>
          <a:xfrm>
            <a:off x="779706" y="2029432"/>
            <a:ext cx="2036190" cy="501394"/>
          </a:xfrm>
          <a:prstGeom prst="round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smtClean="0"/>
              <a:t>PTP Event Packet</a:t>
            </a:r>
            <a:endParaRPr lang="en-GB" sz="2000" dirty="0"/>
          </a:p>
        </p:txBody>
      </p:sp>
      <p:cxnSp>
        <p:nvCxnSpPr>
          <p:cNvPr id="25" name="Straight Arrow Connector 24">
            <a:extLst>
              <a:ext uri="{FF2B5EF4-FFF2-40B4-BE49-F238E27FC236}">
                <a16:creationId xmlns:a16="http://schemas.microsoft.com/office/drawing/2014/main" xmlns="" id="{2CEFC304-7100-492D-AF32-69557AF7AC2F}"/>
              </a:ext>
            </a:extLst>
          </p:cNvPr>
          <p:cNvCxnSpPr>
            <a:cxnSpLocks/>
          </p:cNvCxnSpPr>
          <p:nvPr/>
        </p:nvCxnSpPr>
        <p:spPr>
          <a:xfrm>
            <a:off x="5256968" y="2280129"/>
            <a:ext cx="402953"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5" name="Straight Arrow Connector 84">
            <a:extLst>
              <a:ext uri="{FF2B5EF4-FFF2-40B4-BE49-F238E27FC236}">
                <a16:creationId xmlns:a16="http://schemas.microsoft.com/office/drawing/2014/main" xmlns="" id="{2CEFC304-7100-492D-AF32-69557AF7AC2F}"/>
              </a:ext>
            </a:extLst>
          </p:cNvPr>
          <p:cNvCxnSpPr>
            <a:cxnSpLocks/>
          </p:cNvCxnSpPr>
          <p:nvPr/>
        </p:nvCxnSpPr>
        <p:spPr>
          <a:xfrm>
            <a:off x="7696110" y="2280129"/>
            <a:ext cx="806400"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61" name="Straight Arrow Connector 160">
            <a:extLst>
              <a:ext uri="{FF2B5EF4-FFF2-40B4-BE49-F238E27FC236}">
                <a16:creationId xmlns:a16="http://schemas.microsoft.com/office/drawing/2014/main" xmlns="" id="{2CEFC304-7100-492D-AF32-69557AF7AC2F}"/>
              </a:ext>
            </a:extLst>
          </p:cNvPr>
          <p:cNvCxnSpPr>
            <a:cxnSpLocks/>
          </p:cNvCxnSpPr>
          <p:nvPr/>
        </p:nvCxnSpPr>
        <p:spPr>
          <a:xfrm flipH="1">
            <a:off x="2815896" y="4721715"/>
            <a:ext cx="402953"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62" name="Rounded Rectangle 161"/>
          <p:cNvSpPr/>
          <p:nvPr/>
        </p:nvSpPr>
        <p:spPr>
          <a:xfrm>
            <a:off x="3220778" y="4495124"/>
            <a:ext cx="2036190" cy="453183"/>
          </a:xfrm>
          <a:prstGeom prst="roundRect">
            <a:avLst>
              <a:gd name="adj" fmla="val 0"/>
            </a:avLst>
          </a:prstGeom>
          <a:solidFill>
            <a:srgbClr val="FFAD0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err="1" smtClean="0"/>
              <a:t>MACSec</a:t>
            </a:r>
            <a:endParaRPr lang="en-GB" sz="2000" dirty="0"/>
          </a:p>
        </p:txBody>
      </p:sp>
      <p:sp>
        <p:nvSpPr>
          <p:cNvPr id="163" name="Rounded Rectangle 162"/>
          <p:cNvSpPr/>
          <p:nvPr/>
        </p:nvSpPr>
        <p:spPr>
          <a:xfrm>
            <a:off x="5659921" y="4471018"/>
            <a:ext cx="2036190" cy="501394"/>
          </a:xfrm>
          <a:prstGeom prst="round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smtClean="0"/>
              <a:t>PHY</a:t>
            </a:r>
            <a:endParaRPr lang="en-GB" sz="2000" dirty="0"/>
          </a:p>
        </p:txBody>
      </p:sp>
      <p:sp>
        <p:nvSpPr>
          <p:cNvPr id="164" name="Rounded Rectangle 163"/>
          <p:cNvSpPr/>
          <p:nvPr/>
        </p:nvSpPr>
        <p:spPr>
          <a:xfrm>
            <a:off x="8502510" y="4471018"/>
            <a:ext cx="2036190" cy="501394"/>
          </a:xfrm>
          <a:prstGeom prst="round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spAutoFit/>
          </a:bodyPr>
          <a:lstStyle/>
          <a:p>
            <a:pPr algn="ctr"/>
            <a:r>
              <a:rPr lang="en-GB" sz="2000" dirty="0" smtClean="0"/>
              <a:t>PTP Event Packet</a:t>
            </a:r>
            <a:endParaRPr lang="en-GB" sz="2000" dirty="0"/>
          </a:p>
        </p:txBody>
      </p:sp>
      <p:cxnSp>
        <p:nvCxnSpPr>
          <p:cNvPr id="165" name="Straight Arrow Connector 164">
            <a:extLst>
              <a:ext uri="{FF2B5EF4-FFF2-40B4-BE49-F238E27FC236}">
                <a16:creationId xmlns:a16="http://schemas.microsoft.com/office/drawing/2014/main" xmlns="" id="{2CEFC304-7100-492D-AF32-69557AF7AC2F}"/>
              </a:ext>
            </a:extLst>
          </p:cNvPr>
          <p:cNvCxnSpPr>
            <a:cxnSpLocks/>
          </p:cNvCxnSpPr>
          <p:nvPr/>
        </p:nvCxnSpPr>
        <p:spPr>
          <a:xfrm flipH="1">
            <a:off x="5256968" y="4721715"/>
            <a:ext cx="402953"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66" name="Straight Arrow Connector 165">
            <a:extLst>
              <a:ext uri="{FF2B5EF4-FFF2-40B4-BE49-F238E27FC236}">
                <a16:creationId xmlns:a16="http://schemas.microsoft.com/office/drawing/2014/main" xmlns="" id="{2CEFC304-7100-492D-AF32-69557AF7AC2F}"/>
              </a:ext>
            </a:extLst>
          </p:cNvPr>
          <p:cNvCxnSpPr>
            <a:cxnSpLocks/>
          </p:cNvCxnSpPr>
          <p:nvPr/>
        </p:nvCxnSpPr>
        <p:spPr>
          <a:xfrm flipH="1">
            <a:off x="7683365" y="4721715"/>
            <a:ext cx="806400" cy="0"/>
          </a:xfrm>
          <a:prstGeom prst="straightConnector1">
            <a:avLst/>
          </a:prstGeom>
          <a:ln w="38100">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64" name="TextBox 263">
            <a:extLst>
              <a:ext uri="{FF2B5EF4-FFF2-40B4-BE49-F238E27FC236}">
                <a16:creationId xmlns:a16="http://schemas.microsoft.com/office/drawing/2014/main" xmlns="" id="{E5C9B5FC-B9B7-41EC-B8A1-59AA159D1BE5}"/>
              </a:ext>
            </a:extLst>
          </p:cNvPr>
          <p:cNvSpPr txBox="1"/>
          <p:nvPr/>
        </p:nvSpPr>
        <p:spPr>
          <a:xfrm>
            <a:off x="3630716" y="5161827"/>
            <a:ext cx="3252752" cy="1015663"/>
          </a:xfrm>
          <a:prstGeom prst="rect">
            <a:avLst/>
          </a:prstGeom>
          <a:noFill/>
        </p:spPr>
        <p:txBody>
          <a:bodyPr wrap="square" rtlCol="0">
            <a:spAutoFit/>
          </a:bodyPr>
          <a:lstStyle/>
          <a:p>
            <a:r>
              <a:rPr lang="en-GB" sz="2000" dirty="0" smtClean="0"/>
              <a:t>Matches transmit </a:t>
            </a:r>
            <a:r>
              <a:rPr lang="en-GB" sz="2000" dirty="0"/>
              <a:t>timestamp</a:t>
            </a:r>
            <a:br>
              <a:rPr lang="en-GB" sz="2000" dirty="0"/>
            </a:br>
            <a:r>
              <a:rPr lang="en-GB" sz="2000" dirty="0"/>
              <a:t>point for one step </a:t>
            </a:r>
            <a:r>
              <a:rPr lang="en-GB" sz="2000" dirty="0" smtClean="0"/>
              <a:t>clocks to remove asymmetry</a:t>
            </a:r>
            <a:endParaRPr lang="en-GB" sz="2000" dirty="0"/>
          </a:p>
        </p:txBody>
      </p:sp>
      <p:grpSp>
        <p:nvGrpSpPr>
          <p:cNvPr id="265" name="Group 264"/>
          <p:cNvGrpSpPr/>
          <p:nvPr/>
        </p:nvGrpSpPr>
        <p:grpSpPr>
          <a:xfrm>
            <a:off x="2827082" y="2527867"/>
            <a:ext cx="792000" cy="1080293"/>
            <a:chOff x="6908801" y="2664767"/>
            <a:chExt cx="792000" cy="1080293"/>
          </a:xfrm>
        </p:grpSpPr>
        <p:cxnSp>
          <p:nvCxnSpPr>
            <p:cNvPr id="266" name="Straight Connector 265">
              <a:extLst>
                <a:ext uri="{FF2B5EF4-FFF2-40B4-BE49-F238E27FC236}">
                  <a16:creationId xmlns:a16="http://schemas.microsoft.com/office/drawing/2014/main" xmlns="" id="{9630AFAF-0A52-421C-905D-DC37B4673824}"/>
                </a:ext>
              </a:extLst>
            </p:cNvPr>
            <p:cNvCxnSpPr>
              <a:cxnSpLocks/>
              <a:stCxn id="271" idx="0"/>
            </p:cNvCxnSpPr>
            <p:nvPr/>
          </p:nvCxnSpPr>
          <p:spPr>
            <a:xfrm flipV="1">
              <a:off x="7304801" y="2664767"/>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267" name="Group 266"/>
            <p:cNvGrpSpPr/>
            <p:nvPr/>
          </p:nvGrpSpPr>
          <p:grpSpPr>
            <a:xfrm>
              <a:off x="6908801" y="2953060"/>
              <a:ext cx="792000" cy="792000"/>
              <a:chOff x="2484135" y="3642150"/>
              <a:chExt cx="910354" cy="910354"/>
            </a:xfrm>
          </p:grpSpPr>
          <p:cxnSp>
            <p:nvCxnSpPr>
              <p:cNvPr id="268" name="Straight Arrow Connector 267">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269" name="Group 268"/>
              <p:cNvGrpSpPr/>
              <p:nvPr/>
            </p:nvGrpSpPr>
            <p:grpSpPr>
              <a:xfrm>
                <a:off x="2484135" y="3642150"/>
                <a:ext cx="910354" cy="910354"/>
                <a:chOff x="1302880" y="3044698"/>
                <a:chExt cx="612000" cy="612000"/>
              </a:xfrm>
            </p:grpSpPr>
            <p:sp>
              <p:nvSpPr>
                <p:cNvPr id="271" name="Oval 270"/>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272" name="Straight Connector 271"/>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273" name="Group 272"/>
                <p:cNvGrpSpPr/>
                <p:nvPr/>
              </p:nvGrpSpPr>
              <p:grpSpPr>
                <a:xfrm>
                  <a:off x="1608880" y="3092835"/>
                  <a:ext cx="0" cy="515726"/>
                  <a:chOff x="2004203" y="6182976"/>
                  <a:chExt cx="0" cy="612320"/>
                </a:xfrm>
              </p:grpSpPr>
              <p:cxnSp>
                <p:nvCxnSpPr>
                  <p:cNvPr id="290" name="Straight Connector 289"/>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74" name="Group 273"/>
                <p:cNvGrpSpPr/>
                <p:nvPr/>
              </p:nvGrpSpPr>
              <p:grpSpPr>
                <a:xfrm rot="16200000" flipH="1" flipV="1">
                  <a:off x="1608880" y="3107996"/>
                  <a:ext cx="0" cy="485405"/>
                  <a:chOff x="2004203" y="6182976"/>
                  <a:chExt cx="0" cy="576320"/>
                </a:xfrm>
              </p:grpSpPr>
              <p:cxnSp>
                <p:nvCxnSpPr>
                  <p:cNvPr id="288" name="Straight Connector 287"/>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75" name="Group 274"/>
                <p:cNvGrpSpPr/>
                <p:nvPr/>
              </p:nvGrpSpPr>
              <p:grpSpPr>
                <a:xfrm rot="14400000" flipH="1" flipV="1">
                  <a:off x="1608880" y="3093971"/>
                  <a:ext cx="0" cy="513454"/>
                  <a:chOff x="2004202" y="6187436"/>
                  <a:chExt cx="0" cy="571860"/>
                </a:xfrm>
              </p:grpSpPr>
              <p:cxnSp>
                <p:nvCxnSpPr>
                  <p:cNvPr id="286" name="Straight Connector 285"/>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76" name="Group 275"/>
                <p:cNvGrpSpPr/>
                <p:nvPr/>
              </p:nvGrpSpPr>
              <p:grpSpPr>
                <a:xfrm rot="7200000" flipV="1">
                  <a:off x="1608880" y="3093971"/>
                  <a:ext cx="1" cy="513454"/>
                  <a:chOff x="2004202" y="6187436"/>
                  <a:chExt cx="1" cy="571860"/>
                </a:xfrm>
              </p:grpSpPr>
              <p:cxnSp>
                <p:nvCxnSpPr>
                  <p:cNvPr id="284" name="Straight Connector 283"/>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77" name="Group 276"/>
                <p:cNvGrpSpPr/>
                <p:nvPr/>
              </p:nvGrpSpPr>
              <p:grpSpPr>
                <a:xfrm rot="9000000" flipV="1">
                  <a:off x="1608880" y="3093971"/>
                  <a:ext cx="0" cy="513454"/>
                  <a:chOff x="2004202" y="6187436"/>
                  <a:chExt cx="0" cy="571860"/>
                </a:xfrm>
              </p:grpSpPr>
              <p:cxnSp>
                <p:nvCxnSpPr>
                  <p:cNvPr id="282" name="Straight Connector 281"/>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278" name="Group 277"/>
                <p:cNvGrpSpPr/>
                <p:nvPr/>
              </p:nvGrpSpPr>
              <p:grpSpPr>
                <a:xfrm rot="12600000" flipH="1" flipV="1">
                  <a:off x="1608880" y="3093971"/>
                  <a:ext cx="0" cy="513455"/>
                  <a:chOff x="2004203" y="6187435"/>
                  <a:chExt cx="0" cy="571861"/>
                </a:xfrm>
              </p:grpSpPr>
              <p:cxnSp>
                <p:nvCxnSpPr>
                  <p:cNvPr id="280" name="Straight Connector 279"/>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1" name="Straight Connector 280"/>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79" name="Oval 278"/>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270" name="Straight Arrow Connector 269"/>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292" name="Group 291"/>
          <p:cNvGrpSpPr/>
          <p:nvPr/>
        </p:nvGrpSpPr>
        <p:grpSpPr>
          <a:xfrm>
            <a:off x="2821811" y="4984044"/>
            <a:ext cx="792000" cy="1080293"/>
            <a:chOff x="6908801" y="2664767"/>
            <a:chExt cx="792000" cy="1080293"/>
          </a:xfrm>
        </p:grpSpPr>
        <p:cxnSp>
          <p:nvCxnSpPr>
            <p:cNvPr id="293" name="Straight Connector 292">
              <a:extLst>
                <a:ext uri="{FF2B5EF4-FFF2-40B4-BE49-F238E27FC236}">
                  <a16:creationId xmlns:a16="http://schemas.microsoft.com/office/drawing/2014/main" xmlns="" id="{9630AFAF-0A52-421C-905D-DC37B4673824}"/>
                </a:ext>
              </a:extLst>
            </p:cNvPr>
            <p:cNvCxnSpPr>
              <a:cxnSpLocks/>
              <a:stCxn id="298" idx="0"/>
            </p:cNvCxnSpPr>
            <p:nvPr/>
          </p:nvCxnSpPr>
          <p:spPr>
            <a:xfrm flipV="1">
              <a:off x="7304801" y="2664767"/>
              <a:ext cx="984" cy="288293"/>
            </a:xfrm>
            <a:prstGeom prst="line">
              <a:avLst/>
            </a:prstGeom>
            <a:ln w="19050">
              <a:solidFill>
                <a:srgbClr val="002060"/>
              </a:solidFill>
              <a:prstDash val="dash"/>
              <a:headEnd type="none" w="med" len="med"/>
              <a:tailEnd type="triangle" w="med" len="med"/>
            </a:ln>
          </p:spPr>
          <p:style>
            <a:lnRef idx="2">
              <a:schemeClr val="accent1"/>
            </a:lnRef>
            <a:fillRef idx="0">
              <a:schemeClr val="accent1"/>
            </a:fillRef>
            <a:effectRef idx="1">
              <a:schemeClr val="accent1"/>
            </a:effectRef>
            <a:fontRef idx="minor">
              <a:schemeClr val="tx1"/>
            </a:fontRef>
          </p:style>
        </p:cxnSp>
        <p:grpSp>
          <p:nvGrpSpPr>
            <p:cNvPr id="294" name="Group 293"/>
            <p:cNvGrpSpPr/>
            <p:nvPr/>
          </p:nvGrpSpPr>
          <p:grpSpPr>
            <a:xfrm>
              <a:off x="6908801" y="2953060"/>
              <a:ext cx="792000" cy="792000"/>
              <a:chOff x="2484135" y="3642150"/>
              <a:chExt cx="910354" cy="910354"/>
            </a:xfrm>
          </p:grpSpPr>
          <p:cxnSp>
            <p:nvCxnSpPr>
              <p:cNvPr id="295" name="Straight Arrow Connector 294">
                <a:extLst>
                  <a:ext uri="{FF2B5EF4-FFF2-40B4-BE49-F238E27FC236}">
                    <a16:creationId xmlns:a16="http://schemas.microsoft.com/office/drawing/2014/main" xmlns="" id="{FADB0364-A41E-4AB4-9B3D-C360E674C6D2}"/>
                  </a:ext>
                </a:extLst>
              </p:cNvPr>
              <p:cNvCxnSpPr>
                <a:cxnSpLocks/>
              </p:cNvCxnSpPr>
              <p:nvPr/>
            </p:nvCxnSpPr>
            <p:spPr>
              <a:xfrm flipV="1">
                <a:off x="2957977" y="3642150"/>
                <a:ext cx="161414" cy="648072"/>
              </a:xfrm>
              <a:prstGeom prst="straightConnector1">
                <a:avLst/>
              </a:prstGeom>
              <a:ln>
                <a:solidFill>
                  <a:schemeClr val="bg1"/>
                </a:solidFill>
                <a:tailEnd type="triangle"/>
              </a:ln>
            </p:spPr>
            <p:style>
              <a:lnRef idx="2">
                <a:schemeClr val="accent1"/>
              </a:lnRef>
              <a:fillRef idx="0">
                <a:schemeClr val="accent1"/>
              </a:fillRef>
              <a:effectRef idx="1">
                <a:schemeClr val="accent1"/>
              </a:effectRef>
              <a:fontRef idx="minor">
                <a:schemeClr val="tx1"/>
              </a:fontRef>
            </p:style>
          </p:cxnSp>
          <p:grpSp>
            <p:nvGrpSpPr>
              <p:cNvPr id="296" name="Group 295"/>
              <p:cNvGrpSpPr/>
              <p:nvPr/>
            </p:nvGrpSpPr>
            <p:grpSpPr>
              <a:xfrm>
                <a:off x="2484135" y="3642150"/>
                <a:ext cx="910354" cy="910354"/>
                <a:chOff x="1302880" y="3044698"/>
                <a:chExt cx="612000" cy="612000"/>
              </a:xfrm>
            </p:grpSpPr>
            <p:sp>
              <p:nvSpPr>
                <p:cNvPr id="298" name="Oval 297"/>
                <p:cNvSpPr/>
                <p:nvPr/>
              </p:nvSpPr>
              <p:spPr bwMode="auto">
                <a:xfrm>
                  <a:off x="1302880" y="3044698"/>
                  <a:ext cx="612000" cy="612000"/>
                </a:xfrm>
                <a:prstGeom prst="ellipse">
                  <a:avLst/>
                </a:prstGeom>
                <a:solidFill>
                  <a:srgbClr val="15B4BA"/>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bg1"/>
                    </a:solidFill>
                    <a:effectLst/>
                    <a:latin typeface="Calibri" pitchFamily="34" charset="0"/>
                    <a:cs typeface="Calibri" pitchFamily="34" charset="0"/>
                  </a:endParaRPr>
                </a:p>
              </p:txBody>
            </p:sp>
            <p:cxnSp>
              <p:nvCxnSpPr>
                <p:cNvPr id="299" name="Straight Connector 298"/>
                <p:cNvCxnSpPr/>
                <p:nvPr/>
              </p:nvCxnSpPr>
              <p:spPr>
                <a:xfrm>
                  <a:off x="1608880" y="3350698"/>
                  <a:ext cx="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grpSp>
              <p:nvGrpSpPr>
                <p:cNvPr id="300" name="Group 299"/>
                <p:cNvGrpSpPr/>
                <p:nvPr/>
              </p:nvGrpSpPr>
              <p:grpSpPr>
                <a:xfrm>
                  <a:off x="1608880" y="3092835"/>
                  <a:ext cx="0" cy="515726"/>
                  <a:chOff x="2004203" y="6182976"/>
                  <a:chExt cx="0" cy="612320"/>
                </a:xfrm>
              </p:grpSpPr>
              <p:cxnSp>
                <p:nvCxnSpPr>
                  <p:cNvPr id="317" name="Straight Connector 316"/>
                  <p:cNvCxnSpPr/>
                  <p:nvPr/>
                </p:nvCxnSpPr>
                <p:spPr>
                  <a:xfrm>
                    <a:off x="2004203" y="618297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p:nvCxnSpPr>
                <p:spPr>
                  <a:xfrm>
                    <a:off x="2004203" y="6687296"/>
                    <a:ext cx="0" cy="10800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01" name="Group 300"/>
                <p:cNvGrpSpPr/>
                <p:nvPr/>
              </p:nvGrpSpPr>
              <p:grpSpPr>
                <a:xfrm rot="16200000" flipH="1" flipV="1">
                  <a:off x="1608880" y="3107996"/>
                  <a:ext cx="0" cy="485405"/>
                  <a:chOff x="2004203" y="6182976"/>
                  <a:chExt cx="0" cy="576320"/>
                </a:xfrm>
              </p:grpSpPr>
              <p:cxnSp>
                <p:nvCxnSpPr>
                  <p:cNvPr id="315" name="Straight Connector 314"/>
                  <p:cNvCxnSpPr/>
                  <p:nvPr/>
                </p:nvCxnSpPr>
                <p:spPr>
                  <a:xfrm>
                    <a:off x="2004203" y="618297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a:off x="2004203" y="6687296"/>
                    <a:ext cx="0" cy="7200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02" name="Group 301"/>
                <p:cNvGrpSpPr/>
                <p:nvPr/>
              </p:nvGrpSpPr>
              <p:grpSpPr>
                <a:xfrm rot="14400000" flipH="1" flipV="1">
                  <a:off x="1608880" y="3093971"/>
                  <a:ext cx="0" cy="513454"/>
                  <a:chOff x="2004202" y="6187436"/>
                  <a:chExt cx="0" cy="571860"/>
                </a:xfrm>
              </p:grpSpPr>
              <p:cxnSp>
                <p:nvCxnSpPr>
                  <p:cNvPr id="313" name="Straight Connector 312"/>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03" name="Group 302"/>
                <p:cNvGrpSpPr/>
                <p:nvPr/>
              </p:nvGrpSpPr>
              <p:grpSpPr>
                <a:xfrm rot="7200000" flipV="1">
                  <a:off x="1608880" y="3093971"/>
                  <a:ext cx="1" cy="513454"/>
                  <a:chOff x="2004202" y="6187436"/>
                  <a:chExt cx="1" cy="571860"/>
                </a:xfrm>
              </p:grpSpPr>
              <p:cxnSp>
                <p:nvCxnSpPr>
                  <p:cNvPr id="311" name="Straight Connector 310"/>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04" name="Group 303"/>
                <p:cNvGrpSpPr/>
                <p:nvPr/>
              </p:nvGrpSpPr>
              <p:grpSpPr>
                <a:xfrm rot="9000000" flipV="1">
                  <a:off x="1608880" y="3093971"/>
                  <a:ext cx="0" cy="513454"/>
                  <a:chOff x="2004202" y="6187436"/>
                  <a:chExt cx="0" cy="571860"/>
                </a:xfrm>
              </p:grpSpPr>
              <p:cxnSp>
                <p:nvCxnSpPr>
                  <p:cNvPr id="309" name="Straight Connector 308"/>
                  <p:cNvCxnSpPr/>
                  <p:nvPr/>
                </p:nvCxnSpPr>
                <p:spPr>
                  <a:xfrm>
                    <a:off x="2004202" y="618743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a:off x="2004202"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05" name="Group 304"/>
                <p:cNvGrpSpPr/>
                <p:nvPr/>
              </p:nvGrpSpPr>
              <p:grpSpPr>
                <a:xfrm rot="12600000" flipH="1" flipV="1">
                  <a:off x="1608880" y="3093971"/>
                  <a:ext cx="0" cy="513455"/>
                  <a:chOff x="2004203" y="6187435"/>
                  <a:chExt cx="0" cy="571861"/>
                </a:xfrm>
              </p:grpSpPr>
              <p:cxnSp>
                <p:nvCxnSpPr>
                  <p:cNvPr id="307" name="Straight Connector 306"/>
                  <p:cNvCxnSpPr/>
                  <p:nvPr/>
                </p:nvCxnSpPr>
                <p:spPr>
                  <a:xfrm>
                    <a:off x="2004203" y="6187435"/>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p:nvCxnSpPr>
                <p:spPr>
                  <a:xfrm>
                    <a:off x="2004203" y="6691756"/>
                    <a:ext cx="0" cy="6754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306" name="Oval 305"/>
                <p:cNvSpPr/>
                <p:nvPr/>
              </p:nvSpPr>
              <p:spPr>
                <a:xfrm>
                  <a:off x="1571025" y="3312843"/>
                  <a:ext cx="75710" cy="7571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cxnSp>
            <p:nvCxnSpPr>
              <p:cNvPr id="297" name="Straight Arrow Connector 296"/>
              <p:cNvCxnSpPr/>
              <p:nvPr/>
            </p:nvCxnSpPr>
            <p:spPr>
              <a:xfrm flipV="1">
                <a:off x="2940443" y="3813213"/>
                <a:ext cx="282043" cy="282042"/>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322" name="TextBox 321"/>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2042305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fade">
                                      <p:cBhvr>
                                        <p:cTn id="7" dur="500"/>
                                        <p:tgtEl>
                                          <p:spTgt spid="319"/>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par>
                                <p:cTn id="20" presetID="10" presetClass="entr" presetSubtype="0"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nodeType="withEffect">
                                  <p:stCondLst>
                                    <p:cond delay="0"/>
                                  </p:stCondLst>
                                  <p:childTnLst>
                                    <p:set>
                                      <p:cBhvr>
                                        <p:cTn id="24" dur="1" fill="hold">
                                          <p:stCondLst>
                                            <p:cond delay="0"/>
                                          </p:stCondLst>
                                        </p:cTn>
                                        <p:tgtEl>
                                          <p:spTgt spid="85"/>
                                        </p:tgtEl>
                                        <p:attrNameLst>
                                          <p:attrName>style.visibility</p:attrName>
                                        </p:attrNameLst>
                                      </p:cBhvr>
                                      <p:to>
                                        <p:strVal val="visible"/>
                                      </p:to>
                                    </p:set>
                                    <p:animEffect transition="in" filter="fade">
                                      <p:cBhvr>
                                        <p:cTn id="25" dur="500"/>
                                        <p:tgtEl>
                                          <p:spTgt spid="8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49"/>
                                        </p:tgtEl>
                                        <p:attrNameLst>
                                          <p:attrName>style.visibility</p:attrName>
                                        </p:attrNameLst>
                                      </p:cBhvr>
                                      <p:to>
                                        <p:strVal val="visible"/>
                                      </p:to>
                                    </p:set>
                                    <p:animEffect transition="in" filter="fade">
                                      <p:cBhvr>
                                        <p:cTn id="30" dur="500"/>
                                        <p:tgtEl>
                                          <p:spTgt spid="249"/>
                                        </p:tgtEl>
                                      </p:cBhvr>
                                    </p:animEffect>
                                  </p:childTnLst>
                                </p:cTn>
                              </p:par>
                              <p:par>
                                <p:cTn id="31" presetID="10" presetClass="entr" presetSubtype="0" fill="hold" grpId="1" nodeType="with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500"/>
                                        <p:tgtEl>
                                          <p:spTgt spid="97"/>
                                        </p:tgtEl>
                                      </p:cBhvr>
                                    </p:animEffect>
                                  </p:childTnLst>
                                </p:cTn>
                              </p:par>
                              <p:par>
                                <p:cTn id="34" presetID="10" presetClass="entr" presetSubtype="0" fill="hold"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nodeType="clickEffect">
                                  <p:stCondLst>
                                    <p:cond delay="0"/>
                                  </p:stCondLst>
                                  <p:childTnLst>
                                    <p:animMotion origin="layout" path="M 2.5E-6 -3.7037E-6 L -0.36563 -0.00046 " pathEditMode="relative" rAng="0" ptsTypes="AA">
                                      <p:cBhvr>
                                        <p:cTn id="40" dur="2000" fill="hold"/>
                                        <p:tgtEl>
                                          <p:spTgt spid="249"/>
                                        </p:tgtEl>
                                        <p:attrNameLst>
                                          <p:attrName>ppt_x</p:attrName>
                                          <p:attrName>ppt_y</p:attrName>
                                        </p:attrNameLst>
                                      </p:cBhvr>
                                      <p:rCtr x="-18281" y="-23"/>
                                    </p:animMotion>
                                  </p:childTnLst>
                                </p:cTn>
                              </p:par>
                              <p:par>
                                <p:cTn id="41" presetID="10" presetClass="exit" presetSubtype="0" fill="hold" grpId="0" nodeType="withEffect">
                                  <p:stCondLst>
                                    <p:cond delay="0"/>
                                  </p:stCondLst>
                                  <p:childTnLst>
                                    <p:animEffect transition="out" filter="fade">
                                      <p:cBhvr>
                                        <p:cTn id="42" dur="1000"/>
                                        <p:tgtEl>
                                          <p:spTgt spid="97"/>
                                        </p:tgtEl>
                                      </p:cBhvr>
                                    </p:animEffect>
                                    <p:set>
                                      <p:cBhvr>
                                        <p:cTn id="43" dur="1" fill="hold">
                                          <p:stCondLst>
                                            <p:cond delay="999"/>
                                          </p:stCondLst>
                                        </p:cTn>
                                        <p:tgtEl>
                                          <p:spTgt spid="97"/>
                                        </p:tgtEl>
                                        <p:attrNameLst>
                                          <p:attrName>style.visibility</p:attrName>
                                        </p:attrNameLst>
                                      </p:cBhvr>
                                      <p:to>
                                        <p:strVal val="hidden"/>
                                      </p:to>
                                    </p:set>
                                  </p:childTnLst>
                                </p:cTn>
                              </p:par>
                            </p:childTnLst>
                          </p:cTn>
                        </p:par>
                        <p:par>
                          <p:cTn id="44" fill="hold">
                            <p:stCondLst>
                              <p:cond delay="2000"/>
                            </p:stCondLst>
                            <p:childTnLst>
                              <p:par>
                                <p:cTn id="45" presetID="10"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par>
                                <p:cTn id="48" presetID="10" presetClass="entr" presetSubtype="0" fill="hold" nodeType="withEffect">
                                  <p:stCondLst>
                                    <p:cond delay="0"/>
                                  </p:stCondLst>
                                  <p:childTnLst>
                                    <p:set>
                                      <p:cBhvr>
                                        <p:cTn id="49" dur="1" fill="hold">
                                          <p:stCondLst>
                                            <p:cond delay="0"/>
                                          </p:stCondLst>
                                        </p:cTn>
                                        <p:tgtEl>
                                          <p:spTgt spid="265"/>
                                        </p:tgtEl>
                                        <p:attrNameLst>
                                          <p:attrName>style.visibility</p:attrName>
                                        </p:attrNameLst>
                                      </p:cBhvr>
                                      <p:to>
                                        <p:strVal val="visible"/>
                                      </p:to>
                                    </p:set>
                                    <p:animEffect transition="in" filter="fade">
                                      <p:cBhvr>
                                        <p:cTn id="50" dur="500"/>
                                        <p:tgtEl>
                                          <p:spTgt spid="26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21"/>
                                        </p:tgtEl>
                                        <p:attrNameLst>
                                          <p:attrName>style.visibility</p:attrName>
                                        </p:attrNameLst>
                                      </p:cBhvr>
                                      <p:to>
                                        <p:strVal val="visible"/>
                                      </p:to>
                                    </p:set>
                                    <p:animEffect transition="in" filter="fade">
                                      <p:cBhvr>
                                        <p:cTn id="55" dur="500"/>
                                        <p:tgtEl>
                                          <p:spTgt spid="321"/>
                                        </p:tgtEl>
                                      </p:cBhvr>
                                    </p:animEffect>
                                  </p:childTnLst>
                                </p:cTn>
                              </p:par>
                              <p:par>
                                <p:cTn id="56" presetID="10" presetClass="entr" presetSubtype="0" fill="hold" nodeType="withEffect">
                                  <p:stCondLst>
                                    <p:cond delay="0"/>
                                  </p:stCondLst>
                                  <p:childTnLst>
                                    <p:set>
                                      <p:cBhvr>
                                        <p:cTn id="57" dur="1" fill="hold">
                                          <p:stCondLst>
                                            <p:cond delay="0"/>
                                          </p:stCondLst>
                                        </p:cTn>
                                        <p:tgtEl>
                                          <p:spTgt spid="161"/>
                                        </p:tgtEl>
                                        <p:attrNameLst>
                                          <p:attrName>style.visibility</p:attrName>
                                        </p:attrNameLst>
                                      </p:cBhvr>
                                      <p:to>
                                        <p:strVal val="visible"/>
                                      </p:to>
                                    </p:set>
                                    <p:animEffect transition="in" filter="fade">
                                      <p:cBhvr>
                                        <p:cTn id="58" dur="500"/>
                                        <p:tgtEl>
                                          <p:spTgt spid="16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62"/>
                                        </p:tgtEl>
                                        <p:attrNameLst>
                                          <p:attrName>style.visibility</p:attrName>
                                        </p:attrNameLst>
                                      </p:cBhvr>
                                      <p:to>
                                        <p:strVal val="visible"/>
                                      </p:to>
                                    </p:set>
                                    <p:animEffect transition="in" filter="fade">
                                      <p:cBhvr>
                                        <p:cTn id="61" dur="500"/>
                                        <p:tgtEl>
                                          <p:spTgt spid="162"/>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63"/>
                                        </p:tgtEl>
                                        <p:attrNameLst>
                                          <p:attrName>style.visibility</p:attrName>
                                        </p:attrNameLst>
                                      </p:cBhvr>
                                      <p:to>
                                        <p:strVal val="visible"/>
                                      </p:to>
                                    </p:set>
                                    <p:animEffect transition="in" filter="fade">
                                      <p:cBhvr>
                                        <p:cTn id="64" dur="500"/>
                                        <p:tgtEl>
                                          <p:spTgt spid="16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64"/>
                                        </p:tgtEl>
                                        <p:attrNameLst>
                                          <p:attrName>style.visibility</p:attrName>
                                        </p:attrNameLst>
                                      </p:cBhvr>
                                      <p:to>
                                        <p:strVal val="visible"/>
                                      </p:to>
                                    </p:set>
                                    <p:animEffect transition="in" filter="fade">
                                      <p:cBhvr>
                                        <p:cTn id="67" dur="500"/>
                                        <p:tgtEl>
                                          <p:spTgt spid="164"/>
                                        </p:tgtEl>
                                      </p:cBhvr>
                                    </p:animEffect>
                                  </p:childTnLst>
                                </p:cTn>
                              </p:par>
                              <p:par>
                                <p:cTn id="68" presetID="10" presetClass="entr" presetSubtype="0" fill="hold" nodeType="withEffect">
                                  <p:stCondLst>
                                    <p:cond delay="0"/>
                                  </p:stCondLst>
                                  <p:childTnLst>
                                    <p:set>
                                      <p:cBhvr>
                                        <p:cTn id="69" dur="1" fill="hold">
                                          <p:stCondLst>
                                            <p:cond delay="0"/>
                                          </p:stCondLst>
                                        </p:cTn>
                                        <p:tgtEl>
                                          <p:spTgt spid="165"/>
                                        </p:tgtEl>
                                        <p:attrNameLst>
                                          <p:attrName>style.visibility</p:attrName>
                                        </p:attrNameLst>
                                      </p:cBhvr>
                                      <p:to>
                                        <p:strVal val="visible"/>
                                      </p:to>
                                    </p:set>
                                    <p:animEffect transition="in" filter="fade">
                                      <p:cBhvr>
                                        <p:cTn id="70" dur="500"/>
                                        <p:tgtEl>
                                          <p:spTgt spid="165"/>
                                        </p:tgtEl>
                                      </p:cBhvr>
                                    </p:animEffect>
                                  </p:childTnLst>
                                </p:cTn>
                              </p:par>
                              <p:par>
                                <p:cTn id="71" presetID="10" presetClass="entr" presetSubtype="0" fill="hold" nodeType="withEffect">
                                  <p:stCondLst>
                                    <p:cond delay="0"/>
                                  </p:stCondLst>
                                  <p:childTnLst>
                                    <p:set>
                                      <p:cBhvr>
                                        <p:cTn id="72" dur="1" fill="hold">
                                          <p:stCondLst>
                                            <p:cond delay="0"/>
                                          </p:stCondLst>
                                        </p:cTn>
                                        <p:tgtEl>
                                          <p:spTgt spid="166"/>
                                        </p:tgtEl>
                                        <p:attrNameLst>
                                          <p:attrName>style.visibility</p:attrName>
                                        </p:attrNameLst>
                                      </p:cBhvr>
                                      <p:to>
                                        <p:strVal val="visible"/>
                                      </p:to>
                                    </p:set>
                                    <p:animEffect transition="in" filter="fade">
                                      <p:cBhvr>
                                        <p:cTn id="73" dur="500"/>
                                        <p:tgtEl>
                                          <p:spTgt spid="166"/>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207"/>
                                        </p:tgtEl>
                                        <p:attrNameLst>
                                          <p:attrName>style.visibility</p:attrName>
                                        </p:attrNameLst>
                                      </p:cBhvr>
                                      <p:to>
                                        <p:strVal val="visible"/>
                                      </p:to>
                                    </p:set>
                                    <p:animEffect transition="in" filter="fade">
                                      <p:cBhvr>
                                        <p:cTn id="78" dur="500"/>
                                        <p:tgtEl>
                                          <p:spTgt spid="207"/>
                                        </p:tgtEl>
                                      </p:cBhvr>
                                    </p:animEffect>
                                  </p:childTnLst>
                                </p:cTn>
                              </p:par>
                              <p:par>
                                <p:cTn id="79" presetID="10" presetClass="entr" presetSubtype="0" fill="hold" grpId="1" nodeType="withEffect">
                                  <p:stCondLst>
                                    <p:cond delay="0"/>
                                  </p:stCondLst>
                                  <p:childTnLst>
                                    <p:set>
                                      <p:cBhvr>
                                        <p:cTn id="80" dur="1" fill="hold">
                                          <p:stCondLst>
                                            <p:cond delay="0"/>
                                          </p:stCondLst>
                                        </p:cTn>
                                        <p:tgtEl>
                                          <p:spTgt spid="263"/>
                                        </p:tgtEl>
                                        <p:attrNameLst>
                                          <p:attrName>style.visibility</p:attrName>
                                        </p:attrNameLst>
                                      </p:cBhvr>
                                      <p:to>
                                        <p:strVal val="visible"/>
                                      </p:to>
                                    </p:set>
                                    <p:animEffect transition="in" filter="fade">
                                      <p:cBhvr>
                                        <p:cTn id="81" dur="500"/>
                                        <p:tgtEl>
                                          <p:spTgt spid="263"/>
                                        </p:tgtEl>
                                      </p:cBhvr>
                                    </p:animEffect>
                                  </p:childTnLst>
                                </p:cTn>
                              </p:par>
                              <p:par>
                                <p:cTn id="82" presetID="10" presetClass="entr" presetSubtype="0" fill="hold" nodeType="withEffect">
                                  <p:stCondLst>
                                    <p:cond delay="0"/>
                                  </p:stCondLst>
                                  <p:childTnLst>
                                    <p:set>
                                      <p:cBhvr>
                                        <p:cTn id="83" dur="1" fill="hold">
                                          <p:stCondLst>
                                            <p:cond delay="0"/>
                                          </p:stCondLst>
                                        </p:cTn>
                                        <p:tgtEl>
                                          <p:spTgt spid="167"/>
                                        </p:tgtEl>
                                        <p:attrNameLst>
                                          <p:attrName>style.visibility</p:attrName>
                                        </p:attrNameLst>
                                      </p:cBhvr>
                                      <p:to>
                                        <p:strVal val="visible"/>
                                      </p:to>
                                    </p:set>
                                    <p:animEffect transition="in" filter="fade">
                                      <p:cBhvr>
                                        <p:cTn id="84" dur="500"/>
                                        <p:tgtEl>
                                          <p:spTgt spid="167"/>
                                        </p:tgtEl>
                                      </p:cBhvr>
                                    </p:animEffect>
                                  </p:childTnLst>
                                </p:cTn>
                              </p:par>
                            </p:childTnLst>
                          </p:cTn>
                        </p:par>
                      </p:childTnLst>
                    </p:cTn>
                  </p:par>
                  <p:par>
                    <p:cTn id="85" fill="hold">
                      <p:stCondLst>
                        <p:cond delay="indefinite"/>
                      </p:stCondLst>
                      <p:childTnLst>
                        <p:par>
                          <p:cTn id="86" fill="hold">
                            <p:stCondLst>
                              <p:cond delay="0"/>
                            </p:stCondLst>
                            <p:childTnLst>
                              <p:par>
                                <p:cTn id="87" presetID="42" presetClass="path" presetSubtype="0" accel="50000" decel="50000" fill="hold" nodeType="clickEffect">
                                  <p:stCondLst>
                                    <p:cond delay="0"/>
                                  </p:stCondLst>
                                  <p:childTnLst>
                                    <p:animMotion origin="layout" path="M 2.91667E-6 4.44444E-6 L -0.36563 -0.00047 " pathEditMode="relative" rAng="0" ptsTypes="AA">
                                      <p:cBhvr>
                                        <p:cTn id="88" dur="2000" fill="hold"/>
                                        <p:tgtEl>
                                          <p:spTgt spid="207"/>
                                        </p:tgtEl>
                                        <p:attrNameLst>
                                          <p:attrName>ppt_x</p:attrName>
                                          <p:attrName>ppt_y</p:attrName>
                                        </p:attrNameLst>
                                      </p:cBhvr>
                                      <p:rCtr x="-18281" y="-23"/>
                                    </p:animMotion>
                                  </p:childTnLst>
                                </p:cTn>
                              </p:par>
                              <p:par>
                                <p:cTn id="89" presetID="10" presetClass="exit" presetSubtype="0" fill="hold" grpId="0" nodeType="withEffect">
                                  <p:stCondLst>
                                    <p:cond delay="0"/>
                                  </p:stCondLst>
                                  <p:childTnLst>
                                    <p:animEffect transition="out" filter="fade">
                                      <p:cBhvr>
                                        <p:cTn id="90" dur="1000"/>
                                        <p:tgtEl>
                                          <p:spTgt spid="263"/>
                                        </p:tgtEl>
                                      </p:cBhvr>
                                    </p:animEffect>
                                    <p:set>
                                      <p:cBhvr>
                                        <p:cTn id="91" dur="1" fill="hold">
                                          <p:stCondLst>
                                            <p:cond delay="999"/>
                                          </p:stCondLst>
                                        </p:cTn>
                                        <p:tgtEl>
                                          <p:spTgt spid="263"/>
                                        </p:tgtEl>
                                        <p:attrNameLst>
                                          <p:attrName>style.visibility</p:attrName>
                                        </p:attrNameLst>
                                      </p:cBhvr>
                                      <p:to>
                                        <p:strVal val="hidden"/>
                                      </p:to>
                                    </p:set>
                                  </p:childTnLst>
                                </p:cTn>
                              </p:par>
                            </p:childTnLst>
                          </p:cTn>
                        </p:par>
                        <p:par>
                          <p:cTn id="92" fill="hold">
                            <p:stCondLst>
                              <p:cond delay="2000"/>
                            </p:stCondLst>
                            <p:childTnLst>
                              <p:par>
                                <p:cTn id="93" presetID="10" presetClass="entr" presetSubtype="0" fill="hold" grpId="0" nodeType="afterEffect">
                                  <p:stCondLst>
                                    <p:cond delay="0"/>
                                  </p:stCondLst>
                                  <p:childTnLst>
                                    <p:set>
                                      <p:cBhvr>
                                        <p:cTn id="94" dur="1" fill="hold">
                                          <p:stCondLst>
                                            <p:cond delay="0"/>
                                          </p:stCondLst>
                                        </p:cTn>
                                        <p:tgtEl>
                                          <p:spTgt spid="264"/>
                                        </p:tgtEl>
                                        <p:attrNameLst>
                                          <p:attrName>style.visibility</p:attrName>
                                        </p:attrNameLst>
                                      </p:cBhvr>
                                      <p:to>
                                        <p:strVal val="visible"/>
                                      </p:to>
                                    </p:set>
                                    <p:animEffect transition="in" filter="fade">
                                      <p:cBhvr>
                                        <p:cTn id="95" dur="500"/>
                                        <p:tgtEl>
                                          <p:spTgt spid="264"/>
                                        </p:tgtEl>
                                      </p:cBhvr>
                                    </p:animEffect>
                                  </p:childTnLst>
                                </p:cTn>
                              </p:par>
                              <p:par>
                                <p:cTn id="96" presetID="10" presetClass="entr" presetSubtype="0" fill="hold" nodeType="withEffect">
                                  <p:stCondLst>
                                    <p:cond delay="0"/>
                                  </p:stCondLst>
                                  <p:childTnLst>
                                    <p:set>
                                      <p:cBhvr>
                                        <p:cTn id="97" dur="1" fill="hold">
                                          <p:stCondLst>
                                            <p:cond delay="0"/>
                                          </p:stCondLst>
                                        </p:cTn>
                                        <p:tgtEl>
                                          <p:spTgt spid="292"/>
                                        </p:tgtEl>
                                        <p:attrNameLst>
                                          <p:attrName>style.visibility</p:attrName>
                                        </p:attrNameLst>
                                      </p:cBhvr>
                                      <p:to>
                                        <p:strVal val="visible"/>
                                      </p:to>
                                    </p:set>
                                    <p:animEffect transition="in" filter="fade">
                                      <p:cBhvr>
                                        <p:cTn id="98" dur="500"/>
                                        <p:tgtEl>
                                          <p:spTgt spid="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 grpId="0" animBg="1"/>
      <p:bldP spid="263" grpId="0"/>
      <p:bldP spid="263" grpId="1"/>
      <p:bldP spid="319" grpId="0" animBg="1"/>
      <p:bldP spid="97" grpId="0"/>
      <p:bldP spid="97" grpId="1"/>
      <p:bldP spid="15" grpId="0"/>
      <p:bldP spid="19" grpId="0" animBg="1"/>
      <p:bldP spid="21" grpId="0" animBg="1"/>
      <p:bldP spid="23" grpId="0" animBg="1"/>
      <p:bldP spid="162" grpId="0" animBg="1"/>
      <p:bldP spid="163" grpId="0" animBg="1"/>
      <p:bldP spid="164" grpId="0" animBg="1"/>
      <p:bldP spid="2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83374" y="5646038"/>
            <a:ext cx="3635023" cy="752785"/>
            <a:chOff x="3581400" y="4537713"/>
            <a:chExt cx="2409826" cy="752785"/>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4" name="Rectangle 2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3986763" y="5646038"/>
            <a:ext cx="3635023" cy="752785"/>
            <a:chOff x="3581400" y="4537713"/>
            <a:chExt cx="2409826" cy="752785"/>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7" name="Rectangle 2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p:txBody>
          <a:bodyPr/>
          <a:lstStyle/>
          <a:p>
            <a:r>
              <a:rPr lang="en-GB" dirty="0"/>
              <a:t>Prong C – Architecture Guidance</a:t>
            </a:r>
          </a:p>
        </p:txBody>
      </p:sp>
      <p:sp>
        <p:nvSpPr>
          <p:cNvPr id="3" name="Content Placeholder 2"/>
          <p:cNvSpPr>
            <a:spLocks noGrp="1"/>
          </p:cNvSpPr>
          <p:nvPr>
            <p:ph idx="1"/>
          </p:nvPr>
        </p:nvSpPr>
        <p:spPr>
          <a:xfrm>
            <a:off x="457199" y="1912751"/>
            <a:ext cx="7535733" cy="873581"/>
          </a:xfrm>
        </p:spPr>
        <p:txBody>
          <a:bodyPr>
            <a:normAutofit/>
          </a:bodyPr>
          <a:lstStyle/>
          <a:p>
            <a:pPr marL="0" indent="0">
              <a:buNone/>
            </a:pPr>
            <a:r>
              <a:rPr lang="en-GB" sz="2200" dirty="0"/>
              <a:t/>
            </a:r>
            <a:br>
              <a:rPr lang="en-GB" sz="2200" dirty="0"/>
            </a:br>
            <a:r>
              <a:rPr lang="en-GB" sz="2200" dirty="0"/>
              <a:t/>
            </a:r>
            <a:br>
              <a:rPr lang="en-GB" sz="2200" dirty="0"/>
            </a:br>
            <a:endParaRPr lang="en-GB" sz="1000"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18</a:t>
            </a:fld>
            <a:endParaRPr lang="en-GB">
              <a:solidFill>
                <a:prstClr val="black">
                  <a:tint val="75000"/>
                </a:prstClr>
              </a:solidFill>
            </a:endParaRPr>
          </a:p>
        </p:txBody>
      </p:sp>
      <p:sp>
        <p:nvSpPr>
          <p:cNvPr id="6" name="TextBox 5">
            <a:extLst>
              <a:ext uri="{FF2B5EF4-FFF2-40B4-BE49-F238E27FC236}">
                <a16:creationId xmlns:a16="http://schemas.microsoft.com/office/drawing/2014/main" xmlns="" id="{C32FA45B-6636-45B9-9FDD-B62C432A234C}"/>
              </a:ext>
            </a:extLst>
          </p:cNvPr>
          <p:cNvSpPr txBox="1"/>
          <p:nvPr/>
        </p:nvSpPr>
        <p:spPr>
          <a:xfrm>
            <a:off x="385220" y="1715921"/>
            <a:ext cx="11558100" cy="830997"/>
          </a:xfrm>
          <a:prstGeom prst="rect">
            <a:avLst/>
          </a:prstGeom>
          <a:noFill/>
        </p:spPr>
        <p:txBody>
          <a:bodyPr wrap="none" rtlCol="0">
            <a:spAutoFit/>
          </a:bodyPr>
          <a:lstStyle/>
          <a:p>
            <a:r>
              <a:rPr lang="en-GB" sz="2400" dirty="0"/>
              <a:t>Prongs A and B are not suitable for detecting or mitigating </a:t>
            </a:r>
            <a:r>
              <a:rPr lang="en-GB" sz="2400" dirty="0" smtClean="0"/>
              <a:t>delay </a:t>
            </a:r>
            <a:r>
              <a:rPr lang="en-GB" sz="2400" dirty="0"/>
              <a:t>attacks or device failures.</a:t>
            </a:r>
          </a:p>
          <a:p>
            <a:r>
              <a:rPr lang="en-GB" sz="2400" dirty="0"/>
              <a:t>Prong C proposes architectural redundancy as a solution.</a:t>
            </a:r>
          </a:p>
        </p:txBody>
      </p:sp>
      <p:sp>
        <p:nvSpPr>
          <p:cNvPr id="20" name="Rectangle 19">
            <a:extLst>
              <a:ext uri="{FF2B5EF4-FFF2-40B4-BE49-F238E27FC236}">
                <a16:creationId xmlns:a16="http://schemas.microsoft.com/office/drawing/2014/main" xmlns="" id="{4F26F3AF-0FFB-4352-B7AC-EF4149B353D3}"/>
              </a:ext>
            </a:extLst>
          </p:cNvPr>
          <p:cNvSpPr/>
          <p:nvPr/>
        </p:nvSpPr>
        <p:spPr>
          <a:xfrm>
            <a:off x="4087886" y="2721841"/>
            <a:ext cx="3420000" cy="2880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xmlns="" id="{29448ACF-844A-4AC6-9029-17E8445018FF}"/>
              </a:ext>
            </a:extLst>
          </p:cNvPr>
          <p:cNvSpPr/>
          <p:nvPr/>
        </p:nvSpPr>
        <p:spPr>
          <a:xfrm>
            <a:off x="495683" y="2721840"/>
            <a:ext cx="3420000" cy="288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a:extLst>
              <a:ext uri="{FF2B5EF4-FFF2-40B4-BE49-F238E27FC236}">
                <a16:creationId xmlns:a16="http://schemas.microsoft.com/office/drawing/2014/main" xmlns="" id="{2AD5F3D2-FB36-4508-83B3-56E75C94BBEC}"/>
              </a:ext>
            </a:extLst>
          </p:cNvPr>
          <p:cNvSpPr/>
          <p:nvPr/>
        </p:nvSpPr>
        <p:spPr>
          <a:xfrm>
            <a:off x="7680088" y="2721842"/>
            <a:ext cx="3420000" cy="288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xmlns="" id="{9CD8AFF0-2CCB-40E0-84B5-63AFCE999B91}"/>
              </a:ext>
            </a:extLst>
          </p:cNvPr>
          <p:cNvSpPr/>
          <p:nvPr/>
        </p:nvSpPr>
        <p:spPr>
          <a:xfrm>
            <a:off x="562534" y="2843726"/>
            <a:ext cx="3206702" cy="830997"/>
          </a:xfrm>
          <a:prstGeom prst="rect">
            <a:avLst/>
          </a:prstGeom>
        </p:spPr>
        <p:txBody>
          <a:bodyPr wrap="square">
            <a:spAutoFit/>
          </a:bodyPr>
          <a:lstStyle/>
          <a:p>
            <a:r>
              <a:rPr lang="en-GB" sz="2400" dirty="0"/>
              <a:t>Redundant </a:t>
            </a:r>
            <a:r>
              <a:rPr lang="en-GB" sz="2400" dirty="0" smtClean="0"/>
              <a:t>Grandmasters</a:t>
            </a:r>
            <a:endParaRPr lang="en-GB" dirty="0">
              <a:solidFill>
                <a:schemeClr val="tx1">
                  <a:lumMod val="85000"/>
                  <a:lumOff val="15000"/>
                </a:schemeClr>
              </a:solidFill>
            </a:endParaRPr>
          </a:p>
        </p:txBody>
      </p:sp>
      <p:sp>
        <p:nvSpPr>
          <p:cNvPr id="32" name="Rectangle 31">
            <a:extLst>
              <a:ext uri="{FF2B5EF4-FFF2-40B4-BE49-F238E27FC236}">
                <a16:creationId xmlns:a16="http://schemas.microsoft.com/office/drawing/2014/main" xmlns="" id="{CC68816B-7EBA-45B8-A1BE-AB7C98AA3E80}"/>
              </a:ext>
            </a:extLst>
          </p:cNvPr>
          <p:cNvSpPr/>
          <p:nvPr/>
        </p:nvSpPr>
        <p:spPr>
          <a:xfrm>
            <a:off x="4136000" y="2843726"/>
            <a:ext cx="3363235" cy="830997"/>
          </a:xfrm>
          <a:prstGeom prst="rect">
            <a:avLst/>
          </a:prstGeom>
        </p:spPr>
        <p:txBody>
          <a:bodyPr wrap="square">
            <a:spAutoFit/>
          </a:bodyPr>
          <a:lstStyle/>
          <a:p>
            <a:r>
              <a:rPr lang="en-GB" sz="2400" dirty="0"/>
              <a:t>Redundant Network </a:t>
            </a:r>
            <a:r>
              <a:rPr lang="en-GB" sz="2400" dirty="0" smtClean="0"/>
              <a:t>Paths</a:t>
            </a:r>
            <a:endParaRPr lang="en-GB" dirty="0">
              <a:solidFill>
                <a:schemeClr val="tx1">
                  <a:lumMod val="85000"/>
                  <a:lumOff val="15000"/>
                </a:schemeClr>
              </a:solidFill>
            </a:endParaRPr>
          </a:p>
        </p:txBody>
      </p:sp>
      <p:sp>
        <p:nvSpPr>
          <p:cNvPr id="33" name="Rectangle 32">
            <a:extLst>
              <a:ext uri="{FF2B5EF4-FFF2-40B4-BE49-F238E27FC236}">
                <a16:creationId xmlns:a16="http://schemas.microsoft.com/office/drawing/2014/main" xmlns="" id="{531FF551-65AA-4F61-A7C0-C2BC21EB7384}"/>
              </a:ext>
            </a:extLst>
          </p:cNvPr>
          <p:cNvSpPr/>
          <p:nvPr/>
        </p:nvSpPr>
        <p:spPr>
          <a:xfrm>
            <a:off x="7725659" y="2843726"/>
            <a:ext cx="3275422" cy="1200329"/>
          </a:xfrm>
          <a:prstGeom prst="rect">
            <a:avLst/>
          </a:prstGeom>
        </p:spPr>
        <p:txBody>
          <a:bodyPr wrap="square">
            <a:spAutoFit/>
          </a:bodyPr>
          <a:lstStyle/>
          <a:p>
            <a:r>
              <a:rPr lang="en-GB" sz="2400" dirty="0"/>
              <a:t>Redundant Complementary Time </a:t>
            </a:r>
            <a:r>
              <a:rPr lang="en-GB" sz="2400" dirty="0" smtClean="0"/>
              <a:t>Sources</a:t>
            </a:r>
            <a:endParaRPr lang="en-GB" dirty="0">
              <a:solidFill>
                <a:schemeClr val="tx1">
                  <a:lumMod val="85000"/>
                  <a:lumOff val="15000"/>
                </a:schemeClr>
              </a:solidFill>
            </a:endParaRPr>
          </a:p>
        </p:txBody>
      </p:sp>
      <p:sp>
        <p:nvSpPr>
          <p:cNvPr id="34" name="Rectangle 33">
            <a:extLst>
              <a:ext uri="{FF2B5EF4-FFF2-40B4-BE49-F238E27FC236}">
                <a16:creationId xmlns:a16="http://schemas.microsoft.com/office/drawing/2014/main" xmlns="" id="{3A4BEC2D-DA74-410A-8BDE-9BC4621FFA7B}"/>
              </a:ext>
            </a:extLst>
          </p:cNvPr>
          <p:cNvSpPr/>
          <p:nvPr/>
        </p:nvSpPr>
        <p:spPr>
          <a:xfrm>
            <a:off x="502905" y="4131385"/>
            <a:ext cx="3420000" cy="45719"/>
          </a:xfrm>
          <a:prstGeom prst="rect">
            <a:avLst/>
          </a:prstGeom>
          <a:solidFill>
            <a:srgbClr val="FF6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xmlns="" id="{A24C680B-21C2-49DE-B878-8E01AC3A3665}"/>
              </a:ext>
            </a:extLst>
          </p:cNvPr>
          <p:cNvSpPr/>
          <p:nvPr/>
        </p:nvSpPr>
        <p:spPr>
          <a:xfrm>
            <a:off x="4087886" y="4131384"/>
            <a:ext cx="3420000" cy="45720"/>
          </a:xfrm>
          <a:prstGeom prst="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xmlns="" id="{3948D144-0C86-417B-A8A3-19FC967BC15E}"/>
              </a:ext>
            </a:extLst>
          </p:cNvPr>
          <p:cNvSpPr/>
          <p:nvPr/>
        </p:nvSpPr>
        <p:spPr>
          <a:xfrm>
            <a:off x="7680088" y="4131385"/>
            <a:ext cx="3420000" cy="4571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
        <p:nvSpPr>
          <p:cNvPr id="9" name="TextBox 8"/>
          <p:cNvSpPr txBox="1"/>
          <p:nvPr/>
        </p:nvSpPr>
        <p:spPr>
          <a:xfrm>
            <a:off x="562534" y="4349459"/>
            <a:ext cx="3206702" cy="646331"/>
          </a:xfrm>
          <a:prstGeom prst="rect">
            <a:avLst/>
          </a:prstGeom>
          <a:noFill/>
        </p:spPr>
        <p:txBody>
          <a:bodyPr wrap="square" rtlCol="0">
            <a:spAutoFit/>
          </a:bodyPr>
          <a:lstStyle/>
          <a:p>
            <a:r>
              <a:rPr lang="en-GB" dirty="0" smtClean="0"/>
              <a:t>In case a grandmaster fails or is compromised in some way</a:t>
            </a:r>
            <a:endParaRPr lang="en-GB" dirty="0"/>
          </a:p>
        </p:txBody>
      </p:sp>
      <p:sp>
        <p:nvSpPr>
          <p:cNvPr id="40" name="TextBox 39"/>
          <p:cNvSpPr txBox="1"/>
          <p:nvPr/>
        </p:nvSpPr>
        <p:spPr>
          <a:xfrm>
            <a:off x="7725658" y="4349459"/>
            <a:ext cx="3195742" cy="646331"/>
          </a:xfrm>
          <a:prstGeom prst="rect">
            <a:avLst/>
          </a:prstGeom>
          <a:noFill/>
        </p:spPr>
        <p:txBody>
          <a:bodyPr wrap="square" rtlCol="0">
            <a:spAutoFit/>
          </a:bodyPr>
          <a:lstStyle/>
          <a:p>
            <a:r>
              <a:rPr lang="en-GB" dirty="0"/>
              <a:t>As well as PTP, use an additional </a:t>
            </a:r>
            <a:r>
              <a:rPr lang="en-GB" u="sng" dirty="0"/>
              <a:t>independent</a:t>
            </a:r>
            <a:r>
              <a:rPr lang="en-GB" dirty="0"/>
              <a:t> time source.</a:t>
            </a:r>
          </a:p>
        </p:txBody>
      </p:sp>
      <p:sp>
        <p:nvSpPr>
          <p:cNvPr id="41" name="TextBox 40"/>
          <p:cNvSpPr txBox="1"/>
          <p:nvPr/>
        </p:nvSpPr>
        <p:spPr>
          <a:xfrm>
            <a:off x="4136000" y="4349459"/>
            <a:ext cx="3206702" cy="923330"/>
          </a:xfrm>
          <a:prstGeom prst="rect">
            <a:avLst/>
          </a:prstGeom>
          <a:noFill/>
        </p:spPr>
        <p:txBody>
          <a:bodyPr wrap="square" rtlCol="0">
            <a:spAutoFit/>
          </a:bodyPr>
          <a:lstStyle/>
          <a:p>
            <a:r>
              <a:rPr lang="en-GB" dirty="0">
                <a:solidFill>
                  <a:schemeClr val="tx1">
                    <a:lumMod val="85000"/>
                    <a:lumOff val="15000"/>
                  </a:schemeClr>
                </a:solidFill>
              </a:rPr>
              <a:t>If a network path fails or is compromised – e.g. extra length of cable is inserted.</a:t>
            </a:r>
          </a:p>
        </p:txBody>
      </p:sp>
      <p:grpSp>
        <p:nvGrpSpPr>
          <p:cNvPr id="42" name="Group 41"/>
          <p:cNvGrpSpPr/>
          <p:nvPr/>
        </p:nvGrpSpPr>
        <p:grpSpPr>
          <a:xfrm>
            <a:off x="7576219" y="5646038"/>
            <a:ext cx="3635023" cy="752785"/>
            <a:chOff x="3581400" y="4537713"/>
            <a:chExt cx="2409826" cy="752785"/>
          </a:xfrm>
        </p:grpSpPr>
        <p:pic>
          <p:nvPicPr>
            <p:cNvPr id="43" name="Picture 4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44" name="Rectangle 4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0688016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500"/>
                                        <p:tgtEl>
                                          <p:spTgt spid="3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Effect transition="in" filter="fade">
                                      <p:cBhvr>
                                        <p:cTn id="33" dur="500"/>
                                        <p:tgtEl>
                                          <p:spTgt spid="41"/>
                                        </p:tgtEl>
                                      </p:cBhvr>
                                    </p:animEffect>
                                  </p:childTnLst>
                                </p:cTn>
                              </p:par>
                              <p:par>
                                <p:cTn id="34" presetID="10" presetClass="entr" presetSubtype="0" fill="hold"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fade">
                                      <p:cBhvr>
                                        <p:cTn id="50" dur="500"/>
                                        <p:tgtEl>
                                          <p:spTgt spid="40"/>
                                        </p:tgtEl>
                                      </p:cBhvr>
                                    </p:animEffect>
                                  </p:childTnLst>
                                </p:cTn>
                              </p:par>
                              <p:par>
                                <p:cTn id="51" presetID="10" presetClass="entr" presetSubtype="0" fill="hold"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9" grpId="0" animBg="1"/>
      <p:bldP spid="30" grpId="0" animBg="1"/>
      <p:bldP spid="31" grpId="0"/>
      <p:bldP spid="32" grpId="0"/>
      <p:bldP spid="33" grpId="0"/>
      <p:bldP spid="34" grpId="0" animBg="1"/>
      <p:bldP spid="35" grpId="0" animBg="1"/>
      <p:bldP spid="36" grpId="0" animBg="1"/>
      <p:bldP spid="9" grpId="0"/>
      <p:bldP spid="40" grpId="0"/>
      <p:bldP spid="4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xmlns="" id="{FA21FBDE-F0C1-4D3B-B81E-D03CD3A96BC9}"/>
              </a:ext>
            </a:extLst>
          </p:cNvPr>
          <p:cNvSpPr/>
          <p:nvPr/>
        </p:nvSpPr>
        <p:spPr>
          <a:xfrm>
            <a:off x="1257010" y="2342687"/>
            <a:ext cx="9367447" cy="244702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t>Prong D – Monitoring and Management </a:t>
            </a:r>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pPr/>
              <a:t>19</a:t>
            </a:fld>
            <a:endParaRPr lang="en-GB"/>
          </a:p>
        </p:txBody>
      </p:sp>
      <p:sp>
        <p:nvSpPr>
          <p:cNvPr id="6" name="TextBox 5">
            <a:extLst>
              <a:ext uri="{FF2B5EF4-FFF2-40B4-BE49-F238E27FC236}">
                <a16:creationId xmlns:a16="http://schemas.microsoft.com/office/drawing/2014/main" xmlns="" id="{EEB94C0E-A20E-4C0F-97B8-32EA36EFEF91}"/>
              </a:ext>
            </a:extLst>
          </p:cNvPr>
          <p:cNvSpPr txBox="1"/>
          <p:nvPr/>
        </p:nvSpPr>
        <p:spPr>
          <a:xfrm>
            <a:off x="1567543" y="2538739"/>
            <a:ext cx="8795657" cy="1938992"/>
          </a:xfrm>
          <a:prstGeom prst="rect">
            <a:avLst/>
          </a:prstGeom>
          <a:noFill/>
        </p:spPr>
        <p:txBody>
          <a:bodyPr wrap="square" rtlCol="0">
            <a:spAutoFit/>
          </a:bodyPr>
          <a:lstStyle/>
          <a:p>
            <a:r>
              <a:rPr lang="en-GB" sz="2400" dirty="0"/>
              <a:t>There are a number of parameters described in Annex M of the new standard that can be used for performance monitoring.</a:t>
            </a:r>
          </a:p>
          <a:p>
            <a:endParaRPr lang="en-GB" sz="2400" dirty="0"/>
          </a:p>
          <a:p>
            <a:r>
              <a:rPr lang="en-GB" sz="2400" dirty="0"/>
              <a:t>By recording these and looking for unexpected values or larger than expected changes, security alerts can be generated and acted upon.</a:t>
            </a:r>
          </a:p>
        </p:txBody>
      </p:sp>
      <p:sp>
        <p:nvSpPr>
          <p:cNvPr id="8" name="TextBox 7"/>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10170262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a:lstStyle/>
          <a:p>
            <a:r>
              <a:rPr lang="en-GB" b="0" dirty="0"/>
              <a:t>Topics covered</a:t>
            </a:r>
          </a:p>
        </p:txBody>
      </p:sp>
      <p:sp>
        <p:nvSpPr>
          <p:cNvPr id="3" name="Content Placeholder 2"/>
          <p:cNvSpPr>
            <a:spLocks noGrp="1"/>
          </p:cNvSpPr>
          <p:nvPr>
            <p:ph idx="1"/>
          </p:nvPr>
        </p:nvSpPr>
        <p:spPr/>
        <p:txBody>
          <a:bodyPr/>
          <a:lstStyle/>
          <a:p>
            <a:r>
              <a:rPr lang="en-GB" dirty="0">
                <a:latin typeface="+mn-lt"/>
              </a:rPr>
              <a:t>Some Cyber Security Basics</a:t>
            </a:r>
          </a:p>
          <a:p>
            <a:r>
              <a:rPr lang="en-GB" dirty="0">
                <a:latin typeface="+mn-lt"/>
              </a:rPr>
              <a:t>Time, PTP and Security</a:t>
            </a:r>
          </a:p>
          <a:p>
            <a:r>
              <a:rPr lang="en-GB" dirty="0">
                <a:latin typeface="+mn-lt"/>
              </a:rPr>
              <a:t>IEEE 1588 Approach to Security</a:t>
            </a:r>
          </a:p>
          <a:p>
            <a:r>
              <a:rPr lang="en-GB" dirty="0" err="1">
                <a:latin typeface="+mn-lt"/>
              </a:rPr>
              <a:t>MACsec</a:t>
            </a:r>
            <a:r>
              <a:rPr lang="en-GB" dirty="0">
                <a:latin typeface="+mn-lt"/>
              </a:rPr>
              <a:t> and IEEE 1588</a:t>
            </a:r>
          </a:p>
          <a:p>
            <a:endParaRPr lang="en-GB" dirty="0">
              <a:latin typeface="+mn-lt"/>
            </a:endParaRP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a:t>
            </a:fld>
            <a:endParaRPr lang="en-GB">
              <a:solidFill>
                <a:prstClr val="black">
                  <a:tint val="75000"/>
                </a:prstClr>
              </a:solidFill>
            </a:endParaRPr>
          </a:p>
        </p:txBody>
      </p:sp>
      <p:sp>
        <p:nvSpPr>
          <p:cNvPr id="6" name="TextBox 5"/>
          <p:cNvSpPr txBox="1"/>
          <p:nvPr/>
        </p:nvSpPr>
        <p:spPr>
          <a:xfrm>
            <a:off x="457202" y="18220"/>
            <a:ext cx="3583549" cy="276999"/>
          </a:xfrm>
          <a:prstGeom prst="rect">
            <a:avLst/>
          </a:prstGeom>
          <a:noFill/>
        </p:spPr>
        <p:txBody>
          <a:bodyPr wrap="square" lIns="36000" rtlCol="0">
            <a:spAutoFit/>
          </a:bodyPr>
          <a:lstStyle/>
          <a:p>
            <a:r>
              <a:rPr lang="en-GB" sz="1200" b="1" dirty="0">
                <a:solidFill>
                  <a:schemeClr val="bg1"/>
                </a:solidFill>
                <a:latin typeface="Proxima Nova Rg" panose="02000506030000020004" pitchFamily="50" charset="0"/>
              </a:rPr>
              <a:t>Agenda</a:t>
            </a:r>
            <a:endParaRPr lang="en-GB" sz="1200" b="1" i="1" dirty="0">
              <a:solidFill>
                <a:schemeClr val="bg1"/>
              </a:solidFill>
              <a:latin typeface="Proxima Nova Rg" panose="02000506030000020004" pitchFamily="50" charset="0"/>
            </a:endParaRPr>
          </a:p>
        </p:txBody>
      </p:sp>
      <p:grpSp>
        <p:nvGrpSpPr>
          <p:cNvPr id="24" name="Group 23"/>
          <p:cNvGrpSpPr/>
          <p:nvPr/>
        </p:nvGrpSpPr>
        <p:grpSpPr>
          <a:xfrm flipH="1">
            <a:off x="7392940" y="5657980"/>
            <a:ext cx="2687739" cy="794289"/>
            <a:chOff x="8734052" y="4246154"/>
            <a:chExt cx="2547295" cy="752785"/>
          </a:xfrm>
        </p:grpSpPr>
        <p:pic>
          <p:nvPicPr>
            <p:cNvPr id="25" name="Picture 24"/>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734052" y="4246154"/>
              <a:ext cx="2547295" cy="752785"/>
            </a:xfrm>
            <a:prstGeom prst="rect">
              <a:avLst/>
            </a:prstGeom>
          </p:spPr>
        </p:pic>
        <p:sp>
          <p:nvSpPr>
            <p:cNvPr id="26" name="Rectangle 25"/>
            <p:cNvSpPr/>
            <p:nvPr/>
          </p:nvSpPr>
          <p:spPr>
            <a:xfrm>
              <a:off x="8946687" y="4347633"/>
              <a:ext cx="2122024"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8" name="Rounded Rectangle 27"/>
          <p:cNvSpPr/>
          <p:nvPr/>
        </p:nvSpPr>
        <p:spPr>
          <a:xfrm rot="19005980">
            <a:off x="8237253" y="3635858"/>
            <a:ext cx="814554" cy="2473911"/>
          </a:xfrm>
          <a:prstGeom prst="roundRect">
            <a:avLst>
              <a:gd name="adj" fmla="val 4359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9" name="Oval 28"/>
          <p:cNvSpPr/>
          <p:nvPr/>
        </p:nvSpPr>
        <p:spPr>
          <a:xfrm>
            <a:off x="5647229" y="1666875"/>
            <a:ext cx="2809155" cy="2809154"/>
          </a:xfrm>
          <a:prstGeom prst="ellipse">
            <a:avLst/>
          </a:prstGeom>
          <a:solidFill>
            <a:schemeClr val="bg1"/>
          </a:solid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grpSp>
        <p:nvGrpSpPr>
          <p:cNvPr id="40" name="Group 39"/>
          <p:cNvGrpSpPr/>
          <p:nvPr/>
        </p:nvGrpSpPr>
        <p:grpSpPr>
          <a:xfrm>
            <a:off x="6333613" y="2117355"/>
            <a:ext cx="1436387" cy="1908195"/>
            <a:chOff x="5459803" y="3172530"/>
            <a:chExt cx="1116000" cy="1482571"/>
          </a:xfrm>
        </p:grpSpPr>
        <p:sp>
          <p:nvSpPr>
            <p:cNvPr id="41" name="Rounded Rectangle 40"/>
            <p:cNvSpPr/>
            <p:nvPr/>
          </p:nvSpPr>
          <p:spPr>
            <a:xfrm>
              <a:off x="5653792" y="3172530"/>
              <a:ext cx="728025" cy="1348684"/>
            </a:xfrm>
            <a:prstGeom prst="roundRect">
              <a:avLst>
                <a:gd name="adj" fmla="val 49524"/>
              </a:avLst>
            </a:prstGeom>
            <a:noFill/>
            <a:ln w="190500">
              <a:solidFill>
                <a:srgbClr val="15B4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2" name="Group 41"/>
            <p:cNvGrpSpPr/>
            <p:nvPr/>
          </p:nvGrpSpPr>
          <p:grpSpPr>
            <a:xfrm>
              <a:off x="5459803" y="3539100"/>
              <a:ext cx="1116000" cy="1116001"/>
              <a:chOff x="5459803" y="3539100"/>
              <a:chExt cx="1116000" cy="1116001"/>
            </a:xfrm>
            <a:solidFill>
              <a:srgbClr val="002060"/>
            </a:solidFill>
          </p:grpSpPr>
          <p:sp>
            <p:nvSpPr>
              <p:cNvPr id="46" name="Oval 45"/>
              <p:cNvSpPr/>
              <p:nvPr/>
            </p:nvSpPr>
            <p:spPr>
              <a:xfrm>
                <a:off x="5564783" y="3636267"/>
                <a:ext cx="906043" cy="977652"/>
              </a:xfrm>
              <a:prstGeom prst="ellips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Pie 46"/>
              <p:cNvSpPr/>
              <p:nvPr/>
            </p:nvSpPr>
            <p:spPr>
              <a:xfrm rot="18900000">
                <a:off x="5459803" y="3539100"/>
                <a:ext cx="1116000" cy="1116001"/>
              </a:xfrm>
              <a:prstGeom prst="pi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43" name="Group 42"/>
            <p:cNvGrpSpPr/>
            <p:nvPr/>
          </p:nvGrpSpPr>
          <p:grpSpPr>
            <a:xfrm>
              <a:off x="5910238" y="3925064"/>
              <a:ext cx="215132" cy="465338"/>
              <a:chOff x="4406791" y="3925064"/>
              <a:chExt cx="215132" cy="465338"/>
            </a:xfrm>
            <a:solidFill>
              <a:srgbClr val="15B4BA"/>
            </a:solidFill>
          </p:grpSpPr>
          <p:sp>
            <p:nvSpPr>
              <p:cNvPr id="44" name="Oval 43"/>
              <p:cNvSpPr/>
              <p:nvPr/>
            </p:nvSpPr>
            <p:spPr>
              <a:xfrm>
                <a:off x="4406791" y="3925064"/>
                <a:ext cx="215132" cy="21513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ounded Rectangle 44"/>
              <p:cNvSpPr/>
              <p:nvPr/>
            </p:nvSpPr>
            <p:spPr>
              <a:xfrm>
                <a:off x="4461210" y="3985619"/>
                <a:ext cx="106295" cy="404783"/>
              </a:xfrm>
              <a:prstGeom prst="roundRect">
                <a:avLst>
                  <a:gd name="adj" fmla="val 4952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37" name="Pie 36"/>
          <p:cNvSpPr/>
          <p:nvPr/>
        </p:nvSpPr>
        <p:spPr>
          <a:xfrm rot="5400000">
            <a:off x="5565889" y="1786019"/>
            <a:ext cx="2676449" cy="2515540"/>
          </a:xfrm>
          <a:custGeom>
            <a:avLst/>
            <a:gdLst>
              <a:gd name="connsiteX0" fmla="*/ 2809155 w 2809155"/>
              <a:gd name="connsiteY0" fmla="*/ 1404578 h 2809155"/>
              <a:gd name="connsiteX1" fmla="*/ 1404577 w 2809155"/>
              <a:gd name="connsiteY1" fmla="*/ 2809156 h 2809155"/>
              <a:gd name="connsiteX2" fmla="*/ -1 w 2809155"/>
              <a:gd name="connsiteY2" fmla="*/ 1404578 h 2809155"/>
              <a:gd name="connsiteX3" fmla="*/ 1404577 w 2809155"/>
              <a:gd name="connsiteY3" fmla="*/ 0 h 2809155"/>
              <a:gd name="connsiteX4" fmla="*/ 1404578 w 2809155"/>
              <a:gd name="connsiteY4" fmla="*/ 1404578 h 2809155"/>
              <a:gd name="connsiteX5" fmla="*/ 2809155 w 2809155"/>
              <a:gd name="connsiteY5" fmla="*/ 1404578 h 2809155"/>
              <a:gd name="connsiteX0" fmla="*/ 2918184 w 2918184"/>
              <a:gd name="connsiteY0" fmla="*/ 1137878 h 2542456"/>
              <a:gd name="connsiteX1" fmla="*/ 1513606 w 2918184"/>
              <a:gd name="connsiteY1" fmla="*/ 2542456 h 2542456"/>
              <a:gd name="connsiteX2" fmla="*/ 109028 w 2918184"/>
              <a:gd name="connsiteY2" fmla="*/ 1137878 h 2542456"/>
              <a:gd name="connsiteX3" fmla="*/ 618256 w 2918184"/>
              <a:gd name="connsiteY3" fmla="*/ 0 h 2542456"/>
              <a:gd name="connsiteX4" fmla="*/ 1513607 w 2918184"/>
              <a:gd name="connsiteY4" fmla="*/ 1137878 h 2542456"/>
              <a:gd name="connsiteX5" fmla="*/ 2918184 w 2918184"/>
              <a:gd name="connsiteY5" fmla="*/ 1137878 h 2542456"/>
              <a:gd name="connsiteX0" fmla="*/ 2833016 w 2833016"/>
              <a:gd name="connsiteY0" fmla="*/ 1137878 h 2542456"/>
              <a:gd name="connsiteX1" fmla="*/ 1428438 w 2833016"/>
              <a:gd name="connsiteY1" fmla="*/ 2542456 h 2542456"/>
              <a:gd name="connsiteX2" fmla="*/ 23860 w 2833016"/>
              <a:gd name="connsiteY2" fmla="*/ 1137878 h 2542456"/>
              <a:gd name="connsiteX3" fmla="*/ 533088 w 2833016"/>
              <a:gd name="connsiteY3" fmla="*/ 0 h 2542456"/>
              <a:gd name="connsiteX4" fmla="*/ 1428439 w 2833016"/>
              <a:gd name="connsiteY4" fmla="*/ 1137878 h 2542456"/>
              <a:gd name="connsiteX5" fmla="*/ 2833016 w 2833016"/>
              <a:gd name="connsiteY5" fmla="*/ 1137878 h 2542456"/>
              <a:gd name="connsiteX0" fmla="*/ 2809555 w 2809555"/>
              <a:gd name="connsiteY0" fmla="*/ 1137878 h 2542456"/>
              <a:gd name="connsiteX1" fmla="*/ 1404977 w 2809555"/>
              <a:gd name="connsiteY1" fmla="*/ 2542456 h 2542456"/>
              <a:gd name="connsiteX2" fmla="*/ 399 w 2809555"/>
              <a:gd name="connsiteY2" fmla="*/ 1137878 h 2542456"/>
              <a:gd name="connsiteX3" fmla="*/ 509627 w 2809555"/>
              <a:gd name="connsiteY3" fmla="*/ 0 h 2542456"/>
              <a:gd name="connsiteX4" fmla="*/ 1404978 w 2809555"/>
              <a:gd name="connsiteY4" fmla="*/ 1137878 h 2542456"/>
              <a:gd name="connsiteX5" fmla="*/ 2809555 w 2809555"/>
              <a:gd name="connsiteY5" fmla="*/ 1137878 h 2542456"/>
              <a:gd name="connsiteX0" fmla="*/ 2809555 w 2809555"/>
              <a:gd name="connsiteY0" fmla="*/ 1137878 h 2542456"/>
              <a:gd name="connsiteX1" fmla="*/ 1404977 w 2809555"/>
              <a:gd name="connsiteY1" fmla="*/ 2542456 h 2542456"/>
              <a:gd name="connsiteX2" fmla="*/ 399 w 2809555"/>
              <a:gd name="connsiteY2" fmla="*/ 1137878 h 2542456"/>
              <a:gd name="connsiteX3" fmla="*/ 509627 w 2809555"/>
              <a:gd name="connsiteY3" fmla="*/ 0 h 2542456"/>
              <a:gd name="connsiteX4" fmla="*/ 1404978 w 2809555"/>
              <a:gd name="connsiteY4" fmla="*/ 1137878 h 2542456"/>
              <a:gd name="connsiteX5" fmla="*/ 2809555 w 2809555"/>
              <a:gd name="connsiteY5" fmla="*/ 1137878 h 2542456"/>
              <a:gd name="connsiteX0" fmla="*/ 2523805 w 2523805"/>
              <a:gd name="connsiteY0" fmla="*/ 1604603 h 2556363"/>
              <a:gd name="connsiteX1" fmla="*/ 1404977 w 2523805"/>
              <a:gd name="connsiteY1" fmla="*/ 2542456 h 2556363"/>
              <a:gd name="connsiteX2" fmla="*/ 399 w 2523805"/>
              <a:gd name="connsiteY2" fmla="*/ 1137878 h 2556363"/>
              <a:gd name="connsiteX3" fmla="*/ 509627 w 2523805"/>
              <a:gd name="connsiteY3" fmla="*/ 0 h 2556363"/>
              <a:gd name="connsiteX4" fmla="*/ 1404978 w 2523805"/>
              <a:gd name="connsiteY4" fmla="*/ 1137878 h 2556363"/>
              <a:gd name="connsiteX5" fmla="*/ 2523805 w 2523805"/>
              <a:gd name="connsiteY5" fmla="*/ 1604603 h 2556363"/>
              <a:gd name="connsiteX0" fmla="*/ 2523805 w 2523805"/>
              <a:gd name="connsiteY0" fmla="*/ 1604603 h 2543978"/>
              <a:gd name="connsiteX1" fmla="*/ 1404977 w 2523805"/>
              <a:gd name="connsiteY1" fmla="*/ 2542456 h 2543978"/>
              <a:gd name="connsiteX2" fmla="*/ 399 w 2523805"/>
              <a:gd name="connsiteY2" fmla="*/ 1137878 h 2543978"/>
              <a:gd name="connsiteX3" fmla="*/ 509627 w 2523805"/>
              <a:gd name="connsiteY3" fmla="*/ 0 h 2543978"/>
              <a:gd name="connsiteX4" fmla="*/ 1404978 w 2523805"/>
              <a:gd name="connsiteY4" fmla="*/ 1137878 h 2543978"/>
              <a:gd name="connsiteX5" fmla="*/ 2523805 w 2523805"/>
              <a:gd name="connsiteY5" fmla="*/ 1604603 h 2543978"/>
              <a:gd name="connsiteX0" fmla="*/ 2523805 w 2523805"/>
              <a:gd name="connsiteY0" fmla="*/ 1604603 h 2554516"/>
              <a:gd name="connsiteX1" fmla="*/ 1404977 w 2523805"/>
              <a:gd name="connsiteY1" fmla="*/ 2542456 h 2554516"/>
              <a:gd name="connsiteX2" fmla="*/ 399 w 2523805"/>
              <a:gd name="connsiteY2" fmla="*/ 1137878 h 2554516"/>
              <a:gd name="connsiteX3" fmla="*/ 509627 w 2523805"/>
              <a:gd name="connsiteY3" fmla="*/ 0 h 2554516"/>
              <a:gd name="connsiteX4" fmla="*/ 1404978 w 2523805"/>
              <a:gd name="connsiteY4" fmla="*/ 1137878 h 2554516"/>
              <a:gd name="connsiteX5" fmla="*/ 2523805 w 2523805"/>
              <a:gd name="connsiteY5" fmla="*/ 1604603 h 2554516"/>
              <a:gd name="connsiteX0" fmla="*/ 2676205 w 2676205"/>
              <a:gd name="connsiteY0" fmla="*/ 1728428 h 2570394"/>
              <a:gd name="connsiteX1" fmla="*/ 1404977 w 2676205"/>
              <a:gd name="connsiteY1" fmla="*/ 2542456 h 2570394"/>
              <a:gd name="connsiteX2" fmla="*/ 399 w 2676205"/>
              <a:gd name="connsiteY2" fmla="*/ 1137878 h 2570394"/>
              <a:gd name="connsiteX3" fmla="*/ 509627 w 2676205"/>
              <a:gd name="connsiteY3" fmla="*/ 0 h 2570394"/>
              <a:gd name="connsiteX4" fmla="*/ 1404978 w 2676205"/>
              <a:gd name="connsiteY4" fmla="*/ 1137878 h 2570394"/>
              <a:gd name="connsiteX5" fmla="*/ 2676205 w 2676205"/>
              <a:gd name="connsiteY5" fmla="*/ 1728428 h 2570394"/>
              <a:gd name="connsiteX0" fmla="*/ 2676205 w 2676205"/>
              <a:gd name="connsiteY0" fmla="*/ 1728428 h 2556812"/>
              <a:gd name="connsiteX1" fmla="*/ 1404977 w 2676205"/>
              <a:gd name="connsiteY1" fmla="*/ 2542456 h 2556812"/>
              <a:gd name="connsiteX2" fmla="*/ 399 w 2676205"/>
              <a:gd name="connsiteY2" fmla="*/ 1137878 h 2556812"/>
              <a:gd name="connsiteX3" fmla="*/ 509627 w 2676205"/>
              <a:gd name="connsiteY3" fmla="*/ 0 h 2556812"/>
              <a:gd name="connsiteX4" fmla="*/ 1404978 w 2676205"/>
              <a:gd name="connsiteY4" fmla="*/ 1137878 h 2556812"/>
              <a:gd name="connsiteX5" fmla="*/ 2676205 w 2676205"/>
              <a:gd name="connsiteY5" fmla="*/ 1728428 h 2556812"/>
              <a:gd name="connsiteX0" fmla="*/ 2676205 w 2676205"/>
              <a:gd name="connsiteY0" fmla="*/ 1728428 h 2542478"/>
              <a:gd name="connsiteX1" fmla="*/ 1404977 w 2676205"/>
              <a:gd name="connsiteY1" fmla="*/ 2542456 h 2542478"/>
              <a:gd name="connsiteX2" fmla="*/ 399 w 2676205"/>
              <a:gd name="connsiteY2" fmla="*/ 1137878 h 2542478"/>
              <a:gd name="connsiteX3" fmla="*/ 509627 w 2676205"/>
              <a:gd name="connsiteY3" fmla="*/ 0 h 2542478"/>
              <a:gd name="connsiteX4" fmla="*/ 1404978 w 2676205"/>
              <a:gd name="connsiteY4" fmla="*/ 1137878 h 2542478"/>
              <a:gd name="connsiteX5" fmla="*/ 2676205 w 2676205"/>
              <a:gd name="connsiteY5" fmla="*/ 1728428 h 2542478"/>
              <a:gd name="connsiteX0" fmla="*/ 2698225 w 2698225"/>
              <a:gd name="connsiteY0" fmla="*/ 1699853 h 2513903"/>
              <a:gd name="connsiteX1" fmla="*/ 1426997 w 2698225"/>
              <a:gd name="connsiteY1" fmla="*/ 2513881 h 2513903"/>
              <a:gd name="connsiteX2" fmla="*/ 22419 w 2698225"/>
              <a:gd name="connsiteY2" fmla="*/ 1109303 h 2513903"/>
              <a:gd name="connsiteX3" fmla="*/ 550697 w 2698225"/>
              <a:gd name="connsiteY3" fmla="*/ 0 h 2513903"/>
              <a:gd name="connsiteX4" fmla="*/ 1426998 w 2698225"/>
              <a:gd name="connsiteY4" fmla="*/ 1109303 h 2513903"/>
              <a:gd name="connsiteX5" fmla="*/ 2698225 w 2698225"/>
              <a:gd name="connsiteY5" fmla="*/ 1699853 h 2513903"/>
              <a:gd name="connsiteX0" fmla="*/ 2698225 w 2698225"/>
              <a:gd name="connsiteY0" fmla="*/ 1699853 h 2513903"/>
              <a:gd name="connsiteX1" fmla="*/ 1426997 w 2698225"/>
              <a:gd name="connsiteY1" fmla="*/ 2513881 h 2513903"/>
              <a:gd name="connsiteX2" fmla="*/ 22419 w 2698225"/>
              <a:gd name="connsiteY2" fmla="*/ 1109303 h 2513903"/>
              <a:gd name="connsiteX3" fmla="*/ 550697 w 2698225"/>
              <a:gd name="connsiteY3" fmla="*/ 0 h 2513903"/>
              <a:gd name="connsiteX4" fmla="*/ 1426998 w 2698225"/>
              <a:gd name="connsiteY4" fmla="*/ 1109303 h 2513903"/>
              <a:gd name="connsiteX5" fmla="*/ 2698225 w 2698225"/>
              <a:gd name="connsiteY5" fmla="*/ 1699853 h 2513903"/>
              <a:gd name="connsiteX0" fmla="*/ 2698225 w 2698225"/>
              <a:gd name="connsiteY0" fmla="*/ 1699853 h 2513903"/>
              <a:gd name="connsiteX1" fmla="*/ 1426997 w 2698225"/>
              <a:gd name="connsiteY1" fmla="*/ 2513881 h 2513903"/>
              <a:gd name="connsiteX2" fmla="*/ 22419 w 2698225"/>
              <a:gd name="connsiteY2" fmla="*/ 1109303 h 2513903"/>
              <a:gd name="connsiteX3" fmla="*/ 550697 w 2698225"/>
              <a:gd name="connsiteY3" fmla="*/ 0 h 2513903"/>
              <a:gd name="connsiteX4" fmla="*/ 1426998 w 2698225"/>
              <a:gd name="connsiteY4" fmla="*/ 1109303 h 2513903"/>
              <a:gd name="connsiteX5" fmla="*/ 2698225 w 2698225"/>
              <a:gd name="connsiteY5" fmla="*/ 1699853 h 2513903"/>
              <a:gd name="connsiteX0" fmla="*/ 2677259 w 2677259"/>
              <a:gd name="connsiteY0" fmla="*/ 1699853 h 2513903"/>
              <a:gd name="connsiteX1" fmla="*/ 1406031 w 2677259"/>
              <a:gd name="connsiteY1" fmla="*/ 2513881 h 2513903"/>
              <a:gd name="connsiteX2" fmla="*/ 1453 w 2677259"/>
              <a:gd name="connsiteY2" fmla="*/ 1109303 h 2513903"/>
              <a:gd name="connsiteX3" fmla="*/ 529731 w 2677259"/>
              <a:gd name="connsiteY3" fmla="*/ 0 h 2513903"/>
              <a:gd name="connsiteX4" fmla="*/ 1406032 w 2677259"/>
              <a:gd name="connsiteY4" fmla="*/ 1109303 h 2513903"/>
              <a:gd name="connsiteX5" fmla="*/ 2677259 w 2677259"/>
              <a:gd name="connsiteY5" fmla="*/ 1699853 h 2513903"/>
              <a:gd name="connsiteX0" fmla="*/ 2677259 w 2677259"/>
              <a:gd name="connsiteY0" fmla="*/ 1699853 h 2513902"/>
              <a:gd name="connsiteX1" fmla="*/ 1406031 w 2677259"/>
              <a:gd name="connsiteY1" fmla="*/ 2513881 h 2513902"/>
              <a:gd name="connsiteX2" fmla="*/ 1453 w 2677259"/>
              <a:gd name="connsiteY2" fmla="*/ 1109303 h 2513902"/>
              <a:gd name="connsiteX3" fmla="*/ 529731 w 2677259"/>
              <a:gd name="connsiteY3" fmla="*/ 0 h 2513902"/>
              <a:gd name="connsiteX4" fmla="*/ 1406032 w 2677259"/>
              <a:gd name="connsiteY4" fmla="*/ 1109303 h 2513902"/>
              <a:gd name="connsiteX5" fmla="*/ 2677259 w 2677259"/>
              <a:gd name="connsiteY5" fmla="*/ 1699853 h 2513902"/>
              <a:gd name="connsiteX0" fmla="*/ 2677259 w 2677259"/>
              <a:gd name="connsiteY0" fmla="*/ 1699853 h 2515705"/>
              <a:gd name="connsiteX1" fmla="*/ 1406031 w 2677259"/>
              <a:gd name="connsiteY1" fmla="*/ 2513881 h 2515705"/>
              <a:gd name="connsiteX2" fmla="*/ 1453 w 2677259"/>
              <a:gd name="connsiteY2" fmla="*/ 1109303 h 2515705"/>
              <a:gd name="connsiteX3" fmla="*/ 529731 w 2677259"/>
              <a:gd name="connsiteY3" fmla="*/ 0 h 2515705"/>
              <a:gd name="connsiteX4" fmla="*/ 1406032 w 2677259"/>
              <a:gd name="connsiteY4" fmla="*/ 1109303 h 2515705"/>
              <a:gd name="connsiteX5" fmla="*/ 2677259 w 2677259"/>
              <a:gd name="connsiteY5" fmla="*/ 1699853 h 2515705"/>
              <a:gd name="connsiteX0" fmla="*/ 2676449 w 2676449"/>
              <a:gd name="connsiteY0" fmla="*/ 1699853 h 2515540"/>
              <a:gd name="connsiteX1" fmla="*/ 1405221 w 2676449"/>
              <a:gd name="connsiteY1" fmla="*/ 2513881 h 2515540"/>
              <a:gd name="connsiteX2" fmla="*/ 643 w 2676449"/>
              <a:gd name="connsiteY2" fmla="*/ 1109303 h 2515540"/>
              <a:gd name="connsiteX3" fmla="*/ 528921 w 2676449"/>
              <a:gd name="connsiteY3" fmla="*/ 0 h 2515540"/>
              <a:gd name="connsiteX4" fmla="*/ 1405222 w 2676449"/>
              <a:gd name="connsiteY4" fmla="*/ 1109303 h 2515540"/>
              <a:gd name="connsiteX5" fmla="*/ 2676449 w 2676449"/>
              <a:gd name="connsiteY5" fmla="*/ 1699853 h 2515540"/>
              <a:gd name="connsiteX0" fmla="*/ 2676449 w 2676449"/>
              <a:gd name="connsiteY0" fmla="*/ 1699853 h 2515540"/>
              <a:gd name="connsiteX1" fmla="*/ 1405221 w 2676449"/>
              <a:gd name="connsiteY1" fmla="*/ 2513881 h 2515540"/>
              <a:gd name="connsiteX2" fmla="*/ 643 w 2676449"/>
              <a:gd name="connsiteY2" fmla="*/ 1109303 h 2515540"/>
              <a:gd name="connsiteX3" fmla="*/ 528921 w 2676449"/>
              <a:gd name="connsiteY3" fmla="*/ 0 h 2515540"/>
              <a:gd name="connsiteX4" fmla="*/ 1405222 w 2676449"/>
              <a:gd name="connsiteY4" fmla="*/ 1109303 h 2515540"/>
              <a:gd name="connsiteX5" fmla="*/ 2676449 w 2676449"/>
              <a:gd name="connsiteY5" fmla="*/ 1699853 h 2515540"/>
              <a:gd name="connsiteX0" fmla="*/ 2676449 w 2676449"/>
              <a:gd name="connsiteY0" fmla="*/ 1699853 h 2515540"/>
              <a:gd name="connsiteX1" fmla="*/ 1405221 w 2676449"/>
              <a:gd name="connsiteY1" fmla="*/ 2513881 h 2515540"/>
              <a:gd name="connsiteX2" fmla="*/ 643 w 2676449"/>
              <a:gd name="connsiteY2" fmla="*/ 1109303 h 2515540"/>
              <a:gd name="connsiteX3" fmla="*/ 528921 w 2676449"/>
              <a:gd name="connsiteY3" fmla="*/ 0 h 2515540"/>
              <a:gd name="connsiteX4" fmla="*/ 1405222 w 2676449"/>
              <a:gd name="connsiteY4" fmla="*/ 1109303 h 2515540"/>
              <a:gd name="connsiteX5" fmla="*/ 2676449 w 2676449"/>
              <a:gd name="connsiteY5" fmla="*/ 1699853 h 2515540"/>
              <a:gd name="connsiteX0" fmla="*/ 2676449 w 2676449"/>
              <a:gd name="connsiteY0" fmla="*/ 1699853 h 2515540"/>
              <a:gd name="connsiteX1" fmla="*/ 1405221 w 2676449"/>
              <a:gd name="connsiteY1" fmla="*/ 2513881 h 2515540"/>
              <a:gd name="connsiteX2" fmla="*/ 643 w 2676449"/>
              <a:gd name="connsiteY2" fmla="*/ 1109303 h 2515540"/>
              <a:gd name="connsiteX3" fmla="*/ 528921 w 2676449"/>
              <a:gd name="connsiteY3" fmla="*/ 0 h 2515540"/>
              <a:gd name="connsiteX4" fmla="*/ 1255103 w 2676449"/>
              <a:gd name="connsiteY4" fmla="*/ 1170741 h 2515540"/>
              <a:gd name="connsiteX5" fmla="*/ 2676449 w 2676449"/>
              <a:gd name="connsiteY5" fmla="*/ 1699853 h 2515540"/>
              <a:gd name="connsiteX0" fmla="*/ 2676449 w 2676449"/>
              <a:gd name="connsiteY0" fmla="*/ 1699853 h 2515540"/>
              <a:gd name="connsiteX1" fmla="*/ 1405221 w 2676449"/>
              <a:gd name="connsiteY1" fmla="*/ 2513881 h 2515540"/>
              <a:gd name="connsiteX2" fmla="*/ 643 w 2676449"/>
              <a:gd name="connsiteY2" fmla="*/ 1109303 h 2515540"/>
              <a:gd name="connsiteX3" fmla="*/ 528921 w 2676449"/>
              <a:gd name="connsiteY3" fmla="*/ 0 h 2515540"/>
              <a:gd name="connsiteX4" fmla="*/ 1255103 w 2676449"/>
              <a:gd name="connsiteY4" fmla="*/ 1170741 h 2515540"/>
              <a:gd name="connsiteX5" fmla="*/ 2676449 w 2676449"/>
              <a:gd name="connsiteY5" fmla="*/ 1699853 h 2515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6449" h="2515540">
                <a:moveTo>
                  <a:pt x="2676449" y="1699853"/>
                </a:moveTo>
                <a:cubicBezTo>
                  <a:pt x="2394420" y="2166310"/>
                  <a:pt x="2066171" y="2473194"/>
                  <a:pt x="1405221" y="2513881"/>
                </a:cubicBezTo>
                <a:cubicBezTo>
                  <a:pt x="744271" y="2554568"/>
                  <a:pt x="-25386" y="1840463"/>
                  <a:pt x="643" y="1109303"/>
                </a:cubicBezTo>
                <a:cubicBezTo>
                  <a:pt x="26672" y="378143"/>
                  <a:pt x="467569" y="114300"/>
                  <a:pt x="528921" y="0"/>
                </a:cubicBezTo>
                <a:cubicBezTo>
                  <a:pt x="509871" y="49093"/>
                  <a:pt x="645503" y="597773"/>
                  <a:pt x="1255103" y="1170741"/>
                </a:cubicBezTo>
                <a:cubicBezTo>
                  <a:pt x="1682582" y="1534465"/>
                  <a:pt x="2220606" y="1632781"/>
                  <a:pt x="2676449" y="1699853"/>
                </a:cubicBezTo>
                <a:close/>
              </a:path>
            </a:pathLst>
          </a:custGeom>
          <a:solidFill>
            <a:srgbClr val="FFFFFF">
              <a:alpha val="2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9" name="Oval 38"/>
          <p:cNvSpPr/>
          <p:nvPr/>
        </p:nvSpPr>
        <p:spPr>
          <a:xfrm>
            <a:off x="5647229" y="1666875"/>
            <a:ext cx="2809155" cy="2809154"/>
          </a:xfrm>
          <a:prstGeom prst="ellipse">
            <a:avLst/>
          </a:prstGeom>
          <a:noFill/>
          <a:ln w="1270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38" name="Oval 37"/>
          <p:cNvSpPr/>
          <p:nvPr/>
        </p:nvSpPr>
        <p:spPr>
          <a:xfrm>
            <a:off x="5725246" y="1744892"/>
            <a:ext cx="2653121" cy="2653120"/>
          </a:xfrm>
          <a:prstGeom prst="ellipse">
            <a:avLst/>
          </a:prstGeom>
          <a:noFill/>
          <a:ln w="571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05172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2000" fill="hold"/>
                                        <p:tgtEl>
                                          <p:spTgt spid="40"/>
                                        </p:tgtEl>
                                        <p:attrNameLst>
                                          <p:attrName>ppt_w</p:attrName>
                                        </p:attrNameLst>
                                      </p:cBhvr>
                                      <p:tavLst>
                                        <p:tav tm="0">
                                          <p:val>
                                            <p:fltVal val="0"/>
                                          </p:val>
                                        </p:tav>
                                        <p:tav tm="100000">
                                          <p:val>
                                            <p:strVal val="#ppt_w"/>
                                          </p:val>
                                        </p:tav>
                                      </p:tavLst>
                                    </p:anim>
                                    <p:anim calcmode="lin" valueType="num">
                                      <p:cBhvr>
                                        <p:cTn id="8" dur="2000" fill="hold"/>
                                        <p:tgtEl>
                                          <p:spTgt spid="40"/>
                                        </p:tgtEl>
                                        <p:attrNameLst>
                                          <p:attrName>ppt_h</p:attrName>
                                        </p:attrNameLst>
                                      </p:cBhvr>
                                      <p:tavLst>
                                        <p:tav tm="0">
                                          <p:val>
                                            <p:fltVal val="0"/>
                                          </p:val>
                                        </p:tav>
                                        <p:tav tm="100000">
                                          <p:val>
                                            <p:strVal val="#ppt_h"/>
                                          </p:val>
                                        </p:tav>
                                      </p:tavLst>
                                    </p:anim>
                                    <p:anim calcmode="lin" valueType="num">
                                      <p:cBhvr>
                                        <p:cTn id="9" dur="2000" fill="hold"/>
                                        <p:tgtEl>
                                          <p:spTgt spid="40"/>
                                        </p:tgtEl>
                                        <p:attrNameLst>
                                          <p:attrName>style.rotation</p:attrName>
                                        </p:attrNameLst>
                                      </p:cBhvr>
                                      <p:tavLst>
                                        <p:tav tm="0">
                                          <p:val>
                                            <p:fltVal val="90"/>
                                          </p:val>
                                        </p:tav>
                                        <p:tav tm="100000">
                                          <p:val>
                                            <p:fltVal val="0"/>
                                          </p:val>
                                        </p:tav>
                                      </p:tavLst>
                                    </p:anim>
                                    <p:animEffect transition="in" filter="fade">
                                      <p:cBhvr>
                                        <p:cTn id="10" dur="2000"/>
                                        <p:tgtEl>
                                          <p:spTgt spid="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par>
                                <p:cTn id="17" presetID="10" presetClass="entr" presetSubtype="0" fill="hold" grpId="0" nodeType="with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grpId="0" nodeType="withEffect">
                                  <p:stCondLst>
                                    <p:cond delay="1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90269" y="5392109"/>
            <a:ext cx="2924175" cy="752785"/>
            <a:chOff x="3581400" y="4537713"/>
            <a:chExt cx="2409826" cy="752785"/>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4" name="Rectangle 2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3266073" y="5392109"/>
            <a:ext cx="2924175" cy="752785"/>
            <a:chOff x="3581400" y="4537713"/>
            <a:chExt cx="2409826" cy="752785"/>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7" name="Rectangle 2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8" name="Group 27"/>
          <p:cNvGrpSpPr/>
          <p:nvPr/>
        </p:nvGrpSpPr>
        <p:grpSpPr>
          <a:xfrm>
            <a:off x="6113318" y="5392109"/>
            <a:ext cx="2924175" cy="752785"/>
            <a:chOff x="3581400" y="4537713"/>
            <a:chExt cx="2409826" cy="752785"/>
          </a:xfrm>
        </p:grpSpPr>
        <p:pic>
          <p:nvPicPr>
            <p:cNvPr id="29" name="Picture 2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0" name="Rectangle 29"/>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p:cNvGrpSpPr/>
          <p:nvPr/>
        </p:nvGrpSpPr>
        <p:grpSpPr>
          <a:xfrm>
            <a:off x="8980138" y="5392109"/>
            <a:ext cx="2924175" cy="752785"/>
            <a:chOff x="3581400" y="4537713"/>
            <a:chExt cx="2409826" cy="752785"/>
          </a:xfrm>
        </p:grpSpPr>
        <p:pic>
          <p:nvPicPr>
            <p:cNvPr id="32" name="Picture 31"/>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3" name="Rectangle 32"/>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p:txBody>
          <a:bodyPr/>
          <a:lstStyle/>
          <a:p>
            <a:r>
              <a:rPr lang="en-GB" dirty="0"/>
              <a:t>Summary and conclusions</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20</a:t>
            </a:fld>
            <a:endParaRPr lang="en-GB">
              <a:solidFill>
                <a:prstClr val="black">
                  <a:tint val="75000"/>
                </a:prstClr>
              </a:solidFill>
            </a:endParaRPr>
          </a:p>
        </p:txBody>
      </p:sp>
      <p:sp>
        <p:nvSpPr>
          <p:cNvPr id="5" name="TextBox 4"/>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Insight and Innovation</a:t>
            </a:r>
            <a:endParaRPr lang="en-GB" sz="1200" b="1" i="1" dirty="0">
              <a:solidFill>
                <a:schemeClr val="bg1"/>
              </a:solidFill>
              <a:latin typeface="Proxima Nova Rg" panose="02000506030000020004" pitchFamily="50" charset="0"/>
            </a:endParaRPr>
          </a:p>
        </p:txBody>
      </p:sp>
      <p:sp>
        <p:nvSpPr>
          <p:cNvPr id="6" name="Rectangle 5"/>
          <p:cNvSpPr/>
          <p:nvPr/>
        </p:nvSpPr>
        <p:spPr>
          <a:xfrm>
            <a:off x="3330015" y="1988493"/>
            <a:ext cx="2772000" cy="338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457201" y="1988493"/>
            <a:ext cx="2772000" cy="338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9075642" y="1988493"/>
            <a:ext cx="2772000" cy="338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6202828" y="1988493"/>
            <a:ext cx="2772000" cy="338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137404" y="2113799"/>
            <a:ext cx="2687886" cy="1569660"/>
          </a:xfrm>
          <a:prstGeom prst="rect">
            <a:avLst/>
          </a:prstGeom>
        </p:spPr>
        <p:txBody>
          <a:bodyPr wrap="square">
            <a:spAutoFit/>
          </a:bodyPr>
          <a:lstStyle/>
          <a:p>
            <a:r>
              <a:rPr lang="en-GB" sz="2400" dirty="0">
                <a:solidFill>
                  <a:schemeClr val="tx1">
                    <a:lumMod val="75000"/>
                    <a:lumOff val="25000"/>
                  </a:schemeClr>
                </a:solidFill>
              </a:rPr>
              <a:t>Doing nothing leaves critical systems vulnerable to attack.</a:t>
            </a:r>
          </a:p>
        </p:txBody>
      </p:sp>
      <p:sp>
        <p:nvSpPr>
          <p:cNvPr id="15" name="Rectangle 14"/>
          <p:cNvSpPr/>
          <p:nvPr/>
        </p:nvSpPr>
        <p:spPr>
          <a:xfrm>
            <a:off x="6264624" y="2113799"/>
            <a:ext cx="2617321" cy="2677656"/>
          </a:xfrm>
          <a:prstGeom prst="rect">
            <a:avLst/>
          </a:prstGeom>
        </p:spPr>
        <p:txBody>
          <a:bodyPr wrap="square">
            <a:spAutoFit/>
          </a:bodyPr>
          <a:lstStyle/>
          <a:p>
            <a:r>
              <a:rPr lang="en-GB" sz="2400" dirty="0" err="1">
                <a:solidFill>
                  <a:schemeClr val="tx1">
                    <a:lumMod val="75000"/>
                    <a:lumOff val="25000"/>
                  </a:schemeClr>
                </a:solidFill>
              </a:rPr>
              <a:t>MACsec</a:t>
            </a:r>
            <a:r>
              <a:rPr lang="en-GB" sz="2400" dirty="0">
                <a:solidFill>
                  <a:schemeClr val="tx1">
                    <a:lumMod val="75000"/>
                    <a:lumOff val="25000"/>
                  </a:schemeClr>
                </a:solidFill>
              </a:rPr>
              <a:t> is complex and potentially introduces timing inaccuracy.</a:t>
            </a:r>
          </a:p>
          <a:p>
            <a:endParaRPr lang="en-GB" sz="2400" dirty="0">
              <a:solidFill>
                <a:schemeClr val="tx1">
                  <a:lumMod val="75000"/>
                  <a:lumOff val="25000"/>
                </a:schemeClr>
              </a:solidFill>
            </a:endParaRPr>
          </a:p>
          <a:p>
            <a:r>
              <a:rPr lang="en-GB" sz="2400" dirty="0">
                <a:solidFill>
                  <a:schemeClr val="tx1">
                    <a:lumMod val="75000"/>
                    <a:lumOff val="25000"/>
                  </a:schemeClr>
                </a:solidFill>
              </a:rPr>
              <a:t>A key management system is required.</a:t>
            </a:r>
          </a:p>
        </p:txBody>
      </p:sp>
      <p:sp>
        <p:nvSpPr>
          <p:cNvPr id="16" name="Rectangle 15"/>
          <p:cNvSpPr/>
          <p:nvPr/>
        </p:nvSpPr>
        <p:spPr>
          <a:xfrm>
            <a:off x="3409112" y="2113799"/>
            <a:ext cx="2621109" cy="3046988"/>
          </a:xfrm>
          <a:prstGeom prst="rect">
            <a:avLst/>
          </a:prstGeom>
        </p:spPr>
        <p:txBody>
          <a:bodyPr wrap="square">
            <a:spAutoFit/>
          </a:bodyPr>
          <a:lstStyle/>
          <a:p>
            <a:r>
              <a:rPr lang="en-GB" sz="2400" dirty="0">
                <a:solidFill>
                  <a:schemeClr val="tx1">
                    <a:lumMod val="75000"/>
                    <a:lumOff val="25000"/>
                  </a:schemeClr>
                </a:solidFill>
              </a:rPr>
              <a:t>The new optional 1588 security TLV mechanisms require quite a bit of work and a key management system to go along with them.</a:t>
            </a:r>
          </a:p>
        </p:txBody>
      </p:sp>
      <p:sp>
        <p:nvSpPr>
          <p:cNvPr id="17" name="Rectangle 16"/>
          <p:cNvSpPr/>
          <p:nvPr/>
        </p:nvSpPr>
        <p:spPr>
          <a:xfrm>
            <a:off x="527597" y="2113799"/>
            <a:ext cx="2701811" cy="3046988"/>
          </a:xfrm>
          <a:prstGeom prst="rect">
            <a:avLst/>
          </a:prstGeom>
        </p:spPr>
        <p:txBody>
          <a:bodyPr wrap="square">
            <a:spAutoFit/>
          </a:bodyPr>
          <a:lstStyle/>
          <a:p>
            <a:r>
              <a:rPr lang="en-GB" sz="2400" dirty="0">
                <a:solidFill>
                  <a:schemeClr val="tx1">
                    <a:lumMod val="75000"/>
                    <a:lumOff val="25000"/>
                  </a:schemeClr>
                </a:solidFill>
              </a:rPr>
              <a:t>Good security is hard to do and tends to be complex to implement. This often means it is left until late in the development process.</a:t>
            </a:r>
          </a:p>
        </p:txBody>
      </p:sp>
      <p:cxnSp>
        <p:nvCxnSpPr>
          <p:cNvPr id="18" name="Straight Connector 17"/>
          <p:cNvCxnSpPr/>
          <p:nvPr/>
        </p:nvCxnSpPr>
        <p:spPr>
          <a:xfrm>
            <a:off x="457201" y="1988493"/>
            <a:ext cx="2772000" cy="0"/>
          </a:xfrm>
          <a:prstGeom prst="line">
            <a:avLst/>
          </a:prstGeom>
          <a:ln w="38100">
            <a:solidFill>
              <a:srgbClr val="15B4BA"/>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330015" y="1988493"/>
            <a:ext cx="2772000" cy="0"/>
          </a:xfrm>
          <a:prstGeom prst="line">
            <a:avLst/>
          </a:prstGeom>
          <a:ln w="38100">
            <a:solidFill>
              <a:srgbClr val="FF418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202828" y="1988493"/>
            <a:ext cx="2772000"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075642" y="1988493"/>
            <a:ext cx="277200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98277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fade">
                                      <p:cBhvr>
                                        <p:cTn id="49" dur="500"/>
                                        <p:tgtEl>
                                          <p:spTgt spid="3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500"/>
                                        <p:tgtEl>
                                          <p:spTgt spid="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par>
                                <p:cTn id="56" presetID="10" presetClass="entr" presetSubtype="0" fill="hold"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4" grpId="0"/>
      <p:bldP spid="15" grpId="0"/>
      <p:bldP spid="16" grpId="0"/>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0781" y="3024133"/>
            <a:ext cx="3270438" cy="809734"/>
          </a:xfrm>
        </p:spPr>
        <p:txBody>
          <a:bodyPr>
            <a:noAutofit/>
          </a:bodyPr>
          <a:lstStyle/>
          <a:p>
            <a:pPr marL="0" indent="0" algn="ctr">
              <a:buNone/>
            </a:pPr>
            <a:r>
              <a:rPr lang="en-GB" sz="4000" dirty="0" smtClean="0">
                <a:solidFill>
                  <a:srgbClr val="999999"/>
                </a:solidFill>
                <a:latin typeface="+mn-lt"/>
                <a:ea typeface="+mj-ea"/>
                <a:cs typeface="+mj-cs"/>
              </a:rPr>
              <a:t>Questions?</a:t>
            </a:r>
            <a:endParaRPr lang="en-GB" sz="4800"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21</a:t>
            </a:fld>
            <a:endParaRPr lang="en-GB">
              <a:solidFill>
                <a:prstClr val="black">
                  <a:tint val="75000"/>
                </a:prstClr>
              </a:solidFill>
            </a:endParaRPr>
          </a:p>
        </p:txBody>
      </p:sp>
    </p:spTree>
    <p:extLst>
      <p:ext uri="{BB962C8B-B14F-4D97-AF65-F5344CB8AC3E}">
        <p14:creationId xmlns:p14="http://schemas.microsoft.com/office/powerpoint/2010/main" val="3693375672"/>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176" y="3121224"/>
            <a:ext cx="3393648" cy="615553"/>
          </a:xfrm>
        </p:spPr>
        <p:txBody>
          <a:bodyPr wrap="square">
            <a:spAutoFit/>
          </a:bodyPr>
          <a:lstStyle/>
          <a:p>
            <a:pPr marL="0" indent="0" algn="ctr">
              <a:buNone/>
            </a:pPr>
            <a:r>
              <a:rPr lang="en-GB" sz="4000" dirty="0">
                <a:solidFill>
                  <a:srgbClr val="999999"/>
                </a:solidFill>
                <a:latin typeface="+mn-lt"/>
                <a:ea typeface="+mj-ea"/>
                <a:cs typeface="+mj-cs"/>
              </a:rPr>
              <a:t>BACKUP SLIDES</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22</a:t>
            </a:fld>
            <a:endParaRPr lang="en-GB">
              <a:solidFill>
                <a:prstClr val="black">
                  <a:tint val="75000"/>
                </a:prstClr>
              </a:solidFill>
            </a:endParaRPr>
          </a:p>
        </p:txBody>
      </p:sp>
    </p:spTree>
    <p:extLst>
      <p:ext uri="{BB962C8B-B14F-4D97-AF65-F5344CB8AC3E}">
        <p14:creationId xmlns:p14="http://schemas.microsoft.com/office/powerpoint/2010/main" val="3928279415"/>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0" y="5119275"/>
            <a:ext cx="6189422" cy="752785"/>
            <a:chOff x="0" y="5225646"/>
            <a:chExt cx="6189422" cy="752785"/>
          </a:xfrm>
        </p:grpSpPr>
        <p:pic>
          <p:nvPicPr>
            <p:cNvPr id="12" name="Picture 11"/>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0" y="5225646"/>
              <a:ext cx="6189422" cy="752785"/>
            </a:xfrm>
            <a:prstGeom prst="rect">
              <a:avLst/>
            </a:prstGeom>
          </p:spPr>
        </p:pic>
        <p:sp>
          <p:nvSpPr>
            <p:cNvPr id="13" name="Rectangle 12"/>
            <p:cNvSpPr/>
            <p:nvPr/>
          </p:nvSpPr>
          <p:spPr>
            <a:xfrm>
              <a:off x="77720" y="5327125"/>
              <a:ext cx="5786076"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p:cNvGrpSpPr/>
          <p:nvPr/>
        </p:nvGrpSpPr>
        <p:grpSpPr>
          <a:xfrm>
            <a:off x="5530478" y="5119275"/>
            <a:ext cx="6324449" cy="752785"/>
            <a:chOff x="3581400" y="4537713"/>
            <a:chExt cx="2409826" cy="752785"/>
          </a:xfrm>
        </p:grpSpPr>
        <p:pic>
          <p:nvPicPr>
            <p:cNvPr id="15" name="Picture 14"/>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16" name="Rectangle 15"/>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ounded Rectangle 9"/>
          <p:cNvSpPr/>
          <p:nvPr/>
        </p:nvSpPr>
        <p:spPr>
          <a:xfrm>
            <a:off x="6033153" y="2347275"/>
            <a:ext cx="5472000" cy="2772000"/>
          </a:xfrm>
          <a:prstGeom prst="roundRect">
            <a:avLst>
              <a:gd name="adj"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lumMod val="75000"/>
                  <a:lumOff val="25000"/>
                </a:schemeClr>
              </a:solidFill>
            </a:endParaRPr>
          </a:p>
        </p:txBody>
      </p:sp>
      <p:sp>
        <p:nvSpPr>
          <p:cNvPr id="8" name="Rounded Rectangle 7"/>
          <p:cNvSpPr/>
          <p:nvPr/>
        </p:nvSpPr>
        <p:spPr>
          <a:xfrm>
            <a:off x="457199" y="2347275"/>
            <a:ext cx="5329285" cy="2772000"/>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lumMod val="75000"/>
                  <a:lumOff val="25000"/>
                </a:schemeClr>
              </a:solidFill>
            </a:endParaRPr>
          </a:p>
        </p:txBody>
      </p:sp>
      <p:sp>
        <p:nvSpPr>
          <p:cNvPr id="2" name="Title 1"/>
          <p:cNvSpPr>
            <a:spLocks noGrp="1"/>
          </p:cNvSpPr>
          <p:nvPr>
            <p:ph type="title"/>
          </p:nvPr>
        </p:nvSpPr>
        <p:spPr/>
        <p:txBody>
          <a:bodyPr/>
          <a:lstStyle/>
          <a:p>
            <a:r>
              <a:rPr lang="en-GB" dirty="0"/>
              <a:t>The </a:t>
            </a:r>
            <a:r>
              <a:rPr lang="en-GB" dirty="0" err="1"/>
              <a:t>MACsec</a:t>
            </a:r>
            <a:r>
              <a:rPr lang="en-GB" dirty="0"/>
              <a:t> standards</a:t>
            </a:r>
          </a:p>
        </p:txBody>
      </p:sp>
      <p:sp>
        <p:nvSpPr>
          <p:cNvPr id="3" name="Content Placeholder 2"/>
          <p:cNvSpPr>
            <a:spLocks noGrp="1"/>
          </p:cNvSpPr>
          <p:nvPr>
            <p:ph idx="1"/>
          </p:nvPr>
        </p:nvSpPr>
        <p:spPr>
          <a:xfrm>
            <a:off x="457199" y="1752492"/>
            <a:ext cx="8898559" cy="557076"/>
          </a:xfrm>
        </p:spPr>
        <p:txBody>
          <a:bodyPr>
            <a:normAutofit fontScale="92500" lnSpcReduction="20000"/>
          </a:bodyPr>
          <a:lstStyle/>
          <a:p>
            <a:pPr marL="0" indent="0">
              <a:buNone/>
            </a:pPr>
            <a:r>
              <a:rPr lang="en-GB" dirty="0" err="1">
                <a:latin typeface="+mn-lt"/>
              </a:rPr>
              <a:t>MACsec</a:t>
            </a:r>
            <a:r>
              <a:rPr lang="en-GB" dirty="0">
                <a:latin typeface="+mn-lt"/>
              </a:rPr>
              <a:t> is described in two standards:</a:t>
            </a:r>
            <a:br>
              <a:rPr lang="en-GB" dirty="0">
                <a:latin typeface="+mn-lt"/>
              </a:rPr>
            </a:br>
            <a:endParaRPr lang="en-GB" dirty="0">
              <a:latin typeface="+mn-lt"/>
            </a:endParaRPr>
          </a:p>
          <a:p>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23</a:t>
            </a:fld>
            <a:endParaRPr lang="en-GB">
              <a:solidFill>
                <a:prstClr val="black">
                  <a:tint val="75000"/>
                </a:prstClr>
              </a:solidFill>
            </a:endParaRPr>
          </a:p>
        </p:txBody>
      </p:sp>
      <p:sp>
        <p:nvSpPr>
          <p:cNvPr id="6" name="Rectangle 5"/>
          <p:cNvSpPr/>
          <p:nvPr/>
        </p:nvSpPr>
        <p:spPr>
          <a:xfrm>
            <a:off x="703868" y="2494583"/>
            <a:ext cx="4914507" cy="1723549"/>
          </a:xfrm>
          <a:prstGeom prst="rect">
            <a:avLst/>
          </a:prstGeom>
        </p:spPr>
        <p:txBody>
          <a:bodyPr wrap="square">
            <a:spAutoFit/>
          </a:bodyPr>
          <a:lstStyle/>
          <a:p>
            <a:r>
              <a:rPr lang="en-GB" sz="2000" dirty="0">
                <a:solidFill>
                  <a:schemeClr val="tx1">
                    <a:lumMod val="75000"/>
                    <a:lumOff val="25000"/>
                  </a:schemeClr>
                </a:solidFill>
              </a:rPr>
              <a:t>802.1AE – Defines </a:t>
            </a:r>
            <a:r>
              <a:rPr lang="en-GB" sz="2000" dirty="0" err="1">
                <a:solidFill>
                  <a:schemeClr val="tx1">
                    <a:lumMod val="75000"/>
                    <a:lumOff val="25000"/>
                  </a:schemeClr>
                </a:solidFill>
              </a:rPr>
              <a:t>MACsec</a:t>
            </a:r>
            <a:r>
              <a:rPr lang="en-GB" sz="2000" dirty="0">
                <a:solidFill>
                  <a:schemeClr val="tx1">
                    <a:lumMod val="75000"/>
                    <a:lumOff val="25000"/>
                  </a:schemeClr>
                </a:solidFill>
              </a:rPr>
              <a:t>  </a:t>
            </a:r>
          </a:p>
          <a:p>
            <a:endParaRPr lang="en-GB" sz="1000" dirty="0">
              <a:solidFill>
                <a:schemeClr val="tx1">
                  <a:lumMod val="75000"/>
                  <a:lumOff val="25000"/>
                </a:schemeClr>
              </a:solidFill>
            </a:endParaRPr>
          </a:p>
          <a:p>
            <a:r>
              <a:rPr lang="en-GB" dirty="0">
                <a:solidFill>
                  <a:schemeClr val="tx1">
                    <a:lumMod val="75000"/>
                    <a:lumOff val="25000"/>
                  </a:schemeClr>
                </a:solidFill>
              </a:rPr>
              <a:t>This describes the mechanics for establishing and operating secure logical channels that perform integrity checking and optionally encryption between nodes on a </a:t>
            </a:r>
            <a:r>
              <a:rPr lang="en-GB" u="sng" dirty="0">
                <a:solidFill>
                  <a:schemeClr val="tx1">
                    <a:lumMod val="75000"/>
                    <a:lumOff val="25000"/>
                  </a:schemeClr>
                </a:solidFill>
              </a:rPr>
              <a:t>wired</a:t>
            </a:r>
            <a:r>
              <a:rPr lang="en-GB" dirty="0">
                <a:solidFill>
                  <a:schemeClr val="tx1">
                    <a:lumMod val="75000"/>
                    <a:lumOff val="25000"/>
                  </a:schemeClr>
                </a:solidFill>
              </a:rPr>
              <a:t> LAN.</a:t>
            </a:r>
          </a:p>
        </p:txBody>
      </p:sp>
      <p:sp>
        <p:nvSpPr>
          <p:cNvPr id="7" name="Rectangle 6"/>
          <p:cNvSpPr/>
          <p:nvPr/>
        </p:nvSpPr>
        <p:spPr>
          <a:xfrm>
            <a:off x="6189422" y="2494583"/>
            <a:ext cx="5389831" cy="2246769"/>
          </a:xfrm>
          <a:prstGeom prst="rect">
            <a:avLst/>
          </a:prstGeom>
        </p:spPr>
        <p:txBody>
          <a:bodyPr wrap="square">
            <a:spAutoFit/>
          </a:bodyPr>
          <a:lstStyle/>
          <a:p>
            <a:r>
              <a:rPr lang="en-GB" sz="2000" dirty="0">
                <a:solidFill>
                  <a:schemeClr val="tx1">
                    <a:lumMod val="75000"/>
                    <a:lumOff val="25000"/>
                  </a:schemeClr>
                </a:solidFill>
              </a:rPr>
              <a:t>802.1X – Defines port level authentication and </a:t>
            </a:r>
            <a:r>
              <a:rPr lang="en-GB" sz="2000" dirty="0" err="1">
                <a:solidFill>
                  <a:schemeClr val="tx1">
                    <a:lumMod val="75000"/>
                    <a:lumOff val="25000"/>
                  </a:schemeClr>
                </a:solidFill>
              </a:rPr>
              <a:t>MACsec</a:t>
            </a:r>
            <a:r>
              <a:rPr lang="en-GB" sz="2000" dirty="0">
                <a:solidFill>
                  <a:schemeClr val="tx1">
                    <a:lumMod val="75000"/>
                    <a:lumOff val="25000"/>
                  </a:schemeClr>
                </a:solidFill>
              </a:rPr>
              <a:t> Key Agreement protocol  </a:t>
            </a:r>
          </a:p>
          <a:p>
            <a:endParaRPr lang="en-GB" sz="1000" dirty="0">
              <a:solidFill>
                <a:schemeClr val="tx1">
                  <a:lumMod val="75000"/>
                  <a:lumOff val="25000"/>
                </a:schemeClr>
              </a:solidFill>
            </a:endParaRPr>
          </a:p>
          <a:p>
            <a:r>
              <a:rPr lang="en-GB" dirty="0">
                <a:solidFill>
                  <a:schemeClr val="tx1">
                    <a:lumMod val="75000"/>
                    <a:lumOff val="25000"/>
                  </a:schemeClr>
                </a:solidFill>
              </a:rPr>
              <a:t>This is optional but typically implemented alongside 802.1AE.  It is used to establish secure associations between nodes.  Without it key sharing and management is manual or has to be done in a proprietary fashion.</a:t>
            </a:r>
          </a:p>
        </p:txBody>
      </p:sp>
      <p:sp>
        <p:nvSpPr>
          <p:cNvPr id="18" name="TextBox 17"/>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597945731"/>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p:nvPr/>
        </p:nvGrpSpPr>
        <p:grpSpPr>
          <a:xfrm>
            <a:off x="7436826" y="4963610"/>
            <a:ext cx="4127646" cy="752785"/>
            <a:chOff x="3581400" y="4537713"/>
            <a:chExt cx="2409826" cy="752785"/>
          </a:xfrm>
        </p:grpSpPr>
        <p:pic>
          <p:nvPicPr>
            <p:cNvPr id="22" name="Picture 21"/>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3" name="Rectangle 22"/>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p:cNvGrpSpPr/>
          <p:nvPr/>
        </p:nvGrpSpPr>
        <p:grpSpPr>
          <a:xfrm>
            <a:off x="3770873" y="4963610"/>
            <a:ext cx="4127646" cy="752785"/>
            <a:chOff x="3581400" y="4537713"/>
            <a:chExt cx="2409826" cy="752785"/>
          </a:xfrm>
        </p:grpSpPr>
        <p:pic>
          <p:nvPicPr>
            <p:cNvPr id="26" name="Picture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7" name="Rectangle 2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8" name="Group 27"/>
          <p:cNvGrpSpPr/>
          <p:nvPr/>
        </p:nvGrpSpPr>
        <p:grpSpPr>
          <a:xfrm>
            <a:off x="104919" y="4963610"/>
            <a:ext cx="4127646" cy="752785"/>
            <a:chOff x="3581400" y="4537713"/>
            <a:chExt cx="2409826" cy="752785"/>
          </a:xfrm>
        </p:grpSpPr>
        <p:pic>
          <p:nvPicPr>
            <p:cNvPr id="29" name="Picture 2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0" name="Rectangle 29"/>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p:txBody>
          <a:bodyPr/>
          <a:lstStyle/>
          <a:p>
            <a:r>
              <a:rPr lang="en-GB" dirty="0"/>
              <a:t>1588 and </a:t>
            </a:r>
            <a:r>
              <a:rPr lang="en-GB" dirty="0" err="1"/>
              <a:t>MACsec</a:t>
            </a:r>
            <a:endParaRPr lang="en-GB" dirty="0"/>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24</a:t>
            </a:fld>
            <a:endParaRPr lang="en-GB" dirty="0">
              <a:solidFill>
                <a:prstClr val="black">
                  <a:tint val="75000"/>
                </a:prstClr>
              </a:solidFill>
            </a:endParaRPr>
          </a:p>
        </p:txBody>
      </p:sp>
      <p:sp>
        <p:nvSpPr>
          <p:cNvPr id="6" name="Rectangle 5"/>
          <p:cNvSpPr/>
          <p:nvPr/>
        </p:nvSpPr>
        <p:spPr>
          <a:xfrm>
            <a:off x="457203" y="2339483"/>
            <a:ext cx="3600000" cy="254305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75000"/>
                  <a:lumOff val="25000"/>
                </a:schemeClr>
              </a:solidFill>
            </a:endParaRPr>
          </a:p>
        </p:txBody>
      </p:sp>
      <p:sp>
        <p:nvSpPr>
          <p:cNvPr id="7" name="Rectangle 6"/>
          <p:cNvSpPr/>
          <p:nvPr/>
        </p:nvSpPr>
        <p:spPr>
          <a:xfrm>
            <a:off x="7622602" y="2339483"/>
            <a:ext cx="3600000" cy="254305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rot="2700000">
            <a:off x="7302659" y="2700571"/>
            <a:ext cx="549634" cy="548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3998603" y="2339483"/>
            <a:ext cx="3600000" cy="25430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reeform 9"/>
          <p:cNvSpPr/>
          <p:nvPr/>
        </p:nvSpPr>
        <p:spPr>
          <a:xfrm>
            <a:off x="7608263" y="2339483"/>
            <a:ext cx="298747"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rot="2700000">
            <a:off x="3659928" y="2700570"/>
            <a:ext cx="549634" cy="5485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589450" y="2528162"/>
            <a:ext cx="3158584" cy="2246769"/>
          </a:xfrm>
          <a:prstGeom prst="rect">
            <a:avLst/>
          </a:prstGeom>
        </p:spPr>
        <p:txBody>
          <a:bodyPr wrap="square">
            <a:spAutoFit/>
          </a:bodyPr>
          <a:lstStyle/>
          <a:p>
            <a:r>
              <a:rPr lang="en-GB" sz="2000" dirty="0">
                <a:solidFill>
                  <a:schemeClr val="tx1">
                    <a:lumMod val="75000"/>
                    <a:lumOff val="25000"/>
                  </a:schemeClr>
                </a:solidFill>
              </a:rPr>
              <a:t>Each physical port has a secure and an insecure logical port.</a:t>
            </a:r>
          </a:p>
          <a:p>
            <a:r>
              <a:rPr lang="en-GB" sz="2000" dirty="0">
                <a:solidFill>
                  <a:schemeClr val="tx1">
                    <a:lumMod val="75000"/>
                    <a:lumOff val="25000"/>
                  </a:schemeClr>
                </a:solidFill>
              </a:rPr>
              <a:t>If 1588 traffic uses the secure port then it is treated the same as all other traffic using that port.</a:t>
            </a:r>
          </a:p>
        </p:txBody>
      </p:sp>
      <p:sp>
        <p:nvSpPr>
          <p:cNvPr id="13" name="Rectangle 12"/>
          <p:cNvSpPr/>
          <p:nvPr/>
        </p:nvSpPr>
        <p:spPr>
          <a:xfrm>
            <a:off x="4514944" y="2528162"/>
            <a:ext cx="2871039" cy="2246769"/>
          </a:xfrm>
          <a:prstGeom prst="rect">
            <a:avLst/>
          </a:prstGeom>
        </p:spPr>
        <p:txBody>
          <a:bodyPr wrap="square">
            <a:spAutoFit/>
          </a:bodyPr>
          <a:lstStyle/>
          <a:p>
            <a:r>
              <a:rPr lang="en-GB" sz="2000" dirty="0">
                <a:solidFill>
                  <a:schemeClr val="tx1">
                    <a:lumMod val="75000"/>
                    <a:lumOff val="25000"/>
                  </a:schemeClr>
                </a:solidFill>
              </a:rPr>
              <a:t>This means that if encryption is turned on for the port, then all the 1588 traffic will also be encrypted, even though time is not considered secret.</a:t>
            </a:r>
          </a:p>
        </p:txBody>
      </p:sp>
      <p:sp>
        <p:nvSpPr>
          <p:cNvPr id="14" name="Rectangle 13"/>
          <p:cNvSpPr/>
          <p:nvPr/>
        </p:nvSpPr>
        <p:spPr>
          <a:xfrm>
            <a:off x="7990911" y="2528162"/>
            <a:ext cx="3115255" cy="1938992"/>
          </a:xfrm>
          <a:prstGeom prst="rect">
            <a:avLst/>
          </a:prstGeom>
        </p:spPr>
        <p:txBody>
          <a:bodyPr wrap="square">
            <a:spAutoFit/>
          </a:bodyPr>
          <a:lstStyle/>
          <a:p>
            <a:r>
              <a:rPr lang="en-GB" sz="2000" dirty="0">
                <a:solidFill>
                  <a:schemeClr val="tx1">
                    <a:lumMod val="75000"/>
                    <a:lumOff val="25000"/>
                  </a:schemeClr>
                </a:solidFill>
              </a:rPr>
              <a:t>Regardless of whether or not encryption is used, </a:t>
            </a:r>
            <a:r>
              <a:rPr lang="en-GB" sz="2000" dirty="0" err="1">
                <a:solidFill>
                  <a:schemeClr val="tx1">
                    <a:lumMod val="75000"/>
                    <a:lumOff val="25000"/>
                  </a:schemeClr>
                </a:solidFill>
              </a:rPr>
              <a:t>MACsec</a:t>
            </a:r>
            <a:r>
              <a:rPr lang="en-GB" sz="2000" dirty="0">
                <a:solidFill>
                  <a:schemeClr val="tx1">
                    <a:lumMod val="75000"/>
                    <a:lumOff val="25000"/>
                  </a:schemeClr>
                </a:solidFill>
              </a:rPr>
              <a:t> complicates the timestamping of messages and may introduce time error.</a:t>
            </a:r>
          </a:p>
        </p:txBody>
      </p:sp>
      <p:sp>
        <p:nvSpPr>
          <p:cNvPr id="24" name="Freeform 23"/>
          <p:cNvSpPr/>
          <p:nvPr/>
        </p:nvSpPr>
        <p:spPr>
          <a:xfrm>
            <a:off x="4033683" y="2339482"/>
            <a:ext cx="298747"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469645776"/>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a:lstStyle/>
          <a:p>
            <a:r>
              <a:rPr lang="en-GB" dirty="0" err="1"/>
              <a:t>MACsec</a:t>
            </a:r>
            <a:r>
              <a:rPr lang="en-GB" dirty="0"/>
              <a:t> Packet Structure</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25</a:t>
            </a:fld>
            <a:endParaRPr lang="en-GB">
              <a:solidFill>
                <a:prstClr val="black">
                  <a:tint val="75000"/>
                </a:prstClr>
              </a:solidFill>
            </a:endParaRPr>
          </a:p>
        </p:txBody>
      </p:sp>
      <p:sp>
        <p:nvSpPr>
          <p:cNvPr id="5" name="Rectangle 4">
            <a:extLst>
              <a:ext uri="{FF2B5EF4-FFF2-40B4-BE49-F238E27FC236}">
                <a16:creationId xmlns:a16="http://schemas.microsoft.com/office/drawing/2014/main" xmlns="" id="{71772DE8-CFCA-45F8-BBB8-B07D7C13C0FC}"/>
              </a:ext>
            </a:extLst>
          </p:cNvPr>
          <p:cNvSpPr/>
          <p:nvPr/>
        </p:nvSpPr>
        <p:spPr>
          <a:xfrm>
            <a:off x="2852284" y="2443784"/>
            <a:ext cx="1330730" cy="612000"/>
          </a:xfrm>
          <a:prstGeom prst="rect">
            <a:avLst/>
          </a:prstGeom>
          <a:solidFill>
            <a:srgbClr val="FFAD0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err="1">
                <a:solidFill>
                  <a:schemeClr val="tx1"/>
                </a:solidFill>
              </a:rPr>
              <a:t>MACsec</a:t>
            </a:r>
            <a:r>
              <a:rPr lang="en-GB" dirty="0">
                <a:solidFill>
                  <a:schemeClr val="tx1"/>
                </a:solidFill>
              </a:rPr>
              <a:t> Tag </a:t>
            </a:r>
            <a:r>
              <a:rPr lang="en-GB" sz="1400" dirty="0">
                <a:solidFill>
                  <a:schemeClr val="tx1"/>
                </a:solidFill>
              </a:rPr>
              <a:t>(8 – 16 bytes)</a:t>
            </a:r>
          </a:p>
        </p:txBody>
      </p:sp>
      <p:sp>
        <p:nvSpPr>
          <p:cNvPr id="6" name="Rectangle 5">
            <a:extLst>
              <a:ext uri="{FF2B5EF4-FFF2-40B4-BE49-F238E27FC236}">
                <a16:creationId xmlns:a16="http://schemas.microsoft.com/office/drawing/2014/main" xmlns="" id="{95769F97-83E8-47FB-846D-7C99BA291F29}"/>
              </a:ext>
            </a:extLst>
          </p:cNvPr>
          <p:cNvSpPr/>
          <p:nvPr/>
        </p:nvSpPr>
        <p:spPr>
          <a:xfrm>
            <a:off x="920421" y="2443784"/>
            <a:ext cx="1822432" cy="612000"/>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err="1">
                <a:solidFill>
                  <a:schemeClr val="bg1"/>
                </a:solidFill>
              </a:rPr>
              <a:t>Src</a:t>
            </a:r>
            <a:r>
              <a:rPr lang="en-GB" sz="1600" dirty="0">
                <a:solidFill>
                  <a:schemeClr val="bg1"/>
                </a:solidFill>
              </a:rPr>
              <a:t> and </a:t>
            </a:r>
            <a:r>
              <a:rPr lang="en-GB" sz="1600" dirty="0" err="1">
                <a:solidFill>
                  <a:schemeClr val="bg1"/>
                </a:solidFill>
              </a:rPr>
              <a:t>Dest</a:t>
            </a:r>
            <a:r>
              <a:rPr lang="en-GB" sz="1600" dirty="0">
                <a:solidFill>
                  <a:schemeClr val="bg1"/>
                </a:solidFill>
              </a:rPr>
              <a:t> MAC addresses</a:t>
            </a:r>
          </a:p>
        </p:txBody>
      </p:sp>
      <p:sp>
        <p:nvSpPr>
          <p:cNvPr id="7" name="Rectangle 6">
            <a:extLst>
              <a:ext uri="{FF2B5EF4-FFF2-40B4-BE49-F238E27FC236}">
                <a16:creationId xmlns:a16="http://schemas.microsoft.com/office/drawing/2014/main" xmlns="" id="{15CB6D6A-CBB1-4807-BA5D-9F81A5B2E6E4}"/>
              </a:ext>
            </a:extLst>
          </p:cNvPr>
          <p:cNvSpPr/>
          <p:nvPr/>
        </p:nvSpPr>
        <p:spPr>
          <a:xfrm>
            <a:off x="4292445" y="2443784"/>
            <a:ext cx="3096344" cy="612000"/>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solidFill>
                  <a:schemeClr val="bg1"/>
                </a:solidFill>
              </a:rPr>
              <a:t>Protected Payload – may be encrypted</a:t>
            </a:r>
          </a:p>
        </p:txBody>
      </p:sp>
      <p:sp>
        <p:nvSpPr>
          <p:cNvPr id="8" name="Rectangle 7">
            <a:extLst>
              <a:ext uri="{FF2B5EF4-FFF2-40B4-BE49-F238E27FC236}">
                <a16:creationId xmlns:a16="http://schemas.microsoft.com/office/drawing/2014/main" xmlns="" id="{6040D760-BFBF-45A9-AEF1-52DC6CB7D0E0}"/>
              </a:ext>
            </a:extLst>
          </p:cNvPr>
          <p:cNvSpPr/>
          <p:nvPr/>
        </p:nvSpPr>
        <p:spPr>
          <a:xfrm>
            <a:off x="7533816" y="2443784"/>
            <a:ext cx="1246838" cy="612000"/>
          </a:xfrm>
          <a:prstGeom prst="rect">
            <a:avLst/>
          </a:prstGeom>
          <a:solidFill>
            <a:srgbClr val="FFAD0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ICV</a:t>
            </a:r>
          </a:p>
          <a:p>
            <a:pPr algn="ctr"/>
            <a:r>
              <a:rPr lang="en-GB" sz="1400" dirty="0">
                <a:solidFill>
                  <a:schemeClr val="tx1"/>
                </a:solidFill>
              </a:rPr>
              <a:t>(8 – 16 bytes)</a:t>
            </a:r>
          </a:p>
        </p:txBody>
      </p:sp>
      <p:sp>
        <p:nvSpPr>
          <p:cNvPr id="9" name="Rectangle 8">
            <a:extLst>
              <a:ext uri="{FF2B5EF4-FFF2-40B4-BE49-F238E27FC236}">
                <a16:creationId xmlns:a16="http://schemas.microsoft.com/office/drawing/2014/main" xmlns="" id="{DC3A20D1-E44E-4E1C-9132-1DCADBF33CF8}"/>
              </a:ext>
            </a:extLst>
          </p:cNvPr>
          <p:cNvSpPr/>
          <p:nvPr/>
        </p:nvSpPr>
        <p:spPr>
          <a:xfrm>
            <a:off x="8925682" y="2443784"/>
            <a:ext cx="720080" cy="612000"/>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bg1"/>
                </a:solidFill>
              </a:rPr>
              <a:t>FCS</a:t>
            </a:r>
          </a:p>
        </p:txBody>
      </p:sp>
      <p:sp>
        <p:nvSpPr>
          <p:cNvPr id="10" name="TextBox 9">
            <a:extLst>
              <a:ext uri="{FF2B5EF4-FFF2-40B4-BE49-F238E27FC236}">
                <a16:creationId xmlns:a16="http://schemas.microsoft.com/office/drawing/2014/main" xmlns="" id="{954AD2C9-1502-45E9-B9BF-9B4721D77EFA}"/>
              </a:ext>
            </a:extLst>
          </p:cNvPr>
          <p:cNvSpPr txBox="1"/>
          <p:nvPr/>
        </p:nvSpPr>
        <p:spPr>
          <a:xfrm>
            <a:off x="3318917" y="1949101"/>
            <a:ext cx="3498330" cy="369332"/>
          </a:xfrm>
          <a:prstGeom prst="rect">
            <a:avLst/>
          </a:prstGeom>
          <a:noFill/>
        </p:spPr>
        <p:txBody>
          <a:bodyPr wrap="none" rtlCol="0">
            <a:spAutoFit/>
          </a:bodyPr>
          <a:lstStyle/>
          <a:p>
            <a:r>
              <a:rPr lang="en-GB" dirty="0" err="1"/>
              <a:t>MACsec</a:t>
            </a:r>
            <a:r>
              <a:rPr lang="en-GB" dirty="0"/>
              <a:t> Protected Packet Structure</a:t>
            </a:r>
          </a:p>
        </p:txBody>
      </p:sp>
      <p:sp>
        <p:nvSpPr>
          <p:cNvPr id="11" name="TextBox 10">
            <a:extLst>
              <a:ext uri="{FF2B5EF4-FFF2-40B4-BE49-F238E27FC236}">
                <a16:creationId xmlns:a16="http://schemas.microsoft.com/office/drawing/2014/main" xmlns="" id="{BFC6260C-2AAF-4754-8961-2B7A71835707}"/>
              </a:ext>
            </a:extLst>
          </p:cNvPr>
          <p:cNvSpPr txBox="1"/>
          <p:nvPr/>
        </p:nvSpPr>
        <p:spPr>
          <a:xfrm>
            <a:off x="850441" y="3607017"/>
            <a:ext cx="9693733" cy="2400657"/>
          </a:xfrm>
          <a:prstGeom prst="rect">
            <a:avLst/>
          </a:prstGeom>
          <a:noFill/>
        </p:spPr>
        <p:txBody>
          <a:bodyPr wrap="square" rtlCol="0">
            <a:spAutoFit/>
          </a:bodyPr>
          <a:lstStyle/>
          <a:p>
            <a:pPr marL="180975" indent="-180975">
              <a:spcBef>
                <a:spcPts val="1200"/>
              </a:spcBef>
              <a:buFont typeface="Arial" panose="020B0604020202020204" pitchFamily="34" charset="0"/>
              <a:buChar char="•"/>
            </a:pPr>
            <a:r>
              <a:rPr lang="en-GB" sz="2000" dirty="0" err="1">
                <a:solidFill>
                  <a:schemeClr val="tx1">
                    <a:lumMod val="75000"/>
                    <a:lumOff val="25000"/>
                  </a:schemeClr>
                </a:solidFill>
              </a:rPr>
              <a:t>MACsec</a:t>
            </a:r>
            <a:r>
              <a:rPr lang="en-GB" sz="2000" dirty="0">
                <a:solidFill>
                  <a:schemeClr val="tx1">
                    <a:lumMod val="75000"/>
                    <a:lumOff val="25000"/>
                  </a:schemeClr>
                </a:solidFill>
              </a:rPr>
              <a:t> adds a tag to the packet after the destination and source MAC addresses.</a:t>
            </a:r>
          </a:p>
          <a:p>
            <a:pPr marL="180975" indent="-180975">
              <a:spcBef>
                <a:spcPts val="1200"/>
              </a:spcBef>
              <a:buFont typeface="Arial" panose="020B0604020202020204" pitchFamily="34" charset="0"/>
              <a:buChar char="•"/>
            </a:pPr>
            <a:r>
              <a:rPr lang="en-GB" sz="2000" dirty="0">
                <a:solidFill>
                  <a:schemeClr val="tx1">
                    <a:lumMod val="75000"/>
                    <a:lumOff val="25000"/>
                  </a:schemeClr>
                </a:solidFill>
              </a:rPr>
              <a:t>It also adds an Integrity Check Value (ICV) of 8 or 16 bytes (depends on the encryption suite) after the payload.</a:t>
            </a:r>
          </a:p>
          <a:p>
            <a:pPr marL="180975" indent="-180975">
              <a:spcBef>
                <a:spcPts val="1200"/>
              </a:spcBef>
              <a:buFont typeface="Arial" panose="020B0604020202020204" pitchFamily="34" charset="0"/>
              <a:buChar char="•"/>
            </a:pPr>
            <a:r>
              <a:rPr lang="en-GB" sz="2000" dirty="0">
                <a:solidFill>
                  <a:schemeClr val="tx1">
                    <a:lumMod val="75000"/>
                    <a:lumOff val="25000"/>
                  </a:schemeClr>
                </a:solidFill>
              </a:rPr>
              <a:t>The tag contains an </a:t>
            </a:r>
            <a:r>
              <a:rPr lang="en-GB" sz="2000" dirty="0" err="1">
                <a:solidFill>
                  <a:schemeClr val="tx1">
                    <a:lumMod val="75000"/>
                    <a:lumOff val="25000"/>
                  </a:schemeClr>
                </a:solidFill>
              </a:rPr>
              <a:t>Ethertype</a:t>
            </a:r>
            <a:r>
              <a:rPr lang="en-GB" sz="2000" dirty="0">
                <a:solidFill>
                  <a:schemeClr val="tx1">
                    <a:lumMod val="75000"/>
                    <a:lumOff val="25000"/>
                  </a:schemeClr>
                </a:solidFill>
              </a:rPr>
              <a:t> of 88E5 along with information about what type of protection is in use and metadata that identifies the channel and keeps both ends in step.</a:t>
            </a:r>
          </a:p>
          <a:p>
            <a:pPr marL="180975" indent="-180975">
              <a:spcBef>
                <a:spcPts val="1200"/>
              </a:spcBef>
              <a:buFont typeface="Arial" panose="020B0604020202020204" pitchFamily="34" charset="0"/>
              <a:buChar char="•"/>
            </a:pPr>
            <a:r>
              <a:rPr lang="en-GB" sz="2000" dirty="0">
                <a:solidFill>
                  <a:schemeClr val="tx1">
                    <a:lumMod val="75000"/>
                    <a:lumOff val="25000"/>
                  </a:schemeClr>
                </a:solidFill>
              </a:rPr>
              <a:t>The original </a:t>
            </a:r>
            <a:r>
              <a:rPr lang="en-GB" sz="2000" dirty="0" err="1">
                <a:solidFill>
                  <a:schemeClr val="tx1">
                    <a:lumMod val="75000"/>
                    <a:lumOff val="25000"/>
                  </a:schemeClr>
                </a:solidFill>
              </a:rPr>
              <a:t>Ethertype</a:t>
            </a:r>
            <a:r>
              <a:rPr lang="en-GB" sz="2000" dirty="0">
                <a:solidFill>
                  <a:schemeClr val="tx1">
                    <a:lumMod val="75000"/>
                    <a:lumOff val="25000"/>
                  </a:schemeClr>
                </a:solidFill>
              </a:rPr>
              <a:t> becomes part of the protected payload.</a:t>
            </a:r>
          </a:p>
        </p:txBody>
      </p:sp>
      <p:sp>
        <p:nvSpPr>
          <p:cNvPr id="12" name="TextBox 11"/>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1857024797"/>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MACsec</a:t>
            </a:r>
            <a:r>
              <a:rPr lang="en-GB" dirty="0"/>
              <a:t> Tag Contents</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26</a:t>
            </a:fld>
            <a:endParaRPr lang="en-GB">
              <a:solidFill>
                <a:prstClr val="black">
                  <a:tint val="75000"/>
                </a:prstClr>
              </a:solidFill>
            </a:endParaRPr>
          </a:p>
        </p:txBody>
      </p:sp>
      <p:grpSp>
        <p:nvGrpSpPr>
          <p:cNvPr id="14" name="Group 13"/>
          <p:cNvGrpSpPr/>
          <p:nvPr/>
        </p:nvGrpSpPr>
        <p:grpSpPr>
          <a:xfrm>
            <a:off x="2474063" y="2338938"/>
            <a:ext cx="5984137" cy="4346404"/>
            <a:chOff x="2883638" y="2473734"/>
            <a:chExt cx="4748269" cy="3448767"/>
          </a:xfrm>
        </p:grpSpPr>
        <p:sp>
          <p:nvSpPr>
            <p:cNvPr id="5" name="Rectangle 4">
              <a:extLst>
                <a:ext uri="{FF2B5EF4-FFF2-40B4-BE49-F238E27FC236}">
                  <a16:creationId xmlns:a16="http://schemas.microsoft.com/office/drawing/2014/main" xmlns="" id="{D29DF508-1BE6-4E4A-89E0-CB544C098309}"/>
                </a:ext>
              </a:extLst>
            </p:cNvPr>
            <p:cNvSpPr/>
            <p:nvPr/>
          </p:nvSpPr>
          <p:spPr>
            <a:xfrm>
              <a:off x="4591676" y="2473734"/>
              <a:ext cx="1330730" cy="503238"/>
            </a:xfrm>
            <a:prstGeom prst="rect">
              <a:avLst/>
            </a:prstGeom>
            <a:solidFill>
              <a:srgbClr val="FFAD0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err="1">
                  <a:solidFill>
                    <a:schemeClr val="tx1"/>
                  </a:solidFill>
                </a:rPr>
                <a:t>MACsec</a:t>
              </a:r>
              <a:r>
                <a:rPr lang="en-GB" dirty="0">
                  <a:solidFill>
                    <a:schemeClr val="tx1"/>
                  </a:solidFill>
                </a:rPr>
                <a:t> Tag </a:t>
              </a:r>
              <a:r>
                <a:rPr lang="en-GB" sz="1400" dirty="0">
                  <a:solidFill>
                    <a:schemeClr val="tx1"/>
                  </a:solidFill>
                </a:rPr>
                <a:t>(8 – 16 bytes)</a:t>
              </a:r>
            </a:p>
          </p:txBody>
        </p:sp>
        <p:sp>
          <p:nvSpPr>
            <p:cNvPr id="6" name="Rectangle 5">
              <a:extLst>
                <a:ext uri="{FF2B5EF4-FFF2-40B4-BE49-F238E27FC236}">
                  <a16:creationId xmlns:a16="http://schemas.microsoft.com/office/drawing/2014/main" xmlns="" id="{9A9029C1-A2C6-4F0B-9990-F2CFF5FDF862}"/>
                </a:ext>
              </a:extLst>
            </p:cNvPr>
            <p:cNvSpPr/>
            <p:nvPr/>
          </p:nvSpPr>
          <p:spPr>
            <a:xfrm>
              <a:off x="2883638" y="3484736"/>
              <a:ext cx="1152128" cy="503238"/>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err="1">
                  <a:solidFill>
                    <a:schemeClr val="tx1"/>
                  </a:solidFill>
                </a:rPr>
                <a:t>Ethertype</a:t>
              </a:r>
              <a:r>
                <a:rPr lang="en-GB" dirty="0">
                  <a:solidFill>
                    <a:schemeClr val="tx1"/>
                  </a:solidFill>
                </a:rPr>
                <a:t> (88E5)</a:t>
              </a:r>
              <a:endParaRPr lang="en-GB" sz="1400" dirty="0">
                <a:solidFill>
                  <a:schemeClr val="tx1"/>
                </a:solidFill>
              </a:endParaRPr>
            </a:p>
          </p:txBody>
        </p:sp>
        <p:sp>
          <p:nvSpPr>
            <p:cNvPr id="7" name="Rectangle 6">
              <a:extLst>
                <a:ext uri="{FF2B5EF4-FFF2-40B4-BE49-F238E27FC236}">
                  <a16:creationId xmlns:a16="http://schemas.microsoft.com/office/drawing/2014/main" xmlns="" id="{CD64C34E-808C-4A23-AC45-2AC258813E72}"/>
                </a:ext>
              </a:extLst>
            </p:cNvPr>
            <p:cNvSpPr/>
            <p:nvPr/>
          </p:nvSpPr>
          <p:spPr>
            <a:xfrm>
              <a:off x="4110284" y="3484736"/>
              <a:ext cx="625408" cy="503238"/>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TCI/AN</a:t>
              </a:r>
            </a:p>
          </p:txBody>
        </p:sp>
        <p:sp>
          <p:nvSpPr>
            <p:cNvPr id="8" name="Rectangle 7">
              <a:extLst>
                <a:ext uri="{FF2B5EF4-FFF2-40B4-BE49-F238E27FC236}">
                  <a16:creationId xmlns:a16="http://schemas.microsoft.com/office/drawing/2014/main" xmlns="" id="{80301067-4D5D-48D2-A8CA-779C25448AEA}"/>
                </a:ext>
              </a:extLst>
            </p:cNvPr>
            <p:cNvSpPr/>
            <p:nvPr/>
          </p:nvSpPr>
          <p:spPr>
            <a:xfrm>
              <a:off x="6301177" y="3484736"/>
              <a:ext cx="1330730" cy="503238"/>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SCI </a:t>
              </a:r>
              <a:r>
                <a:rPr lang="en-GB" sz="1400" dirty="0">
                  <a:solidFill>
                    <a:schemeClr val="tx1"/>
                  </a:solidFill>
                </a:rPr>
                <a:t>(encoding is optional)</a:t>
              </a:r>
            </a:p>
          </p:txBody>
        </p:sp>
        <p:sp>
          <p:nvSpPr>
            <p:cNvPr id="9" name="Rectangle 8">
              <a:extLst>
                <a:ext uri="{FF2B5EF4-FFF2-40B4-BE49-F238E27FC236}">
                  <a16:creationId xmlns:a16="http://schemas.microsoft.com/office/drawing/2014/main" xmlns="" id="{8FABF71A-5C20-49FE-9B20-ABA99880C540}"/>
                </a:ext>
              </a:extLst>
            </p:cNvPr>
            <p:cNvSpPr/>
            <p:nvPr/>
          </p:nvSpPr>
          <p:spPr>
            <a:xfrm>
              <a:off x="5400532" y="3484736"/>
              <a:ext cx="847328" cy="503238"/>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PN</a:t>
              </a:r>
              <a:endParaRPr lang="en-GB" sz="1400" dirty="0">
                <a:solidFill>
                  <a:schemeClr val="tx1"/>
                </a:solidFill>
              </a:endParaRPr>
            </a:p>
          </p:txBody>
        </p:sp>
        <p:sp>
          <p:nvSpPr>
            <p:cNvPr id="10" name="Rectangle 9">
              <a:extLst>
                <a:ext uri="{FF2B5EF4-FFF2-40B4-BE49-F238E27FC236}">
                  <a16:creationId xmlns:a16="http://schemas.microsoft.com/office/drawing/2014/main" xmlns="" id="{A28E9E2A-42C5-4302-B65E-3208D0E00748}"/>
                </a:ext>
              </a:extLst>
            </p:cNvPr>
            <p:cNvSpPr/>
            <p:nvPr/>
          </p:nvSpPr>
          <p:spPr>
            <a:xfrm>
              <a:off x="4838551" y="3484736"/>
              <a:ext cx="487464" cy="503238"/>
            </a:xfrm>
            <a:prstGeom prst="rect">
              <a:avLst/>
            </a:prstGeom>
            <a:solidFill>
              <a:srgbClr val="15B4B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solidFill>
                    <a:schemeClr val="tx1"/>
                  </a:solidFill>
                </a:rPr>
                <a:t>SL</a:t>
              </a:r>
            </a:p>
          </p:txBody>
        </p:sp>
        <p:cxnSp>
          <p:nvCxnSpPr>
            <p:cNvPr id="11" name="Straight Connector 10">
              <a:extLst>
                <a:ext uri="{FF2B5EF4-FFF2-40B4-BE49-F238E27FC236}">
                  <a16:creationId xmlns:a16="http://schemas.microsoft.com/office/drawing/2014/main" xmlns="" id="{391D4816-0AC0-4ACC-826D-A034D16BD367}"/>
                </a:ext>
              </a:extLst>
            </p:cNvPr>
            <p:cNvCxnSpPr>
              <a:cxnSpLocks/>
              <a:stCxn id="5" idx="1"/>
            </p:cNvCxnSpPr>
            <p:nvPr/>
          </p:nvCxnSpPr>
          <p:spPr>
            <a:xfrm flipH="1">
              <a:off x="2883638" y="2725353"/>
              <a:ext cx="1708038" cy="960437"/>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9319772B-2D53-4ACF-873E-0BBB8E1901A5}"/>
                </a:ext>
              </a:extLst>
            </p:cNvPr>
            <p:cNvCxnSpPr>
              <a:cxnSpLocks/>
              <a:stCxn id="5" idx="3"/>
            </p:cNvCxnSpPr>
            <p:nvPr/>
          </p:nvCxnSpPr>
          <p:spPr>
            <a:xfrm>
              <a:off x="5922406" y="2725353"/>
              <a:ext cx="1709501" cy="96043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xmlns="" id="{A304B84D-33E1-4412-A81E-31649882D036}"/>
                </a:ext>
              </a:extLst>
            </p:cNvPr>
            <p:cNvSpPr txBox="1"/>
            <p:nvPr/>
          </p:nvSpPr>
          <p:spPr>
            <a:xfrm>
              <a:off x="2883638" y="4445173"/>
              <a:ext cx="3185167" cy="1477328"/>
            </a:xfrm>
            <a:prstGeom prst="rect">
              <a:avLst/>
            </a:prstGeom>
            <a:noFill/>
          </p:spPr>
          <p:txBody>
            <a:bodyPr wrap="none" rtlCol="0">
              <a:spAutoFit/>
            </a:bodyPr>
            <a:lstStyle/>
            <a:p>
              <a:r>
                <a:rPr lang="en-GB" dirty="0"/>
                <a:t>TCI 	– Tag Control Information</a:t>
              </a:r>
            </a:p>
            <a:p>
              <a:r>
                <a:rPr lang="en-GB" dirty="0"/>
                <a:t>AN 	– Association Number</a:t>
              </a:r>
            </a:p>
            <a:p>
              <a:r>
                <a:rPr lang="en-GB" dirty="0"/>
                <a:t>SL   	-  Short Length</a:t>
              </a:r>
            </a:p>
            <a:p>
              <a:r>
                <a:rPr lang="en-GB" dirty="0"/>
                <a:t>PN  	- Packet Number</a:t>
              </a:r>
            </a:p>
            <a:p>
              <a:r>
                <a:rPr lang="en-GB" dirty="0"/>
                <a:t>SCI 	– Secure Channel Identifier</a:t>
              </a:r>
            </a:p>
          </p:txBody>
        </p:sp>
      </p:grpSp>
      <p:sp>
        <p:nvSpPr>
          <p:cNvPr id="15" name="TextBox 14"/>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689176460"/>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92758" y="4939062"/>
            <a:ext cx="3555276" cy="752785"/>
            <a:chOff x="3581400" y="4537713"/>
            <a:chExt cx="2409826" cy="752785"/>
          </a:xfrm>
        </p:grpSpPr>
        <p:pic>
          <p:nvPicPr>
            <p:cNvPr id="17" name="Picture 1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18" name="Rectangle 17"/>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 name="Group 18"/>
          <p:cNvGrpSpPr/>
          <p:nvPr/>
        </p:nvGrpSpPr>
        <p:grpSpPr>
          <a:xfrm>
            <a:off x="3324113" y="4939062"/>
            <a:ext cx="4516769" cy="752785"/>
            <a:chOff x="3581400" y="4537713"/>
            <a:chExt cx="2409826" cy="752785"/>
          </a:xfrm>
        </p:grpSpPr>
        <p:pic>
          <p:nvPicPr>
            <p:cNvPr id="20" name="Picture 19"/>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1" name="Rectangle 20"/>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p:cNvGrpSpPr/>
          <p:nvPr/>
        </p:nvGrpSpPr>
        <p:grpSpPr>
          <a:xfrm>
            <a:off x="7436825" y="4939062"/>
            <a:ext cx="4482645" cy="752785"/>
            <a:chOff x="3581400" y="4537713"/>
            <a:chExt cx="2409826" cy="752785"/>
          </a:xfrm>
        </p:grpSpPr>
        <p:pic>
          <p:nvPicPr>
            <p:cNvPr id="23" name="Picture 22"/>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4" name="Rectangle 23"/>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ectangle 9"/>
          <p:cNvSpPr/>
          <p:nvPr/>
        </p:nvSpPr>
        <p:spPr>
          <a:xfrm>
            <a:off x="457203" y="2339483"/>
            <a:ext cx="3271528" cy="254305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lumMod val="75000"/>
                  <a:lumOff val="25000"/>
                </a:schemeClr>
              </a:solidFill>
            </a:endParaRPr>
          </a:p>
        </p:txBody>
      </p:sp>
      <p:sp>
        <p:nvSpPr>
          <p:cNvPr id="2" name="Title 1"/>
          <p:cNvSpPr>
            <a:spLocks noGrp="1"/>
          </p:cNvSpPr>
          <p:nvPr>
            <p:ph type="title"/>
          </p:nvPr>
        </p:nvSpPr>
        <p:spPr/>
        <p:txBody>
          <a:bodyPr/>
          <a:lstStyle/>
          <a:p>
            <a:r>
              <a:rPr lang="en-GB" dirty="0" err="1"/>
              <a:t>MACsec</a:t>
            </a:r>
            <a:r>
              <a:rPr lang="en-GB" dirty="0"/>
              <a:t> key sharing and management</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27</a:t>
            </a:fld>
            <a:endParaRPr lang="en-GB">
              <a:solidFill>
                <a:prstClr val="black">
                  <a:tint val="75000"/>
                </a:prstClr>
              </a:solidFill>
            </a:endParaRPr>
          </a:p>
        </p:txBody>
      </p:sp>
      <p:sp>
        <p:nvSpPr>
          <p:cNvPr id="6" name="Rectangle 5"/>
          <p:cNvSpPr/>
          <p:nvPr/>
        </p:nvSpPr>
        <p:spPr>
          <a:xfrm>
            <a:off x="7622602" y="2339483"/>
            <a:ext cx="3926376" cy="254305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rot="2700000">
            <a:off x="7302659" y="2700571"/>
            <a:ext cx="549634" cy="54858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576058" y="2339483"/>
            <a:ext cx="4042961" cy="25430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8"/>
          <p:cNvSpPr/>
          <p:nvPr/>
        </p:nvSpPr>
        <p:spPr>
          <a:xfrm>
            <a:off x="7608263" y="2339483"/>
            <a:ext cx="298747"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rot="2700000">
            <a:off x="3178578" y="2700570"/>
            <a:ext cx="549634" cy="5485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570147" y="2528162"/>
            <a:ext cx="2980756" cy="1631216"/>
          </a:xfrm>
          <a:prstGeom prst="rect">
            <a:avLst/>
          </a:prstGeom>
        </p:spPr>
        <p:txBody>
          <a:bodyPr wrap="square">
            <a:spAutoFit/>
          </a:bodyPr>
          <a:lstStyle/>
          <a:p>
            <a:r>
              <a:rPr lang="en-GB" sz="2000" dirty="0">
                <a:solidFill>
                  <a:schemeClr val="tx1">
                    <a:lumMod val="65000"/>
                    <a:lumOff val="35000"/>
                  </a:schemeClr>
                </a:solidFill>
              </a:rPr>
              <a:t>It is possible to use </a:t>
            </a:r>
          </a:p>
          <a:p>
            <a:r>
              <a:rPr lang="en-GB" sz="2000" dirty="0">
                <a:solidFill>
                  <a:schemeClr val="tx1">
                    <a:lumMod val="65000"/>
                    <a:lumOff val="35000"/>
                  </a:schemeClr>
                </a:solidFill>
              </a:rPr>
              <a:t>pre-shared keys (PSK) to establish a secure association between nodes.</a:t>
            </a:r>
          </a:p>
        </p:txBody>
      </p:sp>
      <p:sp>
        <p:nvSpPr>
          <p:cNvPr id="14" name="Rectangle 13"/>
          <p:cNvSpPr/>
          <p:nvPr/>
        </p:nvSpPr>
        <p:spPr>
          <a:xfrm>
            <a:off x="4011782" y="2528162"/>
            <a:ext cx="3334383" cy="1938992"/>
          </a:xfrm>
          <a:prstGeom prst="rect">
            <a:avLst/>
          </a:prstGeom>
        </p:spPr>
        <p:txBody>
          <a:bodyPr wrap="square">
            <a:spAutoFit/>
          </a:bodyPr>
          <a:lstStyle/>
          <a:p>
            <a:r>
              <a:rPr lang="en-GB" sz="2000" dirty="0">
                <a:solidFill>
                  <a:schemeClr val="tx1">
                    <a:lumMod val="75000"/>
                    <a:lumOff val="25000"/>
                  </a:schemeClr>
                </a:solidFill>
              </a:rPr>
              <a:t>However, there is a maximum number of packets that can be transferred over a secure channel before it is necessary to change the keys. This is either 2^32 or 2^64.</a:t>
            </a:r>
          </a:p>
        </p:txBody>
      </p:sp>
      <p:sp>
        <p:nvSpPr>
          <p:cNvPr id="15" name="Rectangle 14"/>
          <p:cNvSpPr/>
          <p:nvPr/>
        </p:nvSpPr>
        <p:spPr>
          <a:xfrm>
            <a:off x="7990911" y="2528162"/>
            <a:ext cx="3418720" cy="2246769"/>
          </a:xfrm>
          <a:prstGeom prst="rect">
            <a:avLst/>
          </a:prstGeom>
        </p:spPr>
        <p:txBody>
          <a:bodyPr wrap="square">
            <a:spAutoFit/>
          </a:bodyPr>
          <a:lstStyle/>
          <a:p>
            <a:r>
              <a:rPr lang="en-GB" sz="2000" dirty="0">
                <a:solidFill>
                  <a:schemeClr val="tx1">
                    <a:lumMod val="75000"/>
                    <a:lumOff val="25000"/>
                  </a:schemeClr>
                </a:solidFill>
              </a:rPr>
              <a:t>To make this easier, 802.1X defines </a:t>
            </a:r>
            <a:r>
              <a:rPr lang="en-GB" sz="2000" dirty="0" err="1">
                <a:solidFill>
                  <a:schemeClr val="tx1">
                    <a:lumMod val="75000"/>
                    <a:lumOff val="25000"/>
                  </a:schemeClr>
                </a:solidFill>
              </a:rPr>
              <a:t>MACsec</a:t>
            </a:r>
            <a:r>
              <a:rPr lang="en-GB" sz="2000" dirty="0">
                <a:solidFill>
                  <a:schemeClr val="tx1">
                    <a:lumMod val="75000"/>
                    <a:lumOff val="25000"/>
                  </a:schemeClr>
                </a:solidFill>
              </a:rPr>
              <a:t> Key Agreement protocol (MKA)  </a:t>
            </a:r>
          </a:p>
          <a:p>
            <a:endParaRPr lang="en-GB" sz="800" dirty="0">
              <a:solidFill>
                <a:schemeClr val="tx1">
                  <a:lumMod val="75000"/>
                  <a:lumOff val="25000"/>
                </a:schemeClr>
              </a:solidFill>
            </a:endParaRPr>
          </a:p>
          <a:p>
            <a:r>
              <a:rPr lang="en-GB" dirty="0">
                <a:solidFill>
                  <a:schemeClr val="tx1">
                    <a:lumMod val="75000"/>
                    <a:lumOff val="25000"/>
                  </a:schemeClr>
                </a:solidFill>
              </a:rPr>
              <a:t>This defines schemes for nodes to discover each other, select a key server and manage the generation and distribution of keys.</a:t>
            </a:r>
          </a:p>
        </p:txBody>
      </p:sp>
      <p:sp>
        <p:nvSpPr>
          <p:cNvPr id="25" name="Freeform 24"/>
          <p:cNvSpPr/>
          <p:nvPr/>
        </p:nvSpPr>
        <p:spPr>
          <a:xfrm>
            <a:off x="3549515" y="2339482"/>
            <a:ext cx="298747" cy="2541159"/>
          </a:xfrm>
          <a:custGeom>
            <a:avLst/>
            <a:gdLst>
              <a:gd name="connsiteX0" fmla="*/ 9728 w 252919"/>
              <a:gd name="connsiteY0" fmla="*/ 0 h 5291847"/>
              <a:gd name="connsiteX1" fmla="*/ 9728 w 252919"/>
              <a:gd name="connsiteY1" fmla="*/ 282102 h 5291847"/>
              <a:gd name="connsiteX2" fmla="*/ 252919 w 252919"/>
              <a:gd name="connsiteY2" fmla="*/ 525293 h 5291847"/>
              <a:gd name="connsiteX3" fmla="*/ 0 w 252919"/>
              <a:gd name="connsiteY3" fmla="*/ 778212 h 5291847"/>
              <a:gd name="connsiteX4" fmla="*/ 0 w 252919"/>
              <a:gd name="connsiteY4" fmla="*/ 5291847 h 5291847"/>
              <a:gd name="connsiteX0" fmla="*/ 16977 w 260168"/>
              <a:gd name="connsiteY0" fmla="*/ 0 h 5291847"/>
              <a:gd name="connsiteX1" fmla="*/ 16977 w 260168"/>
              <a:gd name="connsiteY1" fmla="*/ 282102 h 5291847"/>
              <a:gd name="connsiteX2" fmla="*/ 260168 w 260168"/>
              <a:gd name="connsiteY2" fmla="*/ 525293 h 5291847"/>
              <a:gd name="connsiteX3" fmla="*/ 7249 w 260168"/>
              <a:gd name="connsiteY3" fmla="*/ 778212 h 5291847"/>
              <a:gd name="connsiteX4" fmla="*/ 0 w 260168"/>
              <a:gd name="connsiteY4" fmla="*/ 1598662 h 5291847"/>
              <a:gd name="connsiteX5" fmla="*/ 7249 w 260168"/>
              <a:gd name="connsiteY5" fmla="*/ 5291847 h 5291847"/>
              <a:gd name="connsiteX0" fmla="*/ 16977 w 260168"/>
              <a:gd name="connsiteY0" fmla="*/ 0 h 1598662"/>
              <a:gd name="connsiteX1" fmla="*/ 16977 w 260168"/>
              <a:gd name="connsiteY1" fmla="*/ 282102 h 1598662"/>
              <a:gd name="connsiteX2" fmla="*/ 260168 w 260168"/>
              <a:gd name="connsiteY2" fmla="*/ 525293 h 1598662"/>
              <a:gd name="connsiteX3" fmla="*/ 7249 w 260168"/>
              <a:gd name="connsiteY3" fmla="*/ 778212 h 1598662"/>
              <a:gd name="connsiteX4" fmla="*/ 0 w 260168"/>
              <a:gd name="connsiteY4" fmla="*/ 1598662 h 1598662"/>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 name="connsiteX0" fmla="*/ 11671 w 254862"/>
              <a:gd name="connsiteY0" fmla="*/ 0 h 2089740"/>
              <a:gd name="connsiteX1" fmla="*/ 11671 w 254862"/>
              <a:gd name="connsiteY1" fmla="*/ 282102 h 2089740"/>
              <a:gd name="connsiteX2" fmla="*/ 254862 w 254862"/>
              <a:gd name="connsiteY2" fmla="*/ 525293 h 2089740"/>
              <a:gd name="connsiteX3" fmla="*/ 1943 w 254862"/>
              <a:gd name="connsiteY3" fmla="*/ 778212 h 2089740"/>
              <a:gd name="connsiteX4" fmla="*/ 0 w 254862"/>
              <a:gd name="connsiteY4" fmla="*/ 2089740 h 2089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4862" h="2089740">
                <a:moveTo>
                  <a:pt x="11671" y="0"/>
                </a:moveTo>
                <a:lnTo>
                  <a:pt x="11671" y="282102"/>
                </a:lnTo>
                <a:lnTo>
                  <a:pt x="254862" y="525293"/>
                </a:lnTo>
                <a:lnTo>
                  <a:pt x="1943" y="778212"/>
                </a:lnTo>
                <a:cubicBezTo>
                  <a:pt x="-473" y="1051695"/>
                  <a:pt x="2416" y="1816257"/>
                  <a:pt x="0" y="2089740"/>
                </a:cubicBezTo>
              </a:path>
            </a:pathLst>
          </a:cu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The use of </a:t>
            </a:r>
            <a:r>
              <a:rPr lang="en-GB" sz="1200" b="1" dirty="0" err="1">
                <a:solidFill>
                  <a:schemeClr val="bg1"/>
                </a:solidFill>
                <a:latin typeface="Proxima Nova Rg" panose="02000506030000020004" pitchFamily="50" charset="0"/>
              </a:rPr>
              <a:t>MACsec</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1868226548"/>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844061" y="5542681"/>
            <a:ext cx="9144000" cy="907941"/>
          </a:xfrm>
        </p:spPr>
        <p:txBody>
          <a:bodyPr/>
          <a:lstStyle/>
          <a:p>
            <a:r>
              <a:rPr lang="en-GB" sz="2000" b="1" dirty="0" smtClean="0"/>
              <a:t>Eric Percival,</a:t>
            </a:r>
          </a:p>
          <a:p>
            <a:r>
              <a:rPr lang="en-GB" sz="2000" dirty="0" smtClean="0"/>
              <a:t>eric.percival@calnexsol.com</a:t>
            </a:r>
            <a:endParaRPr lang="en-GB" sz="2000" dirty="0"/>
          </a:p>
        </p:txBody>
      </p:sp>
    </p:spTree>
    <p:extLst>
      <p:ext uri="{BB962C8B-B14F-4D97-AF65-F5344CB8AC3E}">
        <p14:creationId xmlns:p14="http://schemas.microsoft.com/office/powerpoint/2010/main" val="1690892385"/>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Cyber Security all about?</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3</a:t>
            </a:fld>
            <a:endParaRPr lang="en-GB">
              <a:solidFill>
                <a:prstClr val="black">
                  <a:tint val="75000"/>
                </a:prstClr>
              </a:solidFill>
            </a:endParaRPr>
          </a:p>
        </p:txBody>
      </p:sp>
      <p:sp>
        <p:nvSpPr>
          <p:cNvPr id="5" name="TextBox 4"/>
          <p:cNvSpPr txBox="1"/>
          <p:nvPr/>
        </p:nvSpPr>
        <p:spPr>
          <a:xfrm>
            <a:off x="457202" y="1822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Cyber Security Basics</a:t>
            </a:r>
            <a:endParaRPr lang="en-GB" sz="1200" b="1" i="1" dirty="0">
              <a:solidFill>
                <a:schemeClr val="bg1"/>
              </a:solidFill>
              <a:latin typeface="Proxima Nova Rg" panose="02000506030000020004" pitchFamily="50" charset="0"/>
            </a:endParaRPr>
          </a:p>
        </p:txBody>
      </p:sp>
      <p:grpSp>
        <p:nvGrpSpPr>
          <p:cNvPr id="11" name="Group 10">
            <a:extLst>
              <a:ext uri="{FF2B5EF4-FFF2-40B4-BE49-F238E27FC236}">
                <a16:creationId xmlns:a16="http://schemas.microsoft.com/office/drawing/2014/main" xmlns="" id="{4426DD41-497C-4735-B531-4CE610C6C203}"/>
              </a:ext>
            </a:extLst>
          </p:cNvPr>
          <p:cNvGrpSpPr/>
          <p:nvPr/>
        </p:nvGrpSpPr>
        <p:grpSpPr>
          <a:xfrm>
            <a:off x="345113" y="2464353"/>
            <a:ext cx="2924175" cy="2809553"/>
            <a:chOff x="345113" y="2464353"/>
            <a:chExt cx="2924175" cy="2809553"/>
          </a:xfrm>
        </p:grpSpPr>
        <p:grpSp>
          <p:nvGrpSpPr>
            <p:cNvPr id="29" name="Group 28"/>
            <p:cNvGrpSpPr/>
            <p:nvPr/>
          </p:nvGrpSpPr>
          <p:grpSpPr>
            <a:xfrm>
              <a:off x="345113" y="4521121"/>
              <a:ext cx="2924175" cy="752785"/>
              <a:chOff x="3581400" y="4537713"/>
              <a:chExt cx="2409826" cy="752785"/>
            </a:xfrm>
          </p:grpSpPr>
          <p:pic>
            <p:nvPicPr>
              <p:cNvPr id="27" name="Picture 2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28" name="Rectangle 27"/>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8" name="Rectangle 7"/>
            <p:cNvSpPr/>
            <p:nvPr/>
          </p:nvSpPr>
          <p:spPr>
            <a:xfrm>
              <a:off x="457201" y="2464353"/>
              <a:ext cx="2700000" cy="20931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524050" y="2614518"/>
              <a:ext cx="2244140" cy="1015663"/>
            </a:xfrm>
            <a:prstGeom prst="rect">
              <a:avLst/>
            </a:prstGeom>
          </p:spPr>
          <p:txBody>
            <a:bodyPr wrap="none">
              <a:spAutoFit/>
            </a:bodyPr>
            <a:lstStyle/>
            <a:p>
              <a:r>
                <a:rPr lang="en-GB" sz="2400" dirty="0">
                  <a:solidFill>
                    <a:schemeClr val="tx1">
                      <a:lumMod val="75000"/>
                      <a:lumOff val="25000"/>
                    </a:schemeClr>
                  </a:solidFill>
                </a:rPr>
                <a:t>Confidentiality</a:t>
              </a:r>
              <a:endParaRPr lang="en-GB" dirty="0">
                <a:solidFill>
                  <a:schemeClr val="tx1">
                    <a:lumMod val="75000"/>
                    <a:lumOff val="25000"/>
                  </a:schemeClr>
                </a:solidFill>
              </a:endParaRPr>
            </a:p>
            <a:p>
              <a:endParaRPr lang="en-GB" dirty="0">
                <a:solidFill>
                  <a:schemeClr val="tx1">
                    <a:lumMod val="75000"/>
                    <a:lumOff val="25000"/>
                  </a:schemeClr>
                </a:solidFill>
              </a:endParaRPr>
            </a:p>
            <a:p>
              <a:r>
                <a:rPr lang="en-GB" dirty="0">
                  <a:solidFill>
                    <a:schemeClr val="tx1">
                      <a:lumMod val="75000"/>
                      <a:lumOff val="25000"/>
                    </a:schemeClr>
                  </a:solidFill>
                </a:rPr>
                <a:t>Keeping things secret.</a:t>
              </a:r>
            </a:p>
          </p:txBody>
        </p:sp>
        <p:sp>
          <p:nvSpPr>
            <p:cNvPr id="22" name="Rectangle 21"/>
            <p:cNvSpPr/>
            <p:nvPr/>
          </p:nvSpPr>
          <p:spPr>
            <a:xfrm>
              <a:off x="457202" y="3141914"/>
              <a:ext cx="2699999" cy="45719"/>
            </a:xfrm>
            <a:prstGeom prst="rect">
              <a:avLst/>
            </a:prstGeom>
            <a:solidFill>
              <a:srgbClr val="FF6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xmlns="" id="{3010634B-DBD0-4E14-A6BD-FC05A06EE4D5}"/>
              </a:ext>
            </a:extLst>
          </p:cNvPr>
          <p:cNvGrpSpPr/>
          <p:nvPr/>
        </p:nvGrpSpPr>
        <p:grpSpPr>
          <a:xfrm>
            <a:off x="3198339" y="2464353"/>
            <a:ext cx="2924175" cy="2809553"/>
            <a:chOff x="3198339" y="2464353"/>
            <a:chExt cx="2924175" cy="2809553"/>
          </a:xfrm>
        </p:grpSpPr>
        <p:grpSp>
          <p:nvGrpSpPr>
            <p:cNvPr id="30" name="Group 29"/>
            <p:cNvGrpSpPr/>
            <p:nvPr/>
          </p:nvGrpSpPr>
          <p:grpSpPr>
            <a:xfrm>
              <a:off x="3198339" y="4521121"/>
              <a:ext cx="2924175" cy="752785"/>
              <a:chOff x="3581400" y="4537713"/>
              <a:chExt cx="2409826" cy="752785"/>
            </a:xfrm>
          </p:grpSpPr>
          <p:pic>
            <p:nvPicPr>
              <p:cNvPr id="31" name="Picture 30"/>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2" name="Rectangle 31"/>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 name="Group 5">
              <a:extLst>
                <a:ext uri="{FF2B5EF4-FFF2-40B4-BE49-F238E27FC236}">
                  <a16:creationId xmlns:a16="http://schemas.microsoft.com/office/drawing/2014/main" xmlns="" id="{C7F2E2EE-4658-4C08-B061-6A6A9ECCB096}"/>
                </a:ext>
              </a:extLst>
            </p:cNvPr>
            <p:cNvGrpSpPr/>
            <p:nvPr/>
          </p:nvGrpSpPr>
          <p:grpSpPr>
            <a:xfrm>
              <a:off x="3330015" y="2464353"/>
              <a:ext cx="2700000" cy="2093148"/>
              <a:chOff x="3330015" y="2464353"/>
              <a:chExt cx="2700000" cy="2093148"/>
            </a:xfrm>
          </p:grpSpPr>
          <p:sp>
            <p:nvSpPr>
              <p:cNvPr id="7" name="Rectangle 6"/>
              <p:cNvSpPr/>
              <p:nvPr/>
            </p:nvSpPr>
            <p:spPr>
              <a:xfrm>
                <a:off x="3330015" y="2464353"/>
                <a:ext cx="2700000" cy="209314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3386781" y="2614518"/>
                <a:ext cx="2293258" cy="1569660"/>
              </a:xfrm>
              <a:prstGeom prst="rect">
                <a:avLst/>
              </a:prstGeom>
            </p:spPr>
            <p:txBody>
              <a:bodyPr wrap="square">
                <a:spAutoFit/>
              </a:bodyPr>
              <a:lstStyle/>
              <a:p>
                <a:r>
                  <a:rPr lang="en-GB" sz="2400" dirty="0">
                    <a:solidFill>
                      <a:schemeClr val="tx1">
                        <a:lumMod val="75000"/>
                        <a:lumOff val="25000"/>
                      </a:schemeClr>
                    </a:solidFill>
                  </a:rPr>
                  <a:t>Integrity</a:t>
                </a:r>
              </a:p>
              <a:p>
                <a:endParaRPr lang="en-GB" dirty="0">
                  <a:solidFill>
                    <a:schemeClr val="tx1">
                      <a:lumMod val="75000"/>
                      <a:lumOff val="25000"/>
                    </a:schemeClr>
                  </a:solidFill>
                </a:endParaRPr>
              </a:p>
              <a:p>
                <a:r>
                  <a:rPr lang="en-GB" dirty="0">
                    <a:solidFill>
                      <a:schemeClr val="tx1">
                        <a:lumMod val="75000"/>
                        <a:lumOff val="25000"/>
                      </a:schemeClr>
                    </a:solidFill>
                  </a:rPr>
                  <a:t>Ensuring something hasn’t been tampered with.</a:t>
                </a:r>
              </a:p>
            </p:txBody>
          </p:sp>
          <p:sp>
            <p:nvSpPr>
              <p:cNvPr id="23" name="Rectangle 22"/>
              <p:cNvSpPr/>
              <p:nvPr/>
            </p:nvSpPr>
            <p:spPr>
              <a:xfrm>
                <a:off x="3330016" y="3141914"/>
                <a:ext cx="2699999" cy="45719"/>
              </a:xfrm>
              <a:prstGeom prst="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3" name="Group 12">
            <a:extLst>
              <a:ext uri="{FF2B5EF4-FFF2-40B4-BE49-F238E27FC236}">
                <a16:creationId xmlns:a16="http://schemas.microsoft.com/office/drawing/2014/main" xmlns="" id="{9D1C6F2F-8D4F-4E18-87F1-BC54D5A34F09}"/>
              </a:ext>
            </a:extLst>
          </p:cNvPr>
          <p:cNvGrpSpPr/>
          <p:nvPr/>
        </p:nvGrpSpPr>
        <p:grpSpPr>
          <a:xfrm>
            <a:off x="6090740" y="2464353"/>
            <a:ext cx="2924175" cy="2809553"/>
            <a:chOff x="6090740" y="2464353"/>
            <a:chExt cx="2924175" cy="2809553"/>
          </a:xfrm>
        </p:grpSpPr>
        <p:grpSp>
          <p:nvGrpSpPr>
            <p:cNvPr id="33" name="Group 32"/>
            <p:cNvGrpSpPr/>
            <p:nvPr/>
          </p:nvGrpSpPr>
          <p:grpSpPr>
            <a:xfrm>
              <a:off x="6090740" y="4521121"/>
              <a:ext cx="2924175" cy="752785"/>
              <a:chOff x="3581400" y="4537713"/>
              <a:chExt cx="2409826" cy="752785"/>
            </a:xfrm>
          </p:grpSpPr>
          <p:pic>
            <p:nvPicPr>
              <p:cNvPr id="34" name="Picture 3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5" name="Rectangle 34"/>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Rectangle 9"/>
            <p:cNvSpPr/>
            <p:nvPr/>
          </p:nvSpPr>
          <p:spPr>
            <a:xfrm>
              <a:off x="6202829" y="2464353"/>
              <a:ext cx="2700000" cy="20931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6248400" y="2614518"/>
              <a:ext cx="2652715" cy="1292662"/>
            </a:xfrm>
            <a:prstGeom prst="rect">
              <a:avLst/>
            </a:prstGeom>
          </p:spPr>
          <p:txBody>
            <a:bodyPr wrap="square">
              <a:spAutoFit/>
            </a:bodyPr>
            <a:lstStyle/>
            <a:p>
              <a:r>
                <a:rPr lang="en-GB" sz="2400" dirty="0">
                  <a:solidFill>
                    <a:schemeClr val="tx1">
                      <a:lumMod val="75000"/>
                      <a:lumOff val="25000"/>
                    </a:schemeClr>
                  </a:solidFill>
                </a:rPr>
                <a:t>Authenticity</a:t>
              </a:r>
            </a:p>
            <a:p>
              <a:endParaRPr lang="en-GB" dirty="0">
                <a:solidFill>
                  <a:schemeClr val="tx1">
                    <a:lumMod val="75000"/>
                    <a:lumOff val="25000"/>
                  </a:schemeClr>
                </a:solidFill>
              </a:endParaRPr>
            </a:p>
            <a:p>
              <a:r>
                <a:rPr lang="en-GB" dirty="0">
                  <a:solidFill>
                    <a:schemeClr val="tx1">
                      <a:lumMod val="75000"/>
                      <a:lumOff val="25000"/>
                    </a:schemeClr>
                  </a:solidFill>
                </a:rPr>
                <a:t>Being sure about who or where something is from.</a:t>
              </a:r>
            </a:p>
          </p:txBody>
        </p:sp>
        <p:sp>
          <p:nvSpPr>
            <p:cNvPr id="24" name="Rectangle 23"/>
            <p:cNvSpPr/>
            <p:nvPr/>
          </p:nvSpPr>
          <p:spPr>
            <a:xfrm>
              <a:off x="6202830" y="3141914"/>
              <a:ext cx="2699999"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a:extLst>
              <a:ext uri="{FF2B5EF4-FFF2-40B4-BE49-F238E27FC236}">
                <a16:creationId xmlns:a16="http://schemas.microsoft.com/office/drawing/2014/main" xmlns="" id="{926E8F61-D560-47C4-92C3-B86B5BEABBCE}"/>
              </a:ext>
            </a:extLst>
          </p:cNvPr>
          <p:cNvGrpSpPr/>
          <p:nvPr/>
        </p:nvGrpSpPr>
        <p:grpSpPr>
          <a:xfrm>
            <a:off x="8901115" y="2464353"/>
            <a:ext cx="2924175" cy="2809553"/>
            <a:chOff x="8901115" y="2464353"/>
            <a:chExt cx="2924175" cy="2809553"/>
          </a:xfrm>
        </p:grpSpPr>
        <p:grpSp>
          <p:nvGrpSpPr>
            <p:cNvPr id="36" name="Group 35"/>
            <p:cNvGrpSpPr/>
            <p:nvPr/>
          </p:nvGrpSpPr>
          <p:grpSpPr>
            <a:xfrm>
              <a:off x="8901115" y="4521121"/>
              <a:ext cx="2924175" cy="752785"/>
              <a:chOff x="3581400" y="4537713"/>
              <a:chExt cx="2409826" cy="752785"/>
            </a:xfrm>
          </p:grpSpPr>
          <p:pic>
            <p:nvPicPr>
              <p:cNvPr id="37" name="Picture 3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8" name="Rectangle 37"/>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Rectangle 8"/>
            <p:cNvSpPr/>
            <p:nvPr/>
          </p:nvSpPr>
          <p:spPr>
            <a:xfrm>
              <a:off x="9075642" y="2464353"/>
              <a:ext cx="2700000" cy="209314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9144000" y="2614518"/>
              <a:ext cx="2524125" cy="1569660"/>
            </a:xfrm>
            <a:prstGeom prst="rect">
              <a:avLst/>
            </a:prstGeom>
          </p:spPr>
          <p:txBody>
            <a:bodyPr wrap="square">
              <a:spAutoFit/>
            </a:bodyPr>
            <a:lstStyle/>
            <a:p>
              <a:r>
                <a:rPr lang="en-GB" sz="2400" dirty="0">
                  <a:solidFill>
                    <a:schemeClr val="tx1">
                      <a:lumMod val="75000"/>
                      <a:lumOff val="25000"/>
                    </a:schemeClr>
                  </a:solidFill>
                </a:rPr>
                <a:t>Availability </a:t>
              </a:r>
            </a:p>
            <a:p>
              <a:endParaRPr lang="en-GB" dirty="0">
                <a:solidFill>
                  <a:schemeClr val="tx1">
                    <a:lumMod val="75000"/>
                    <a:lumOff val="25000"/>
                  </a:schemeClr>
                </a:solidFill>
              </a:endParaRPr>
            </a:p>
            <a:p>
              <a:r>
                <a:rPr lang="en-GB" dirty="0">
                  <a:solidFill>
                    <a:schemeClr val="tx1">
                      <a:lumMod val="75000"/>
                      <a:lumOff val="25000"/>
                    </a:schemeClr>
                  </a:solidFill>
                </a:rPr>
                <a:t>Keeping items and services available to those with access rights.</a:t>
              </a:r>
            </a:p>
          </p:txBody>
        </p:sp>
        <p:sp>
          <p:nvSpPr>
            <p:cNvPr id="25" name="Rectangle 24"/>
            <p:cNvSpPr/>
            <p:nvPr/>
          </p:nvSpPr>
          <p:spPr>
            <a:xfrm>
              <a:off x="9075643" y="3141914"/>
              <a:ext cx="2699999" cy="45719"/>
            </a:xfrm>
            <a:prstGeom prst="rect">
              <a:avLst/>
            </a:prstGeom>
            <a:solidFill>
              <a:srgbClr val="FF4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9502101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few notes on security …</a:t>
            </a:r>
          </a:p>
        </p:txBody>
      </p:sp>
      <p:sp>
        <p:nvSpPr>
          <p:cNvPr id="4" name="Slide Number Placeholder 3"/>
          <p:cNvSpPr>
            <a:spLocks noGrp="1"/>
          </p:cNvSpPr>
          <p:nvPr>
            <p:ph type="sldNum" sz="quarter" idx="12"/>
          </p:nvPr>
        </p:nvSpPr>
        <p:spPr>
          <a:xfrm>
            <a:off x="8991603" y="6356354"/>
            <a:ext cx="2743200" cy="365125"/>
          </a:xfrm>
        </p:spPr>
        <p:txBody>
          <a:bodyPr/>
          <a:lstStyle/>
          <a:p>
            <a:fld id="{8FEEA40B-076F-44A8-A286-A3291E34A725}" type="slidenum">
              <a:rPr lang="en-GB" smtClean="0">
                <a:solidFill>
                  <a:prstClr val="black">
                    <a:tint val="75000"/>
                  </a:prstClr>
                </a:solidFill>
              </a:rPr>
              <a:pPr/>
              <a:t>4</a:t>
            </a:fld>
            <a:endParaRPr lang="en-GB">
              <a:solidFill>
                <a:prstClr val="black">
                  <a:tint val="75000"/>
                </a:prstClr>
              </a:solidFill>
            </a:endParaRPr>
          </a:p>
        </p:txBody>
      </p:sp>
      <p:grpSp>
        <p:nvGrpSpPr>
          <p:cNvPr id="3" name="Group 2">
            <a:extLst>
              <a:ext uri="{FF2B5EF4-FFF2-40B4-BE49-F238E27FC236}">
                <a16:creationId xmlns:a16="http://schemas.microsoft.com/office/drawing/2014/main" xmlns="" id="{6993F570-0EA0-4944-8950-C84BDFAC730D}"/>
              </a:ext>
            </a:extLst>
          </p:cNvPr>
          <p:cNvGrpSpPr/>
          <p:nvPr/>
        </p:nvGrpSpPr>
        <p:grpSpPr>
          <a:xfrm>
            <a:off x="457200" y="2033623"/>
            <a:ext cx="4933950" cy="2268000"/>
            <a:chOff x="457200" y="2033623"/>
            <a:chExt cx="4933950" cy="2268000"/>
          </a:xfrm>
        </p:grpSpPr>
        <p:sp>
          <p:nvSpPr>
            <p:cNvPr id="34" name="Freeform 33"/>
            <p:cNvSpPr/>
            <p:nvPr/>
          </p:nvSpPr>
          <p:spPr>
            <a:xfrm>
              <a:off x="457200" y="2714625"/>
              <a:ext cx="4933950" cy="723900"/>
            </a:xfrm>
            <a:custGeom>
              <a:avLst/>
              <a:gdLst>
                <a:gd name="connsiteX0" fmla="*/ 0 w 4933950"/>
                <a:gd name="connsiteY0" fmla="*/ 0 h 723900"/>
                <a:gd name="connsiteX1" fmla="*/ 4210050 w 4933950"/>
                <a:gd name="connsiteY1" fmla="*/ 0 h 723900"/>
                <a:gd name="connsiteX2" fmla="*/ 4933950 w 4933950"/>
                <a:gd name="connsiteY2" fmla="*/ 723900 h 723900"/>
              </a:gdLst>
              <a:ahLst/>
              <a:cxnLst>
                <a:cxn ang="0">
                  <a:pos x="connsiteX0" y="connsiteY0"/>
                </a:cxn>
                <a:cxn ang="0">
                  <a:pos x="connsiteX1" y="connsiteY1"/>
                </a:cxn>
                <a:cxn ang="0">
                  <a:pos x="connsiteX2" y="connsiteY2"/>
                </a:cxn>
              </a:cxnLst>
              <a:rect l="l" t="t" r="r" b="b"/>
              <a:pathLst>
                <a:path w="4933950" h="723900">
                  <a:moveTo>
                    <a:pt x="0" y="0"/>
                  </a:moveTo>
                  <a:lnTo>
                    <a:pt x="4210050" y="0"/>
                  </a:lnTo>
                  <a:lnTo>
                    <a:pt x="4933950" y="723900"/>
                  </a:lnTo>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57202" y="2033623"/>
              <a:ext cx="3864469" cy="22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57202" y="2182112"/>
              <a:ext cx="3641843" cy="1969770"/>
            </a:xfrm>
            <a:prstGeom prst="rect">
              <a:avLst/>
            </a:prstGeom>
          </p:spPr>
          <p:txBody>
            <a:bodyPr wrap="square" lIns="180000">
              <a:spAutoFit/>
            </a:bodyPr>
            <a:lstStyle/>
            <a:p>
              <a:r>
                <a:rPr lang="en-GB" sz="2400" dirty="0">
                  <a:solidFill>
                    <a:schemeClr val="tx1">
                      <a:lumMod val="75000"/>
                      <a:lumOff val="25000"/>
                    </a:schemeClr>
                  </a:solidFill>
                </a:rPr>
                <a:t>Doing good security is hard</a:t>
              </a:r>
            </a:p>
            <a:p>
              <a:endParaRPr lang="en-GB" sz="800" dirty="0">
                <a:solidFill>
                  <a:schemeClr val="tx1">
                    <a:lumMod val="75000"/>
                    <a:lumOff val="25000"/>
                  </a:schemeClr>
                </a:solidFill>
              </a:endParaRPr>
            </a:p>
            <a:p>
              <a:r>
                <a:rPr lang="en-GB" dirty="0">
                  <a:solidFill>
                    <a:schemeClr val="tx1">
                      <a:lumMod val="75000"/>
                      <a:lumOff val="25000"/>
                    </a:schemeClr>
                  </a:solidFill>
                </a:rPr>
                <a:t>It starts by assuming that the channel is insecure </a:t>
              </a:r>
              <a:r>
                <a:rPr lang="en-GB" dirty="0" smtClean="0">
                  <a:solidFill>
                    <a:schemeClr val="tx1">
                      <a:lumMod val="75000"/>
                      <a:lumOff val="25000"/>
                    </a:schemeClr>
                  </a:solidFill>
                </a:rPr>
                <a:t/>
              </a:r>
              <a:br>
                <a:rPr lang="en-GB" dirty="0" smtClean="0">
                  <a:solidFill>
                    <a:schemeClr val="tx1">
                      <a:lumMod val="75000"/>
                      <a:lumOff val="25000"/>
                    </a:schemeClr>
                  </a:solidFill>
                </a:rPr>
              </a:br>
              <a:r>
                <a:rPr lang="en-GB" dirty="0" smtClean="0">
                  <a:solidFill>
                    <a:schemeClr val="tx1">
                      <a:lumMod val="75000"/>
                      <a:lumOff val="25000"/>
                    </a:schemeClr>
                  </a:solidFill>
                </a:rPr>
                <a:t>i.e</a:t>
              </a:r>
              <a:r>
                <a:rPr lang="en-GB" dirty="0">
                  <a:solidFill>
                    <a:schemeClr val="tx1">
                      <a:lumMod val="75000"/>
                      <a:lumOff val="25000"/>
                    </a:schemeClr>
                  </a:solidFill>
                </a:rPr>
                <a:t>. the bad guys have access to all </a:t>
              </a:r>
              <a:r>
                <a:rPr lang="en-GB" u="sng" dirty="0">
                  <a:solidFill>
                    <a:schemeClr val="tx1">
                      <a:lumMod val="75000"/>
                      <a:lumOff val="25000"/>
                    </a:schemeClr>
                  </a:solidFill>
                </a:rPr>
                <a:t>transmitted</a:t>
              </a:r>
              <a:r>
                <a:rPr lang="en-GB" dirty="0">
                  <a:solidFill>
                    <a:schemeClr val="tx1">
                      <a:lumMod val="75000"/>
                      <a:lumOff val="25000"/>
                    </a:schemeClr>
                  </a:solidFill>
                </a:rPr>
                <a:t> information and that they can modify it</a:t>
              </a:r>
              <a:r>
                <a:rPr lang="en-GB" dirty="0" smtClean="0">
                  <a:solidFill>
                    <a:schemeClr val="tx1">
                      <a:lumMod val="75000"/>
                      <a:lumOff val="25000"/>
                    </a:schemeClr>
                  </a:solidFill>
                </a:rPr>
                <a:t>.</a:t>
              </a:r>
              <a:endParaRPr lang="en-GB" sz="2400" dirty="0">
                <a:solidFill>
                  <a:schemeClr val="tx1">
                    <a:lumMod val="75000"/>
                    <a:lumOff val="25000"/>
                  </a:schemeClr>
                </a:solidFill>
              </a:endParaRPr>
            </a:p>
          </p:txBody>
        </p:sp>
      </p:grpSp>
      <p:grpSp>
        <p:nvGrpSpPr>
          <p:cNvPr id="18" name="Group 17"/>
          <p:cNvGrpSpPr/>
          <p:nvPr/>
        </p:nvGrpSpPr>
        <p:grpSpPr>
          <a:xfrm>
            <a:off x="6342361" y="2033623"/>
            <a:ext cx="5392442" cy="1881153"/>
            <a:chOff x="6115050" y="2033622"/>
            <a:chExt cx="5392442" cy="1881153"/>
          </a:xfrm>
        </p:grpSpPr>
        <p:sp>
          <p:nvSpPr>
            <p:cNvPr id="32" name="Freeform 31"/>
            <p:cNvSpPr/>
            <p:nvPr/>
          </p:nvSpPr>
          <p:spPr>
            <a:xfrm>
              <a:off x="6115050" y="2714625"/>
              <a:ext cx="5048250" cy="1200150"/>
            </a:xfrm>
            <a:custGeom>
              <a:avLst/>
              <a:gdLst>
                <a:gd name="connsiteX0" fmla="*/ 5048250 w 5048250"/>
                <a:gd name="connsiteY0" fmla="*/ 0 h 1200150"/>
                <a:gd name="connsiteX1" fmla="*/ 1200150 w 5048250"/>
                <a:gd name="connsiteY1" fmla="*/ 0 h 1200150"/>
                <a:gd name="connsiteX2" fmla="*/ 0 w 5048250"/>
                <a:gd name="connsiteY2" fmla="*/ 1200150 h 1200150"/>
              </a:gdLst>
              <a:ahLst/>
              <a:cxnLst>
                <a:cxn ang="0">
                  <a:pos x="connsiteX0" y="connsiteY0"/>
                </a:cxn>
                <a:cxn ang="0">
                  <a:pos x="connsiteX1" y="connsiteY1"/>
                </a:cxn>
                <a:cxn ang="0">
                  <a:pos x="connsiteX2" y="connsiteY2"/>
                </a:cxn>
              </a:cxnLst>
              <a:rect l="l" t="t" r="r" b="b"/>
              <a:pathLst>
                <a:path w="5048250" h="1200150">
                  <a:moveTo>
                    <a:pt x="5048250" y="0"/>
                  </a:moveTo>
                  <a:lnTo>
                    <a:pt x="1200150" y="0"/>
                  </a:lnTo>
                  <a:lnTo>
                    <a:pt x="0" y="1200150"/>
                  </a:lnTo>
                </a:path>
              </a:pathLst>
            </a:custGeom>
            <a:noFill/>
            <a:ln w="38100">
              <a:solidFill>
                <a:srgbClr val="FFA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7641092" y="2033622"/>
              <a:ext cx="3866400" cy="182975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641092" y="2182112"/>
              <a:ext cx="3636508" cy="1415772"/>
            </a:xfrm>
            <a:prstGeom prst="rect">
              <a:avLst/>
            </a:prstGeom>
          </p:spPr>
          <p:txBody>
            <a:bodyPr wrap="square" lIns="180000">
              <a:spAutoFit/>
            </a:bodyPr>
            <a:lstStyle/>
            <a:p>
              <a:r>
                <a:rPr lang="en-GB" sz="2400" dirty="0">
                  <a:solidFill>
                    <a:schemeClr val="tx1">
                      <a:lumMod val="75000"/>
                      <a:lumOff val="25000"/>
                    </a:schemeClr>
                  </a:solidFill>
                </a:rPr>
                <a:t>Security adds overhead </a:t>
              </a:r>
            </a:p>
            <a:p>
              <a:endParaRPr lang="en-GB" sz="800" dirty="0">
                <a:solidFill>
                  <a:schemeClr val="tx1">
                    <a:lumMod val="75000"/>
                    <a:lumOff val="25000"/>
                  </a:schemeClr>
                </a:solidFill>
              </a:endParaRPr>
            </a:p>
            <a:p>
              <a:r>
                <a:rPr lang="en-GB" dirty="0">
                  <a:solidFill>
                    <a:schemeClr val="tx1">
                      <a:lumMod val="75000"/>
                      <a:lumOff val="25000"/>
                    </a:schemeClr>
                  </a:solidFill>
                </a:rPr>
                <a:t>Procedures have to be followed for it to work and additional infrastructure may be required.</a:t>
              </a:r>
            </a:p>
          </p:txBody>
        </p:sp>
      </p:grpSp>
      <p:grpSp>
        <p:nvGrpSpPr>
          <p:cNvPr id="7" name="Group 6">
            <a:extLst>
              <a:ext uri="{FF2B5EF4-FFF2-40B4-BE49-F238E27FC236}">
                <a16:creationId xmlns:a16="http://schemas.microsoft.com/office/drawing/2014/main" xmlns="" id="{4E96CA6C-44C5-4342-A920-EC49A52F2705}"/>
              </a:ext>
            </a:extLst>
          </p:cNvPr>
          <p:cNvGrpSpPr/>
          <p:nvPr/>
        </p:nvGrpSpPr>
        <p:grpSpPr>
          <a:xfrm>
            <a:off x="6350575" y="3676171"/>
            <a:ext cx="5377087" cy="1935258"/>
            <a:chOff x="6123264" y="3676170"/>
            <a:chExt cx="5377087" cy="1935258"/>
          </a:xfrm>
        </p:grpSpPr>
        <p:sp>
          <p:nvSpPr>
            <p:cNvPr id="33" name="Freeform 32"/>
            <p:cNvSpPr/>
            <p:nvPr/>
          </p:nvSpPr>
          <p:spPr>
            <a:xfrm flipV="1">
              <a:off x="6123264" y="3676170"/>
              <a:ext cx="5038687" cy="1200150"/>
            </a:xfrm>
            <a:custGeom>
              <a:avLst/>
              <a:gdLst>
                <a:gd name="connsiteX0" fmla="*/ 5048250 w 5048250"/>
                <a:gd name="connsiteY0" fmla="*/ 0 h 1200150"/>
                <a:gd name="connsiteX1" fmla="*/ 1200150 w 5048250"/>
                <a:gd name="connsiteY1" fmla="*/ 0 h 1200150"/>
                <a:gd name="connsiteX2" fmla="*/ 0 w 5048250"/>
                <a:gd name="connsiteY2" fmla="*/ 1200150 h 1200150"/>
              </a:gdLst>
              <a:ahLst/>
              <a:cxnLst>
                <a:cxn ang="0">
                  <a:pos x="connsiteX0" y="connsiteY0"/>
                </a:cxn>
                <a:cxn ang="0">
                  <a:pos x="connsiteX1" y="connsiteY1"/>
                </a:cxn>
                <a:cxn ang="0">
                  <a:pos x="connsiteX2" y="connsiteY2"/>
                </a:cxn>
              </a:cxnLst>
              <a:rect l="l" t="t" r="r" b="b"/>
              <a:pathLst>
                <a:path w="5048250" h="1200150">
                  <a:moveTo>
                    <a:pt x="5048250" y="0"/>
                  </a:moveTo>
                  <a:lnTo>
                    <a:pt x="1200150" y="0"/>
                  </a:lnTo>
                  <a:lnTo>
                    <a:pt x="0" y="1200150"/>
                  </a:lnTo>
                </a:path>
              </a:pathLst>
            </a:custGeom>
            <a:noFill/>
            <a:ln w="38100">
              <a:solidFill>
                <a:srgbClr val="FF4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7633951" y="4171428"/>
              <a:ext cx="3866400" cy="144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7633951" y="4312384"/>
              <a:ext cx="3580312" cy="1138773"/>
            </a:xfrm>
            <a:prstGeom prst="rect">
              <a:avLst/>
            </a:prstGeom>
          </p:spPr>
          <p:txBody>
            <a:bodyPr wrap="square" lIns="180000">
              <a:spAutoFit/>
            </a:bodyPr>
            <a:lstStyle/>
            <a:p>
              <a:r>
                <a:rPr lang="en-GB" sz="2400" dirty="0">
                  <a:solidFill>
                    <a:schemeClr val="tx1">
                      <a:lumMod val="75000"/>
                      <a:lumOff val="25000"/>
                    </a:schemeClr>
                  </a:solidFill>
                </a:rPr>
                <a:t>The weakest element?</a:t>
              </a:r>
            </a:p>
            <a:p>
              <a:endParaRPr lang="en-GB" sz="800" dirty="0">
                <a:solidFill>
                  <a:schemeClr val="tx1">
                    <a:lumMod val="75000"/>
                    <a:lumOff val="25000"/>
                  </a:schemeClr>
                </a:solidFill>
              </a:endParaRPr>
            </a:p>
            <a:p>
              <a:r>
                <a:rPr lang="en-GB" dirty="0">
                  <a:solidFill>
                    <a:schemeClr val="tx1">
                      <a:lumMod val="75000"/>
                      <a:lumOff val="25000"/>
                    </a:schemeClr>
                  </a:solidFill>
                </a:rPr>
                <a:t>In any security implementation is usually the humans.</a:t>
              </a:r>
            </a:p>
          </p:txBody>
        </p:sp>
      </p:grpSp>
      <p:sp>
        <p:nvSpPr>
          <p:cNvPr id="8" name="Oval 7"/>
          <p:cNvSpPr/>
          <p:nvPr/>
        </p:nvSpPr>
        <p:spPr>
          <a:xfrm>
            <a:off x="4952659" y="2725787"/>
            <a:ext cx="2286683" cy="2286683"/>
          </a:xfrm>
          <a:prstGeom prst="ellips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6" name="Group 45"/>
          <p:cNvGrpSpPr/>
          <p:nvPr/>
        </p:nvGrpSpPr>
        <p:grpSpPr>
          <a:xfrm>
            <a:off x="5538000" y="3127844"/>
            <a:ext cx="1116000" cy="1482568"/>
            <a:chOff x="5459804" y="3172530"/>
            <a:chExt cx="1116000" cy="1482568"/>
          </a:xfrm>
        </p:grpSpPr>
        <p:sp>
          <p:nvSpPr>
            <p:cNvPr id="40" name="Rounded Rectangle 39"/>
            <p:cNvSpPr/>
            <p:nvPr/>
          </p:nvSpPr>
          <p:spPr>
            <a:xfrm>
              <a:off x="5653792" y="3172530"/>
              <a:ext cx="728025" cy="1348684"/>
            </a:xfrm>
            <a:prstGeom prst="roundRect">
              <a:avLst>
                <a:gd name="adj" fmla="val 49524"/>
              </a:avLst>
            </a:prstGeom>
            <a:noFill/>
            <a:ln w="190500">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5" name="Group 44"/>
            <p:cNvGrpSpPr/>
            <p:nvPr/>
          </p:nvGrpSpPr>
          <p:grpSpPr>
            <a:xfrm>
              <a:off x="5459804" y="3539098"/>
              <a:ext cx="1116000" cy="1116000"/>
              <a:chOff x="5459804" y="3539098"/>
              <a:chExt cx="1116000" cy="1116000"/>
            </a:xfrm>
            <a:solidFill>
              <a:srgbClr val="002060"/>
            </a:solidFill>
          </p:grpSpPr>
          <p:sp>
            <p:nvSpPr>
              <p:cNvPr id="41" name="Oval 40"/>
              <p:cNvSpPr/>
              <p:nvPr/>
            </p:nvSpPr>
            <p:spPr>
              <a:xfrm>
                <a:off x="5564783" y="3636267"/>
                <a:ext cx="906043" cy="977652"/>
              </a:xfrm>
              <a:prstGeom prst="ellips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Pie 42"/>
              <p:cNvSpPr/>
              <p:nvPr/>
            </p:nvSpPr>
            <p:spPr>
              <a:xfrm rot="18900000">
                <a:off x="5459804" y="3539098"/>
                <a:ext cx="1116000" cy="1116000"/>
              </a:xfrm>
              <a:prstGeom prst="pi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44" name="Group 43"/>
            <p:cNvGrpSpPr/>
            <p:nvPr/>
          </p:nvGrpSpPr>
          <p:grpSpPr>
            <a:xfrm>
              <a:off x="5910238" y="3925064"/>
              <a:ext cx="215132" cy="465338"/>
              <a:chOff x="4406791" y="3925064"/>
              <a:chExt cx="215132" cy="465338"/>
            </a:xfrm>
            <a:solidFill>
              <a:srgbClr val="15B4BA"/>
            </a:solidFill>
          </p:grpSpPr>
          <p:sp>
            <p:nvSpPr>
              <p:cNvPr id="36" name="Oval 35"/>
              <p:cNvSpPr/>
              <p:nvPr/>
            </p:nvSpPr>
            <p:spPr>
              <a:xfrm>
                <a:off x="4406791" y="3925064"/>
                <a:ext cx="215132" cy="2151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ounded Rectangle 38"/>
              <p:cNvSpPr/>
              <p:nvPr/>
            </p:nvSpPr>
            <p:spPr>
              <a:xfrm>
                <a:off x="4461210" y="3985619"/>
                <a:ext cx="106295" cy="404783"/>
              </a:xfrm>
              <a:prstGeom prst="roundRect">
                <a:avLst>
                  <a:gd name="adj" fmla="val 4952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7" name="TextBox 26"/>
          <p:cNvSpPr txBox="1"/>
          <p:nvPr/>
        </p:nvSpPr>
        <p:spPr>
          <a:xfrm>
            <a:off x="457202" y="1822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Cyber Security Basics</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7310637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p:nvPr/>
        </p:nvSpPr>
        <p:spPr>
          <a:xfrm>
            <a:off x="6325362" y="2714625"/>
            <a:ext cx="5048250" cy="1200150"/>
          </a:xfrm>
          <a:custGeom>
            <a:avLst/>
            <a:gdLst>
              <a:gd name="connsiteX0" fmla="*/ 5048250 w 5048250"/>
              <a:gd name="connsiteY0" fmla="*/ 0 h 1200150"/>
              <a:gd name="connsiteX1" fmla="*/ 1200150 w 5048250"/>
              <a:gd name="connsiteY1" fmla="*/ 0 h 1200150"/>
              <a:gd name="connsiteX2" fmla="*/ 0 w 5048250"/>
              <a:gd name="connsiteY2" fmla="*/ 1200150 h 1200150"/>
            </a:gdLst>
            <a:ahLst/>
            <a:cxnLst>
              <a:cxn ang="0">
                <a:pos x="connsiteX0" y="connsiteY0"/>
              </a:cxn>
              <a:cxn ang="0">
                <a:pos x="connsiteX1" y="connsiteY1"/>
              </a:cxn>
              <a:cxn ang="0">
                <a:pos x="connsiteX2" y="connsiteY2"/>
              </a:cxn>
            </a:cxnLst>
            <a:rect l="l" t="t" r="r" b="b"/>
            <a:pathLst>
              <a:path w="5048250" h="1200150">
                <a:moveTo>
                  <a:pt x="5048250" y="0"/>
                </a:moveTo>
                <a:lnTo>
                  <a:pt x="1200150" y="0"/>
                </a:lnTo>
                <a:lnTo>
                  <a:pt x="0" y="1200150"/>
                </a:lnTo>
              </a:path>
            </a:pathLst>
          </a:custGeom>
          <a:noFill/>
          <a:ln w="38100">
            <a:solidFill>
              <a:srgbClr val="FFA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Freeform 32"/>
          <p:cNvSpPr/>
          <p:nvPr/>
        </p:nvSpPr>
        <p:spPr>
          <a:xfrm flipV="1">
            <a:off x="6333576" y="3676170"/>
            <a:ext cx="5048250" cy="1200150"/>
          </a:xfrm>
          <a:custGeom>
            <a:avLst/>
            <a:gdLst>
              <a:gd name="connsiteX0" fmla="*/ 5048250 w 5048250"/>
              <a:gd name="connsiteY0" fmla="*/ 0 h 1200150"/>
              <a:gd name="connsiteX1" fmla="*/ 1200150 w 5048250"/>
              <a:gd name="connsiteY1" fmla="*/ 0 h 1200150"/>
              <a:gd name="connsiteX2" fmla="*/ 0 w 5048250"/>
              <a:gd name="connsiteY2" fmla="*/ 1200150 h 1200150"/>
            </a:gdLst>
            <a:ahLst/>
            <a:cxnLst>
              <a:cxn ang="0">
                <a:pos x="connsiteX0" y="connsiteY0"/>
              </a:cxn>
              <a:cxn ang="0">
                <a:pos x="connsiteX1" y="connsiteY1"/>
              </a:cxn>
              <a:cxn ang="0">
                <a:pos x="connsiteX2" y="connsiteY2"/>
              </a:cxn>
            </a:cxnLst>
            <a:rect l="l" t="t" r="r" b="b"/>
            <a:pathLst>
              <a:path w="5048250" h="1200150">
                <a:moveTo>
                  <a:pt x="5048250" y="0"/>
                </a:moveTo>
                <a:lnTo>
                  <a:pt x="1200150" y="0"/>
                </a:lnTo>
                <a:lnTo>
                  <a:pt x="0" y="1200150"/>
                </a:lnTo>
              </a:path>
            </a:pathLst>
          </a:cu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Freeform 33"/>
          <p:cNvSpPr/>
          <p:nvPr/>
        </p:nvSpPr>
        <p:spPr>
          <a:xfrm>
            <a:off x="457200" y="3118529"/>
            <a:ext cx="4933950" cy="723900"/>
          </a:xfrm>
          <a:custGeom>
            <a:avLst/>
            <a:gdLst>
              <a:gd name="connsiteX0" fmla="*/ 0 w 4933950"/>
              <a:gd name="connsiteY0" fmla="*/ 0 h 723900"/>
              <a:gd name="connsiteX1" fmla="*/ 4210050 w 4933950"/>
              <a:gd name="connsiteY1" fmla="*/ 0 h 723900"/>
              <a:gd name="connsiteX2" fmla="*/ 4933950 w 4933950"/>
              <a:gd name="connsiteY2" fmla="*/ 723900 h 723900"/>
            </a:gdLst>
            <a:ahLst/>
            <a:cxnLst>
              <a:cxn ang="0">
                <a:pos x="connsiteX0" y="connsiteY0"/>
              </a:cxn>
              <a:cxn ang="0">
                <a:pos x="connsiteX1" y="connsiteY1"/>
              </a:cxn>
              <a:cxn ang="0">
                <a:pos x="connsiteX2" y="connsiteY2"/>
              </a:cxn>
            </a:cxnLst>
            <a:rect l="l" t="t" r="r" b="b"/>
            <a:pathLst>
              <a:path w="4933950" h="723900">
                <a:moveTo>
                  <a:pt x="0" y="0"/>
                </a:moveTo>
                <a:lnTo>
                  <a:pt x="4210050" y="0"/>
                </a:lnTo>
                <a:lnTo>
                  <a:pt x="4933950" y="723900"/>
                </a:lnTo>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reeform 20"/>
          <p:cNvSpPr/>
          <p:nvPr/>
        </p:nvSpPr>
        <p:spPr>
          <a:xfrm flipV="1">
            <a:off x="457200" y="4504580"/>
            <a:ext cx="4933950" cy="723900"/>
          </a:xfrm>
          <a:custGeom>
            <a:avLst/>
            <a:gdLst>
              <a:gd name="connsiteX0" fmla="*/ 0 w 4933950"/>
              <a:gd name="connsiteY0" fmla="*/ 0 h 723900"/>
              <a:gd name="connsiteX1" fmla="*/ 4210050 w 4933950"/>
              <a:gd name="connsiteY1" fmla="*/ 0 h 723900"/>
              <a:gd name="connsiteX2" fmla="*/ 4933950 w 4933950"/>
              <a:gd name="connsiteY2" fmla="*/ 723900 h 723900"/>
            </a:gdLst>
            <a:ahLst/>
            <a:cxnLst>
              <a:cxn ang="0">
                <a:pos x="connsiteX0" y="connsiteY0"/>
              </a:cxn>
              <a:cxn ang="0">
                <a:pos x="connsiteX1" y="connsiteY1"/>
              </a:cxn>
              <a:cxn ang="0">
                <a:pos x="connsiteX2" y="connsiteY2"/>
              </a:cxn>
            </a:cxnLst>
            <a:rect l="l" t="t" r="r" b="b"/>
            <a:pathLst>
              <a:path w="4933950" h="723900">
                <a:moveTo>
                  <a:pt x="0" y="0"/>
                </a:moveTo>
                <a:lnTo>
                  <a:pt x="4210050" y="0"/>
                </a:lnTo>
                <a:lnTo>
                  <a:pt x="4933950" y="723900"/>
                </a:lnTo>
              </a:path>
            </a:pathLst>
          </a:custGeom>
          <a:noFill/>
          <a:ln w="38100">
            <a:solidFill>
              <a:srgbClr val="FF4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457202" y="4198358"/>
            <a:ext cx="3864469" cy="198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t>Keys and the Key Distribution Problem</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5</a:t>
            </a:fld>
            <a:endParaRPr lang="en-GB">
              <a:solidFill>
                <a:prstClr val="black">
                  <a:tint val="75000"/>
                </a:prstClr>
              </a:solidFill>
            </a:endParaRPr>
          </a:p>
        </p:txBody>
      </p:sp>
      <p:sp>
        <p:nvSpPr>
          <p:cNvPr id="10" name="Rectangle 9"/>
          <p:cNvSpPr/>
          <p:nvPr/>
        </p:nvSpPr>
        <p:spPr>
          <a:xfrm>
            <a:off x="7887980" y="1763650"/>
            <a:ext cx="3866400"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57202" y="1763650"/>
            <a:ext cx="3864469" cy="22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7880839" y="3874358"/>
            <a:ext cx="3866400" cy="230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57202" y="1831494"/>
            <a:ext cx="3833209" cy="2154436"/>
          </a:xfrm>
          <a:prstGeom prst="rect">
            <a:avLst/>
          </a:prstGeom>
        </p:spPr>
        <p:txBody>
          <a:bodyPr wrap="square" lIns="180000">
            <a:spAutoFit/>
          </a:bodyPr>
          <a:lstStyle/>
          <a:p>
            <a:r>
              <a:rPr lang="en-GB" sz="2400" dirty="0">
                <a:solidFill>
                  <a:schemeClr val="tx1">
                    <a:lumMod val="75000"/>
                    <a:lumOff val="25000"/>
                  </a:schemeClr>
                </a:solidFill>
              </a:rPr>
              <a:t>Encryption/decryption, authentication and integrity checking rely on secret keys</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In general these should be known only to the sender and receiver. (Public keys being an exception</a:t>
            </a:r>
            <a:r>
              <a:rPr lang="en-GB" dirty="0" smtClean="0">
                <a:solidFill>
                  <a:schemeClr val="tx1">
                    <a:lumMod val="75000"/>
                    <a:lumOff val="25000"/>
                  </a:schemeClr>
                </a:solidFill>
              </a:rPr>
              <a:t>.)</a:t>
            </a:r>
            <a:endParaRPr lang="en-GB" sz="2400" dirty="0">
              <a:solidFill>
                <a:schemeClr val="tx1">
                  <a:lumMod val="75000"/>
                  <a:lumOff val="25000"/>
                </a:schemeClr>
              </a:solidFill>
            </a:endParaRPr>
          </a:p>
        </p:txBody>
      </p:sp>
      <p:sp>
        <p:nvSpPr>
          <p:cNvPr id="16" name="Rectangle 15"/>
          <p:cNvSpPr/>
          <p:nvPr/>
        </p:nvSpPr>
        <p:spPr>
          <a:xfrm>
            <a:off x="7887979" y="1831494"/>
            <a:ext cx="3818585" cy="1508105"/>
          </a:xfrm>
          <a:prstGeom prst="rect">
            <a:avLst/>
          </a:prstGeom>
        </p:spPr>
        <p:txBody>
          <a:bodyPr wrap="square" lIns="180000">
            <a:spAutoFit/>
          </a:bodyPr>
          <a:lstStyle/>
          <a:p>
            <a:r>
              <a:rPr lang="en-GB" sz="2400" dirty="0">
                <a:solidFill>
                  <a:schemeClr val="tx1">
                    <a:lumMod val="75000"/>
                    <a:lumOff val="25000"/>
                  </a:schemeClr>
                </a:solidFill>
              </a:rPr>
              <a:t>Secure generation and distribution of keys</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One of the major challenges in cyber-security.  It is a complex process. </a:t>
            </a:r>
          </a:p>
        </p:txBody>
      </p:sp>
      <p:sp>
        <p:nvSpPr>
          <p:cNvPr id="17" name="Rectangle 16"/>
          <p:cNvSpPr/>
          <p:nvPr/>
        </p:nvSpPr>
        <p:spPr>
          <a:xfrm>
            <a:off x="7880839" y="3954344"/>
            <a:ext cx="3733960" cy="2062103"/>
          </a:xfrm>
          <a:prstGeom prst="rect">
            <a:avLst/>
          </a:prstGeom>
        </p:spPr>
        <p:txBody>
          <a:bodyPr wrap="square" lIns="180000">
            <a:spAutoFit/>
          </a:bodyPr>
          <a:lstStyle/>
          <a:p>
            <a:r>
              <a:rPr lang="en-GB" sz="2400" dirty="0">
                <a:solidFill>
                  <a:schemeClr val="tx1">
                    <a:lumMod val="75000"/>
                    <a:lumOff val="25000"/>
                  </a:schemeClr>
                </a:solidFill>
              </a:rPr>
              <a:t>Keys may need to be changed periodically</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Key management is typically done using a Key Distribution </a:t>
            </a:r>
            <a:r>
              <a:rPr lang="en-GB" dirty="0" err="1">
                <a:solidFill>
                  <a:schemeClr val="tx1">
                    <a:lumMod val="75000"/>
                    <a:lumOff val="25000"/>
                  </a:schemeClr>
                </a:solidFill>
              </a:rPr>
              <a:t>Center</a:t>
            </a:r>
            <a:r>
              <a:rPr lang="en-GB" dirty="0">
                <a:solidFill>
                  <a:schemeClr val="tx1">
                    <a:lumMod val="75000"/>
                    <a:lumOff val="25000"/>
                  </a:schemeClr>
                </a:solidFill>
              </a:rPr>
              <a:t> that implements a specific </a:t>
            </a:r>
            <a:r>
              <a:rPr lang="en-GB" dirty="0" smtClean="0">
                <a:solidFill>
                  <a:schemeClr val="tx1">
                    <a:lumMod val="75000"/>
                    <a:lumOff val="25000"/>
                  </a:schemeClr>
                </a:solidFill>
              </a:rPr>
              <a:t>protocol, </a:t>
            </a:r>
            <a:br>
              <a:rPr lang="en-GB" dirty="0" smtClean="0">
                <a:solidFill>
                  <a:schemeClr val="tx1">
                    <a:lumMod val="75000"/>
                    <a:lumOff val="25000"/>
                  </a:schemeClr>
                </a:solidFill>
              </a:rPr>
            </a:br>
            <a:r>
              <a:rPr lang="en-GB" dirty="0" smtClean="0">
                <a:solidFill>
                  <a:schemeClr val="tx1">
                    <a:lumMod val="75000"/>
                    <a:lumOff val="25000"/>
                  </a:schemeClr>
                </a:solidFill>
              </a:rPr>
              <a:t>e.g</a:t>
            </a:r>
            <a:r>
              <a:rPr lang="en-GB" dirty="0">
                <a:solidFill>
                  <a:schemeClr val="tx1">
                    <a:lumMod val="75000"/>
                    <a:lumOff val="25000"/>
                  </a:schemeClr>
                </a:solidFill>
              </a:rPr>
              <a:t>. Kerberos.</a:t>
            </a:r>
          </a:p>
        </p:txBody>
      </p:sp>
      <p:sp>
        <p:nvSpPr>
          <p:cNvPr id="8" name="Oval 7"/>
          <p:cNvSpPr/>
          <p:nvPr/>
        </p:nvSpPr>
        <p:spPr>
          <a:xfrm>
            <a:off x="4952659" y="2725787"/>
            <a:ext cx="2286683" cy="2286683"/>
          </a:xfrm>
          <a:prstGeom prst="ellips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457202" y="4305504"/>
            <a:ext cx="3731833" cy="1785104"/>
          </a:xfrm>
          <a:prstGeom prst="rect">
            <a:avLst/>
          </a:prstGeom>
        </p:spPr>
        <p:txBody>
          <a:bodyPr wrap="square" lIns="180000">
            <a:spAutoFit/>
          </a:bodyPr>
          <a:lstStyle/>
          <a:p>
            <a:r>
              <a:rPr lang="en-GB" sz="2400" dirty="0">
                <a:solidFill>
                  <a:schemeClr val="tx1">
                    <a:lumMod val="75000"/>
                    <a:lumOff val="25000"/>
                  </a:schemeClr>
                </a:solidFill>
              </a:rPr>
              <a:t>A central aim is to make the cracking of keys impractical</a:t>
            </a:r>
          </a:p>
          <a:p>
            <a:endParaRPr lang="en-GB" sz="800" dirty="0">
              <a:solidFill>
                <a:schemeClr val="tx1">
                  <a:lumMod val="75000"/>
                  <a:lumOff val="25000"/>
                </a:schemeClr>
              </a:solidFill>
            </a:endParaRPr>
          </a:p>
          <a:p>
            <a:r>
              <a:rPr lang="en-GB" dirty="0">
                <a:solidFill>
                  <a:schemeClr val="tx1">
                    <a:lumMod val="75000"/>
                    <a:lumOff val="25000"/>
                  </a:schemeClr>
                </a:solidFill>
              </a:rPr>
              <a:t>Preventing decryption by brute force or any other more sophisticated means.</a:t>
            </a:r>
          </a:p>
        </p:txBody>
      </p:sp>
      <p:grpSp>
        <p:nvGrpSpPr>
          <p:cNvPr id="15" name="Group 14"/>
          <p:cNvGrpSpPr/>
          <p:nvPr/>
        </p:nvGrpSpPr>
        <p:grpSpPr>
          <a:xfrm>
            <a:off x="5407611" y="3184328"/>
            <a:ext cx="1376778" cy="1373555"/>
            <a:chOff x="5330538" y="3193293"/>
            <a:chExt cx="1376778" cy="1373555"/>
          </a:xfrm>
        </p:grpSpPr>
        <p:sp>
          <p:nvSpPr>
            <p:cNvPr id="9" name="Freeform 8"/>
            <p:cNvSpPr/>
            <p:nvPr/>
          </p:nvSpPr>
          <p:spPr>
            <a:xfrm>
              <a:off x="5818673" y="3688510"/>
              <a:ext cx="888643" cy="878338"/>
            </a:xfrm>
            <a:custGeom>
              <a:avLst/>
              <a:gdLst>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195759 w 870612"/>
                <a:gd name="connsiteY16" fmla="*/ 170000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110759 w 870612"/>
                <a:gd name="connsiteY17" fmla="*/ 229243 h 855156"/>
                <a:gd name="connsiteX18" fmla="*/ 0 w 870612"/>
                <a:gd name="connsiteY18" fmla="*/ 278183 h 855156"/>
                <a:gd name="connsiteX0" fmla="*/ 0 w 870612"/>
                <a:gd name="connsiteY0" fmla="*/ 278183 h 855156"/>
                <a:gd name="connsiteX1" fmla="*/ 72122 w 870612"/>
                <a:gd name="connsiteY1" fmla="*/ 350305 h 855156"/>
                <a:gd name="connsiteX2" fmla="*/ 121062 w 870612"/>
                <a:gd name="connsiteY2" fmla="*/ 301365 h 855156"/>
                <a:gd name="connsiteX3" fmla="*/ 252426 w 870612"/>
                <a:gd name="connsiteY3" fmla="*/ 432729 h 855156"/>
                <a:gd name="connsiteX4" fmla="*/ 355457 w 870612"/>
                <a:gd name="connsiteY4" fmla="*/ 432729 h 855156"/>
                <a:gd name="connsiteX5" fmla="*/ 355457 w 870612"/>
                <a:gd name="connsiteY5" fmla="*/ 543488 h 855156"/>
                <a:gd name="connsiteX6" fmla="*/ 461064 w 870612"/>
                <a:gd name="connsiteY6" fmla="*/ 543488 h 855156"/>
                <a:gd name="connsiteX7" fmla="*/ 461064 w 870612"/>
                <a:gd name="connsiteY7" fmla="*/ 656822 h 855156"/>
                <a:gd name="connsiteX8" fmla="*/ 579550 w 870612"/>
                <a:gd name="connsiteY8" fmla="*/ 656822 h 855156"/>
                <a:gd name="connsiteX9" fmla="*/ 579550 w 870612"/>
                <a:gd name="connsiteY9" fmla="*/ 770156 h 855156"/>
                <a:gd name="connsiteX10" fmla="*/ 664550 w 870612"/>
                <a:gd name="connsiteY10" fmla="*/ 855156 h 855156"/>
                <a:gd name="connsiteX11" fmla="*/ 870612 w 870612"/>
                <a:gd name="connsiteY11" fmla="*/ 855156 h 855156"/>
                <a:gd name="connsiteX12" fmla="*/ 870612 w 870612"/>
                <a:gd name="connsiteY12" fmla="*/ 656822 h 855156"/>
                <a:gd name="connsiteX13" fmla="*/ 321972 w 870612"/>
                <a:gd name="connsiteY13" fmla="*/ 108182 h 855156"/>
                <a:gd name="connsiteX14" fmla="*/ 365760 w 870612"/>
                <a:gd name="connsiteY14" fmla="*/ 64394 h 855156"/>
                <a:gd name="connsiteX15" fmla="*/ 301366 w 870612"/>
                <a:gd name="connsiteY15" fmla="*/ 0 h 855156"/>
                <a:gd name="connsiteX16" fmla="*/ 218941 w 870612"/>
                <a:gd name="connsiteY16" fmla="*/ 103029 h 855156"/>
                <a:gd name="connsiteX17" fmla="*/ 97880 w 870612"/>
                <a:gd name="connsiteY17" fmla="*/ 213788 h 855156"/>
                <a:gd name="connsiteX18" fmla="*/ 0 w 870612"/>
                <a:gd name="connsiteY18" fmla="*/ 278183 h 855156"/>
                <a:gd name="connsiteX0" fmla="*/ 0 w 888643"/>
                <a:gd name="connsiteY0" fmla="*/ 262729 h 855156"/>
                <a:gd name="connsiteX1" fmla="*/ 90153 w 888643"/>
                <a:gd name="connsiteY1" fmla="*/ 350305 h 855156"/>
                <a:gd name="connsiteX2" fmla="*/ 139093 w 888643"/>
                <a:gd name="connsiteY2" fmla="*/ 301365 h 855156"/>
                <a:gd name="connsiteX3" fmla="*/ 270457 w 888643"/>
                <a:gd name="connsiteY3" fmla="*/ 432729 h 855156"/>
                <a:gd name="connsiteX4" fmla="*/ 373488 w 888643"/>
                <a:gd name="connsiteY4" fmla="*/ 432729 h 855156"/>
                <a:gd name="connsiteX5" fmla="*/ 373488 w 888643"/>
                <a:gd name="connsiteY5" fmla="*/ 543488 h 855156"/>
                <a:gd name="connsiteX6" fmla="*/ 479095 w 888643"/>
                <a:gd name="connsiteY6" fmla="*/ 543488 h 855156"/>
                <a:gd name="connsiteX7" fmla="*/ 479095 w 888643"/>
                <a:gd name="connsiteY7" fmla="*/ 656822 h 855156"/>
                <a:gd name="connsiteX8" fmla="*/ 597581 w 888643"/>
                <a:gd name="connsiteY8" fmla="*/ 656822 h 855156"/>
                <a:gd name="connsiteX9" fmla="*/ 597581 w 888643"/>
                <a:gd name="connsiteY9" fmla="*/ 770156 h 855156"/>
                <a:gd name="connsiteX10" fmla="*/ 682581 w 888643"/>
                <a:gd name="connsiteY10" fmla="*/ 855156 h 855156"/>
                <a:gd name="connsiteX11" fmla="*/ 888643 w 888643"/>
                <a:gd name="connsiteY11" fmla="*/ 855156 h 855156"/>
                <a:gd name="connsiteX12" fmla="*/ 888643 w 888643"/>
                <a:gd name="connsiteY12" fmla="*/ 656822 h 855156"/>
                <a:gd name="connsiteX13" fmla="*/ 340003 w 888643"/>
                <a:gd name="connsiteY13" fmla="*/ 108182 h 855156"/>
                <a:gd name="connsiteX14" fmla="*/ 383791 w 888643"/>
                <a:gd name="connsiteY14" fmla="*/ 64394 h 855156"/>
                <a:gd name="connsiteX15" fmla="*/ 319397 w 888643"/>
                <a:gd name="connsiteY15" fmla="*/ 0 h 855156"/>
                <a:gd name="connsiteX16" fmla="*/ 236972 w 888643"/>
                <a:gd name="connsiteY16" fmla="*/ 103029 h 855156"/>
                <a:gd name="connsiteX17" fmla="*/ 115911 w 888643"/>
                <a:gd name="connsiteY17" fmla="*/ 213788 h 855156"/>
                <a:gd name="connsiteX18" fmla="*/ 0 w 888643"/>
                <a:gd name="connsiteY18" fmla="*/ 262729 h 855156"/>
                <a:gd name="connsiteX0" fmla="*/ 0 w 888643"/>
                <a:gd name="connsiteY0" fmla="*/ 285911 h 878338"/>
                <a:gd name="connsiteX1" fmla="*/ 90153 w 888643"/>
                <a:gd name="connsiteY1" fmla="*/ 373487 h 878338"/>
                <a:gd name="connsiteX2" fmla="*/ 139093 w 888643"/>
                <a:gd name="connsiteY2" fmla="*/ 324547 h 878338"/>
                <a:gd name="connsiteX3" fmla="*/ 270457 w 888643"/>
                <a:gd name="connsiteY3" fmla="*/ 455911 h 878338"/>
                <a:gd name="connsiteX4" fmla="*/ 373488 w 888643"/>
                <a:gd name="connsiteY4" fmla="*/ 455911 h 878338"/>
                <a:gd name="connsiteX5" fmla="*/ 373488 w 888643"/>
                <a:gd name="connsiteY5" fmla="*/ 566670 h 878338"/>
                <a:gd name="connsiteX6" fmla="*/ 479095 w 888643"/>
                <a:gd name="connsiteY6" fmla="*/ 566670 h 878338"/>
                <a:gd name="connsiteX7" fmla="*/ 479095 w 888643"/>
                <a:gd name="connsiteY7" fmla="*/ 680004 h 878338"/>
                <a:gd name="connsiteX8" fmla="*/ 597581 w 888643"/>
                <a:gd name="connsiteY8" fmla="*/ 680004 h 878338"/>
                <a:gd name="connsiteX9" fmla="*/ 597581 w 888643"/>
                <a:gd name="connsiteY9" fmla="*/ 793338 h 878338"/>
                <a:gd name="connsiteX10" fmla="*/ 682581 w 888643"/>
                <a:gd name="connsiteY10" fmla="*/ 878338 h 878338"/>
                <a:gd name="connsiteX11" fmla="*/ 888643 w 888643"/>
                <a:gd name="connsiteY11" fmla="*/ 878338 h 878338"/>
                <a:gd name="connsiteX12" fmla="*/ 888643 w 888643"/>
                <a:gd name="connsiteY12" fmla="*/ 680004 h 878338"/>
                <a:gd name="connsiteX13" fmla="*/ 340003 w 888643"/>
                <a:gd name="connsiteY13" fmla="*/ 131364 h 878338"/>
                <a:gd name="connsiteX14" fmla="*/ 383791 w 888643"/>
                <a:gd name="connsiteY14" fmla="*/ 87576 h 878338"/>
                <a:gd name="connsiteX15" fmla="*/ 303943 w 888643"/>
                <a:gd name="connsiteY15" fmla="*/ 0 h 878338"/>
                <a:gd name="connsiteX16" fmla="*/ 236972 w 888643"/>
                <a:gd name="connsiteY16" fmla="*/ 126211 h 878338"/>
                <a:gd name="connsiteX17" fmla="*/ 115911 w 888643"/>
                <a:gd name="connsiteY17" fmla="*/ 236970 h 878338"/>
                <a:gd name="connsiteX18" fmla="*/ 0 w 888643"/>
                <a:gd name="connsiteY18" fmla="*/ 285911 h 87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88643" h="878338">
                  <a:moveTo>
                    <a:pt x="0" y="285911"/>
                  </a:moveTo>
                  <a:lnTo>
                    <a:pt x="90153" y="373487"/>
                  </a:lnTo>
                  <a:lnTo>
                    <a:pt x="139093" y="324547"/>
                  </a:lnTo>
                  <a:lnTo>
                    <a:pt x="270457" y="455911"/>
                  </a:lnTo>
                  <a:lnTo>
                    <a:pt x="373488" y="455911"/>
                  </a:lnTo>
                  <a:lnTo>
                    <a:pt x="373488" y="566670"/>
                  </a:lnTo>
                  <a:lnTo>
                    <a:pt x="479095" y="566670"/>
                  </a:lnTo>
                  <a:lnTo>
                    <a:pt x="479095" y="680004"/>
                  </a:lnTo>
                  <a:lnTo>
                    <a:pt x="597581" y="680004"/>
                  </a:lnTo>
                  <a:lnTo>
                    <a:pt x="597581" y="793338"/>
                  </a:lnTo>
                  <a:lnTo>
                    <a:pt x="682581" y="878338"/>
                  </a:lnTo>
                  <a:lnTo>
                    <a:pt x="888643" y="878338"/>
                  </a:lnTo>
                  <a:lnTo>
                    <a:pt x="888643" y="680004"/>
                  </a:lnTo>
                  <a:lnTo>
                    <a:pt x="340003" y="131364"/>
                  </a:lnTo>
                  <a:lnTo>
                    <a:pt x="383791" y="87576"/>
                  </a:lnTo>
                  <a:lnTo>
                    <a:pt x="303943" y="0"/>
                  </a:lnTo>
                  <a:lnTo>
                    <a:pt x="236972" y="126211"/>
                  </a:lnTo>
                  <a:lnTo>
                    <a:pt x="115911" y="236970"/>
                  </a:lnTo>
                  <a:lnTo>
                    <a:pt x="0" y="285911"/>
                  </a:lnTo>
                  <a:close/>
                </a:path>
              </a:pathLst>
            </a:custGeom>
            <a:solidFill>
              <a:schemeClr val="bg1">
                <a:lumMod val="85000"/>
              </a:schemeClr>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reeform 11"/>
            <p:cNvSpPr/>
            <p:nvPr/>
          </p:nvSpPr>
          <p:spPr>
            <a:xfrm>
              <a:off x="6225647" y="4025936"/>
              <a:ext cx="471367" cy="471367"/>
            </a:xfrm>
            <a:custGeom>
              <a:avLst/>
              <a:gdLst>
                <a:gd name="connsiteX0" fmla="*/ 0 w 471367"/>
                <a:gd name="connsiteY0" fmla="*/ 0 h 471367"/>
                <a:gd name="connsiteX1" fmla="*/ 471367 w 471367"/>
                <a:gd name="connsiteY1" fmla="*/ 471367 h 471367"/>
              </a:gdLst>
              <a:ahLst/>
              <a:cxnLst>
                <a:cxn ang="0">
                  <a:pos x="connsiteX0" y="connsiteY0"/>
                </a:cxn>
                <a:cxn ang="0">
                  <a:pos x="connsiteX1" y="connsiteY1"/>
                </a:cxn>
              </a:cxnLst>
              <a:rect l="l" t="t" r="r" b="b"/>
              <a:pathLst>
                <a:path w="471367" h="471367">
                  <a:moveTo>
                    <a:pt x="0" y="0"/>
                  </a:moveTo>
                  <a:lnTo>
                    <a:pt x="471367" y="471367"/>
                  </a:lnTo>
                </a:path>
              </a:pathLst>
            </a:custGeom>
            <a:noFill/>
            <a:ln w="38100" cap="rnd">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5330538" y="3193293"/>
              <a:ext cx="792726" cy="792726"/>
            </a:xfrm>
            <a:prstGeom prst="ellipse">
              <a:avLst/>
            </a:prstGeom>
            <a:solidFill>
              <a:schemeClr val="accent6">
                <a:lumMod val="60000"/>
                <a:lumOff val="40000"/>
              </a:schemeClr>
            </a:solidFill>
            <a:ln w="508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5546728" y="3406320"/>
              <a:ext cx="216000" cy="216000"/>
            </a:xfrm>
            <a:prstGeom prst="ellipse">
              <a:avLst/>
            </a:prstGeom>
            <a:solidFill>
              <a:srgbClr val="15B4BA"/>
            </a:solidFill>
            <a:ln w="412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6" name="TextBox 25"/>
          <p:cNvSpPr txBox="1"/>
          <p:nvPr/>
        </p:nvSpPr>
        <p:spPr>
          <a:xfrm>
            <a:off x="457202" y="8695"/>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Cyber Security Basics</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42691986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500"/>
                                        <p:tgtEl>
                                          <p:spTgt spid="3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fade">
                                      <p:cBhvr>
                                        <p:cTn id="37" dur="500"/>
                                        <p:tgtEl>
                                          <p:spTgt spid="3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21" grpId="0" animBg="1"/>
      <p:bldP spid="20" grpId="0" animBg="1"/>
      <p:bldP spid="10" grpId="0" animBg="1"/>
      <p:bldP spid="11" grpId="0" animBg="1"/>
      <p:bldP spid="13" grpId="0" animBg="1"/>
      <p:bldP spid="14" grpId="0"/>
      <p:bldP spid="16" grpId="0"/>
      <p:bldP spid="17"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a:xfrm flipH="1">
            <a:off x="7181570" y="3868541"/>
            <a:ext cx="396000"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Freeform 35"/>
          <p:cNvSpPr/>
          <p:nvPr/>
        </p:nvSpPr>
        <p:spPr>
          <a:xfrm>
            <a:off x="4352544" y="2947077"/>
            <a:ext cx="1408176" cy="914400"/>
          </a:xfrm>
          <a:custGeom>
            <a:avLst/>
            <a:gdLst>
              <a:gd name="connsiteX0" fmla="*/ 0 w 1408176"/>
              <a:gd name="connsiteY0" fmla="*/ 0 h 914400"/>
              <a:gd name="connsiteX1" fmla="*/ 1408176 w 1408176"/>
              <a:gd name="connsiteY1" fmla="*/ 914400 h 914400"/>
            </a:gdLst>
            <a:ahLst/>
            <a:cxnLst>
              <a:cxn ang="0">
                <a:pos x="connsiteX0" y="connsiteY0"/>
              </a:cxn>
              <a:cxn ang="0">
                <a:pos x="connsiteX1" y="connsiteY1"/>
              </a:cxn>
            </a:cxnLst>
            <a:rect l="l" t="t" r="r" b="b"/>
            <a:pathLst>
              <a:path w="1408176" h="914400">
                <a:moveTo>
                  <a:pt x="0" y="0"/>
                </a:moveTo>
                <a:lnTo>
                  <a:pt x="1408176" y="914400"/>
                </a:lnTo>
              </a:path>
            </a:pathLst>
          </a:custGeom>
          <a:noFill/>
          <a:ln w="38100">
            <a:solidFill>
              <a:srgbClr val="FF4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Freeform 36"/>
          <p:cNvSpPr/>
          <p:nvPr/>
        </p:nvSpPr>
        <p:spPr>
          <a:xfrm flipV="1">
            <a:off x="4344833" y="4031109"/>
            <a:ext cx="1408176" cy="914400"/>
          </a:xfrm>
          <a:custGeom>
            <a:avLst/>
            <a:gdLst>
              <a:gd name="connsiteX0" fmla="*/ 0 w 1408176"/>
              <a:gd name="connsiteY0" fmla="*/ 0 h 914400"/>
              <a:gd name="connsiteX1" fmla="*/ 1408176 w 1408176"/>
              <a:gd name="connsiteY1" fmla="*/ 914400 h 914400"/>
            </a:gdLst>
            <a:ahLst/>
            <a:cxnLst>
              <a:cxn ang="0">
                <a:pos x="connsiteX0" y="connsiteY0"/>
              </a:cxn>
              <a:cxn ang="0">
                <a:pos x="connsiteX1" y="connsiteY1"/>
              </a:cxn>
            </a:cxnLst>
            <a:rect l="l" t="t" r="r" b="b"/>
            <a:pathLst>
              <a:path w="1408176" h="914400">
                <a:moveTo>
                  <a:pt x="0" y="0"/>
                </a:moveTo>
                <a:lnTo>
                  <a:pt x="1408176" y="914400"/>
                </a:lnTo>
              </a:path>
            </a:pathLst>
          </a:cu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Freeform 37"/>
          <p:cNvSpPr/>
          <p:nvPr/>
        </p:nvSpPr>
        <p:spPr>
          <a:xfrm flipH="1" flipV="1">
            <a:off x="6157752" y="3993853"/>
            <a:ext cx="1443687" cy="1494144"/>
          </a:xfrm>
          <a:custGeom>
            <a:avLst/>
            <a:gdLst>
              <a:gd name="connsiteX0" fmla="*/ 0 w 1408176"/>
              <a:gd name="connsiteY0" fmla="*/ 0 h 914400"/>
              <a:gd name="connsiteX1" fmla="*/ 1408176 w 1408176"/>
              <a:gd name="connsiteY1" fmla="*/ 914400 h 914400"/>
            </a:gdLst>
            <a:ahLst/>
            <a:cxnLst>
              <a:cxn ang="0">
                <a:pos x="connsiteX0" y="connsiteY0"/>
              </a:cxn>
              <a:cxn ang="0">
                <a:pos x="connsiteX1" y="connsiteY1"/>
              </a:cxn>
            </a:cxnLst>
            <a:rect l="l" t="t" r="r" b="b"/>
            <a:pathLst>
              <a:path w="1408176" h="914400">
                <a:moveTo>
                  <a:pt x="0" y="0"/>
                </a:moveTo>
                <a:lnTo>
                  <a:pt x="1408176" y="914400"/>
                </a:lnTo>
              </a:path>
            </a:pathLst>
          </a:cu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Freeform 38"/>
          <p:cNvSpPr/>
          <p:nvPr/>
        </p:nvSpPr>
        <p:spPr>
          <a:xfrm flipH="1">
            <a:off x="6331113" y="2178315"/>
            <a:ext cx="1443687" cy="1494144"/>
          </a:xfrm>
          <a:custGeom>
            <a:avLst/>
            <a:gdLst>
              <a:gd name="connsiteX0" fmla="*/ 0 w 1408176"/>
              <a:gd name="connsiteY0" fmla="*/ 0 h 914400"/>
              <a:gd name="connsiteX1" fmla="*/ 1408176 w 1408176"/>
              <a:gd name="connsiteY1" fmla="*/ 914400 h 914400"/>
            </a:gdLst>
            <a:ahLst/>
            <a:cxnLst>
              <a:cxn ang="0">
                <a:pos x="connsiteX0" y="connsiteY0"/>
              </a:cxn>
              <a:cxn ang="0">
                <a:pos x="connsiteX1" y="connsiteY1"/>
              </a:cxn>
            </a:cxnLst>
            <a:rect l="l" t="t" r="r" b="b"/>
            <a:pathLst>
              <a:path w="1408176" h="914400">
                <a:moveTo>
                  <a:pt x="0" y="0"/>
                </a:moveTo>
                <a:lnTo>
                  <a:pt x="1408176" y="914400"/>
                </a:lnTo>
              </a:path>
            </a:pathLst>
          </a:custGeom>
          <a:noFill/>
          <a:ln w="38100">
            <a:solidFill>
              <a:srgbClr val="FFA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t>Common types of attacks</a:t>
            </a:r>
          </a:p>
        </p:txBody>
      </p:sp>
      <p:sp>
        <p:nvSpPr>
          <p:cNvPr id="4" name="Slide Number Placeholder 3"/>
          <p:cNvSpPr>
            <a:spLocks noGrp="1"/>
          </p:cNvSpPr>
          <p:nvPr>
            <p:ph type="sldNum" sz="quarter" idx="12"/>
          </p:nvPr>
        </p:nvSpPr>
        <p:spPr>
          <a:xfrm>
            <a:off x="9001890" y="6233957"/>
            <a:ext cx="2743200" cy="365125"/>
          </a:xfrm>
        </p:spPr>
        <p:txBody>
          <a:bodyPr/>
          <a:lstStyle/>
          <a:p>
            <a:fld id="{8FEEA40B-076F-44A8-A286-A3291E34A725}" type="slidenum">
              <a:rPr lang="en-GB" smtClean="0">
                <a:solidFill>
                  <a:prstClr val="black">
                    <a:tint val="75000"/>
                  </a:prstClr>
                </a:solidFill>
              </a:rPr>
              <a:pPr/>
              <a:t>6</a:t>
            </a:fld>
            <a:endParaRPr lang="en-GB" dirty="0">
              <a:solidFill>
                <a:prstClr val="black">
                  <a:tint val="75000"/>
                </a:prstClr>
              </a:solidFill>
            </a:endParaRPr>
          </a:p>
        </p:txBody>
      </p:sp>
      <p:sp>
        <p:nvSpPr>
          <p:cNvPr id="11" name="Rectangle 10"/>
          <p:cNvSpPr/>
          <p:nvPr/>
        </p:nvSpPr>
        <p:spPr>
          <a:xfrm>
            <a:off x="457201" y="2099022"/>
            <a:ext cx="4140000" cy="172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78972" y="2198038"/>
            <a:ext cx="3869598" cy="1138773"/>
          </a:xfrm>
          <a:prstGeom prst="rect">
            <a:avLst/>
          </a:prstGeom>
        </p:spPr>
        <p:txBody>
          <a:bodyPr wrap="square" lIns="180000" rIns="36000">
            <a:spAutoFit/>
          </a:bodyPr>
          <a:lstStyle/>
          <a:p>
            <a:r>
              <a:rPr lang="en-GB" sz="2400" dirty="0">
                <a:solidFill>
                  <a:schemeClr val="tx1">
                    <a:lumMod val="75000"/>
                    <a:lumOff val="25000"/>
                  </a:schemeClr>
                </a:solidFill>
              </a:rPr>
              <a:t>Attempt to steal or crack keys</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Either by brute force or exploiting technical weaknesses in the system.</a:t>
            </a:r>
            <a:endParaRPr lang="en-GB" sz="2400" dirty="0">
              <a:solidFill>
                <a:schemeClr val="tx1">
                  <a:lumMod val="75000"/>
                  <a:lumOff val="25000"/>
                </a:schemeClr>
              </a:solidFill>
            </a:endParaRPr>
          </a:p>
        </p:txBody>
      </p:sp>
      <p:sp>
        <p:nvSpPr>
          <p:cNvPr id="10" name="Rectangle 9"/>
          <p:cNvSpPr/>
          <p:nvPr/>
        </p:nvSpPr>
        <p:spPr>
          <a:xfrm>
            <a:off x="7586063" y="1639181"/>
            <a:ext cx="414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7612875" y="1699940"/>
            <a:ext cx="4113188" cy="1138773"/>
          </a:xfrm>
          <a:prstGeom prst="rect">
            <a:avLst/>
          </a:prstGeom>
        </p:spPr>
        <p:txBody>
          <a:bodyPr wrap="square" lIns="180000" rIns="36000">
            <a:spAutoFit/>
          </a:bodyPr>
          <a:lstStyle/>
          <a:p>
            <a:r>
              <a:rPr lang="en-GB" sz="2400" dirty="0">
                <a:solidFill>
                  <a:schemeClr val="tx1">
                    <a:lumMod val="75000"/>
                    <a:lumOff val="25000"/>
                  </a:schemeClr>
                </a:solidFill>
              </a:rPr>
              <a:t>Replay attacks</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Gain access to or disrupt a service by capturing and replaying previous </a:t>
            </a:r>
            <a:r>
              <a:rPr lang="en-GB" dirty="0" smtClean="0">
                <a:solidFill>
                  <a:schemeClr val="tx1">
                    <a:lumMod val="75000"/>
                    <a:lumOff val="25000"/>
                  </a:schemeClr>
                </a:solidFill>
              </a:rPr>
              <a:t>traffic.</a:t>
            </a:r>
            <a:endParaRPr lang="en-GB" dirty="0">
              <a:solidFill>
                <a:schemeClr val="tx1">
                  <a:lumMod val="75000"/>
                  <a:lumOff val="25000"/>
                </a:schemeClr>
              </a:solidFill>
            </a:endParaRPr>
          </a:p>
        </p:txBody>
      </p:sp>
      <p:sp>
        <p:nvSpPr>
          <p:cNvPr id="13" name="Rectangle 12"/>
          <p:cNvSpPr/>
          <p:nvPr/>
        </p:nvSpPr>
        <p:spPr>
          <a:xfrm>
            <a:off x="7586063" y="4800642"/>
            <a:ext cx="414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7612875" y="4881261"/>
            <a:ext cx="4113188" cy="1138773"/>
          </a:xfrm>
          <a:prstGeom prst="rect">
            <a:avLst/>
          </a:prstGeom>
        </p:spPr>
        <p:txBody>
          <a:bodyPr wrap="square" lIns="180000" rIns="36000">
            <a:spAutoFit/>
          </a:bodyPr>
          <a:lstStyle/>
          <a:p>
            <a:r>
              <a:rPr lang="en-GB" sz="2400" dirty="0">
                <a:solidFill>
                  <a:schemeClr val="tx1">
                    <a:lumMod val="75000"/>
                    <a:lumOff val="25000"/>
                  </a:schemeClr>
                </a:solidFill>
              </a:rPr>
              <a:t>Social engineering</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Persuading people to give away their secret information through subterfuge.</a:t>
            </a:r>
          </a:p>
        </p:txBody>
      </p:sp>
      <p:sp>
        <p:nvSpPr>
          <p:cNvPr id="20" name="Rectangle 19"/>
          <p:cNvSpPr/>
          <p:nvPr/>
        </p:nvSpPr>
        <p:spPr>
          <a:xfrm>
            <a:off x="7586063" y="3112043"/>
            <a:ext cx="4140000" cy="151299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7623165" y="3160655"/>
            <a:ext cx="4102898" cy="1415772"/>
          </a:xfrm>
          <a:prstGeom prst="rect">
            <a:avLst/>
          </a:prstGeom>
        </p:spPr>
        <p:txBody>
          <a:bodyPr wrap="square" lIns="180000" rIns="36000">
            <a:spAutoFit/>
          </a:bodyPr>
          <a:lstStyle/>
          <a:p>
            <a:r>
              <a:rPr lang="en-GB" sz="2400" dirty="0">
                <a:solidFill>
                  <a:schemeClr val="tx1">
                    <a:lumMod val="75000"/>
                    <a:lumOff val="25000"/>
                  </a:schemeClr>
                </a:solidFill>
              </a:rPr>
              <a:t>Denial of Service</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smtClean="0">
                <a:solidFill>
                  <a:schemeClr val="tx1">
                    <a:lumMod val="75000"/>
                    <a:lumOff val="25000"/>
                  </a:schemeClr>
                </a:solidFill>
              </a:rPr>
              <a:t>Prevent </a:t>
            </a:r>
            <a:r>
              <a:rPr lang="en-GB" dirty="0">
                <a:solidFill>
                  <a:schemeClr val="tx1">
                    <a:lumMod val="75000"/>
                    <a:lumOff val="25000"/>
                  </a:schemeClr>
                </a:solidFill>
              </a:rPr>
              <a:t>users from accessing the service e.g. </a:t>
            </a:r>
            <a:r>
              <a:rPr lang="en-GB" dirty="0" smtClean="0">
                <a:solidFill>
                  <a:schemeClr val="tx1">
                    <a:lumMod val="75000"/>
                    <a:lumOff val="25000"/>
                  </a:schemeClr>
                </a:solidFill>
              </a:rPr>
              <a:t>by overloading </a:t>
            </a:r>
            <a:r>
              <a:rPr lang="en-GB" dirty="0">
                <a:solidFill>
                  <a:schemeClr val="tx1">
                    <a:lumMod val="75000"/>
                    <a:lumOff val="25000"/>
                  </a:schemeClr>
                </a:solidFill>
              </a:rPr>
              <a:t>a server with fake requests.</a:t>
            </a:r>
          </a:p>
        </p:txBody>
      </p:sp>
      <p:sp>
        <p:nvSpPr>
          <p:cNvPr id="8" name="Oval 7"/>
          <p:cNvSpPr/>
          <p:nvPr/>
        </p:nvSpPr>
        <p:spPr>
          <a:xfrm rot="5400000">
            <a:off x="4952659" y="2725200"/>
            <a:ext cx="2286683" cy="2286683"/>
          </a:xfrm>
          <a:prstGeom prst="ellips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2" name="Group 21"/>
          <p:cNvGrpSpPr/>
          <p:nvPr/>
        </p:nvGrpSpPr>
        <p:grpSpPr>
          <a:xfrm rot="5400000">
            <a:off x="5112748" y="3517393"/>
            <a:ext cx="1966505" cy="670877"/>
            <a:chOff x="894276" y="2638439"/>
            <a:chExt cx="4511704" cy="1539176"/>
          </a:xfrm>
        </p:grpSpPr>
        <p:sp>
          <p:nvSpPr>
            <p:cNvPr id="23" name="Pentagon 6"/>
            <p:cNvSpPr/>
            <p:nvPr/>
          </p:nvSpPr>
          <p:spPr>
            <a:xfrm flipH="1">
              <a:off x="894276" y="3108960"/>
              <a:ext cx="800100" cy="619760"/>
            </a:xfrm>
            <a:custGeom>
              <a:avLst/>
              <a:gdLst>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271"/>
                <a:gd name="connsiteY0" fmla="*/ 0 h 533400"/>
                <a:gd name="connsiteX1" fmla="*/ 228599 w 800271"/>
                <a:gd name="connsiteY1" fmla="*/ 0 h 533400"/>
                <a:gd name="connsiteX2" fmla="*/ 800100 w 800271"/>
                <a:gd name="connsiteY2" fmla="*/ 266700 h 533400"/>
                <a:gd name="connsiteX3" fmla="*/ 228599 w 800271"/>
                <a:gd name="connsiteY3" fmla="*/ 533400 h 533400"/>
                <a:gd name="connsiteX4" fmla="*/ 0 w 800271"/>
                <a:gd name="connsiteY4" fmla="*/ 533400 h 533400"/>
                <a:gd name="connsiteX5" fmla="*/ 0 w 800271"/>
                <a:gd name="connsiteY5" fmla="*/ 0 h 533400"/>
                <a:gd name="connsiteX0" fmla="*/ 0 w 800294"/>
                <a:gd name="connsiteY0" fmla="*/ 0 h 533400"/>
                <a:gd name="connsiteX1" fmla="*/ 228599 w 800294"/>
                <a:gd name="connsiteY1" fmla="*/ 0 h 533400"/>
                <a:gd name="connsiteX2" fmla="*/ 800100 w 800294"/>
                <a:gd name="connsiteY2" fmla="*/ 266700 h 533400"/>
                <a:gd name="connsiteX3" fmla="*/ 228599 w 800294"/>
                <a:gd name="connsiteY3" fmla="*/ 533400 h 533400"/>
                <a:gd name="connsiteX4" fmla="*/ 0 w 800294"/>
                <a:gd name="connsiteY4" fmla="*/ 533400 h 533400"/>
                <a:gd name="connsiteX5" fmla="*/ 0 w 800294"/>
                <a:gd name="connsiteY5" fmla="*/ 0 h 533400"/>
                <a:gd name="connsiteX0" fmla="*/ 0 w 800294"/>
                <a:gd name="connsiteY0" fmla="*/ 0 h 533400"/>
                <a:gd name="connsiteX1" fmla="*/ 228599 w 800294"/>
                <a:gd name="connsiteY1" fmla="*/ 0 h 533400"/>
                <a:gd name="connsiteX2" fmla="*/ 800100 w 800294"/>
                <a:gd name="connsiteY2" fmla="*/ 266700 h 533400"/>
                <a:gd name="connsiteX3" fmla="*/ 228599 w 800294"/>
                <a:gd name="connsiteY3" fmla="*/ 533400 h 533400"/>
                <a:gd name="connsiteX4" fmla="*/ 0 w 800294"/>
                <a:gd name="connsiteY4" fmla="*/ 533400 h 533400"/>
                <a:gd name="connsiteX5" fmla="*/ 0 w 800294"/>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 name="connsiteX0" fmla="*/ 0 w 800100"/>
                <a:gd name="connsiteY0" fmla="*/ 0 h 533400"/>
                <a:gd name="connsiteX1" fmla="*/ 228599 w 800100"/>
                <a:gd name="connsiteY1" fmla="*/ 0 h 533400"/>
                <a:gd name="connsiteX2" fmla="*/ 800100 w 800100"/>
                <a:gd name="connsiteY2" fmla="*/ 266700 h 533400"/>
                <a:gd name="connsiteX3" fmla="*/ 228599 w 800100"/>
                <a:gd name="connsiteY3" fmla="*/ 533400 h 533400"/>
                <a:gd name="connsiteX4" fmla="*/ 0 w 800100"/>
                <a:gd name="connsiteY4" fmla="*/ 533400 h 533400"/>
                <a:gd name="connsiteX5" fmla="*/ 0 w 800100"/>
                <a:gd name="connsiteY5" fmla="*/ 0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0100" h="533400">
                  <a:moveTo>
                    <a:pt x="0" y="0"/>
                  </a:moveTo>
                  <a:lnTo>
                    <a:pt x="228599" y="0"/>
                  </a:lnTo>
                  <a:cubicBezTo>
                    <a:pt x="466724" y="56578"/>
                    <a:pt x="799465" y="121920"/>
                    <a:pt x="800100" y="266700"/>
                  </a:cubicBezTo>
                  <a:cubicBezTo>
                    <a:pt x="800735" y="422900"/>
                    <a:pt x="467994" y="471669"/>
                    <a:pt x="228599" y="533400"/>
                  </a:cubicBezTo>
                  <a:lnTo>
                    <a:pt x="0" y="533400"/>
                  </a:lnTo>
                  <a:lnTo>
                    <a:pt x="0"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1840714" y="3108960"/>
              <a:ext cx="3124448" cy="619760"/>
            </a:xfrm>
            <a:prstGeom prst="rect">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24"/>
            <p:cNvSpPr/>
            <p:nvPr/>
          </p:nvSpPr>
          <p:spPr>
            <a:xfrm>
              <a:off x="2860659" y="2638439"/>
              <a:ext cx="1307562" cy="528451"/>
            </a:xfrm>
            <a:custGeom>
              <a:avLst/>
              <a:gdLst>
                <a:gd name="connsiteX0" fmla="*/ 0 w 1277777"/>
                <a:gd name="connsiteY0" fmla="*/ 491453 h 506345"/>
                <a:gd name="connsiteX1" fmla="*/ 774410 w 1277777"/>
                <a:gd name="connsiteY1" fmla="*/ 89355 h 506345"/>
                <a:gd name="connsiteX2" fmla="*/ 994819 w 1277777"/>
                <a:gd name="connsiteY2" fmla="*/ 0 h 506345"/>
                <a:gd name="connsiteX3" fmla="*/ 1277777 w 1277777"/>
                <a:gd name="connsiteY3" fmla="*/ 0 h 506345"/>
                <a:gd name="connsiteX4" fmla="*/ 1277777 w 1277777"/>
                <a:gd name="connsiteY4" fmla="*/ 506345 h 506345"/>
                <a:gd name="connsiteX5" fmla="*/ 0 w 1277777"/>
                <a:gd name="connsiteY5" fmla="*/ 491453 h 506345"/>
                <a:gd name="connsiteX0" fmla="*/ 0 w 1277777"/>
                <a:gd name="connsiteY0" fmla="*/ 491453 h 506345"/>
                <a:gd name="connsiteX1" fmla="*/ 774410 w 1277777"/>
                <a:gd name="connsiteY1" fmla="*/ 89355 h 506345"/>
                <a:gd name="connsiteX2" fmla="*/ 994819 w 1277777"/>
                <a:gd name="connsiteY2" fmla="*/ 0 h 506345"/>
                <a:gd name="connsiteX3" fmla="*/ 1277777 w 1277777"/>
                <a:gd name="connsiteY3" fmla="*/ 0 h 506345"/>
                <a:gd name="connsiteX4" fmla="*/ 1277777 w 1277777"/>
                <a:gd name="connsiteY4" fmla="*/ 506345 h 506345"/>
                <a:gd name="connsiteX5" fmla="*/ 0 w 1277777"/>
                <a:gd name="connsiteY5" fmla="*/ 491453 h 506345"/>
                <a:gd name="connsiteX0" fmla="*/ 0 w 1277777"/>
                <a:gd name="connsiteY0" fmla="*/ 504690 h 519582"/>
                <a:gd name="connsiteX1" fmla="*/ 774410 w 1277777"/>
                <a:gd name="connsiteY1" fmla="*/ 102592 h 519582"/>
                <a:gd name="connsiteX2" fmla="*/ 994819 w 1277777"/>
                <a:gd name="connsiteY2" fmla="*/ 13237 h 519582"/>
                <a:gd name="connsiteX3" fmla="*/ 1277777 w 1277777"/>
                <a:gd name="connsiteY3" fmla="*/ 13237 h 519582"/>
                <a:gd name="connsiteX4" fmla="*/ 1277777 w 1277777"/>
                <a:gd name="connsiteY4" fmla="*/ 519582 h 519582"/>
                <a:gd name="connsiteX5" fmla="*/ 0 w 1277777"/>
                <a:gd name="connsiteY5" fmla="*/ 504690 h 519582"/>
                <a:gd name="connsiteX0" fmla="*/ 0 w 1277777"/>
                <a:gd name="connsiteY0" fmla="*/ 508683 h 523575"/>
                <a:gd name="connsiteX1" fmla="*/ 774410 w 1277777"/>
                <a:gd name="connsiteY1" fmla="*/ 106585 h 523575"/>
                <a:gd name="connsiteX2" fmla="*/ 994819 w 1277777"/>
                <a:gd name="connsiteY2" fmla="*/ 17230 h 523575"/>
                <a:gd name="connsiteX3" fmla="*/ 1277777 w 1277777"/>
                <a:gd name="connsiteY3" fmla="*/ 5316 h 523575"/>
                <a:gd name="connsiteX4" fmla="*/ 1277777 w 1277777"/>
                <a:gd name="connsiteY4" fmla="*/ 523575 h 523575"/>
                <a:gd name="connsiteX5" fmla="*/ 0 w 1277777"/>
                <a:gd name="connsiteY5" fmla="*/ 508683 h 523575"/>
                <a:gd name="connsiteX0" fmla="*/ 0 w 1277777"/>
                <a:gd name="connsiteY0" fmla="*/ 508683 h 523575"/>
                <a:gd name="connsiteX1" fmla="*/ 759857 w 1277777"/>
                <a:gd name="connsiteY1" fmla="*/ 106585 h 523575"/>
                <a:gd name="connsiteX2" fmla="*/ 994819 w 1277777"/>
                <a:gd name="connsiteY2" fmla="*/ 17230 h 523575"/>
                <a:gd name="connsiteX3" fmla="*/ 1277777 w 1277777"/>
                <a:gd name="connsiteY3" fmla="*/ 5316 h 523575"/>
                <a:gd name="connsiteX4" fmla="*/ 1277777 w 1277777"/>
                <a:gd name="connsiteY4" fmla="*/ 523575 h 523575"/>
                <a:gd name="connsiteX5" fmla="*/ 0 w 1277777"/>
                <a:gd name="connsiteY5" fmla="*/ 508683 h 523575"/>
                <a:gd name="connsiteX0" fmla="*/ 0 w 1277777"/>
                <a:gd name="connsiteY0" fmla="*/ 513559 h 528451"/>
                <a:gd name="connsiteX1" fmla="*/ 759857 w 1277777"/>
                <a:gd name="connsiteY1" fmla="*/ 111461 h 528451"/>
                <a:gd name="connsiteX2" fmla="*/ 994819 w 1277777"/>
                <a:gd name="connsiteY2" fmla="*/ 22106 h 528451"/>
                <a:gd name="connsiteX3" fmla="*/ 1274867 w 1277777"/>
                <a:gd name="connsiteY3" fmla="*/ 1256 h 528451"/>
                <a:gd name="connsiteX4" fmla="*/ 1277777 w 1277777"/>
                <a:gd name="connsiteY4" fmla="*/ 528451 h 528451"/>
                <a:gd name="connsiteX5" fmla="*/ 0 w 1277777"/>
                <a:gd name="connsiteY5" fmla="*/ 513559 h 528451"/>
                <a:gd name="connsiteX0" fmla="*/ 0 w 1277777"/>
                <a:gd name="connsiteY0" fmla="*/ 513559 h 528451"/>
                <a:gd name="connsiteX1" fmla="*/ 759857 w 1277777"/>
                <a:gd name="connsiteY1" fmla="*/ 111461 h 528451"/>
                <a:gd name="connsiteX2" fmla="*/ 994819 w 1277777"/>
                <a:gd name="connsiteY2" fmla="*/ 22106 h 528451"/>
                <a:gd name="connsiteX3" fmla="*/ 1274867 w 1277777"/>
                <a:gd name="connsiteY3" fmla="*/ 1256 h 528451"/>
                <a:gd name="connsiteX4" fmla="*/ 1277777 w 1277777"/>
                <a:gd name="connsiteY4" fmla="*/ 528451 h 528451"/>
                <a:gd name="connsiteX5" fmla="*/ 0 w 1277777"/>
                <a:gd name="connsiteY5" fmla="*/ 513559 h 52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7777" h="528451">
                  <a:moveTo>
                    <a:pt x="0" y="513559"/>
                  </a:moveTo>
                  <a:lnTo>
                    <a:pt x="759857" y="111461"/>
                  </a:lnTo>
                  <a:cubicBezTo>
                    <a:pt x="833327" y="81676"/>
                    <a:pt x="863875" y="54869"/>
                    <a:pt x="994819" y="22106"/>
                  </a:cubicBezTo>
                  <a:cubicBezTo>
                    <a:pt x="1142751" y="-7679"/>
                    <a:pt x="1180548" y="1256"/>
                    <a:pt x="1274867" y="1256"/>
                  </a:cubicBezTo>
                  <a:lnTo>
                    <a:pt x="1277777" y="528451"/>
                  </a:lnTo>
                  <a:lnTo>
                    <a:pt x="0" y="513559"/>
                  </a:lnTo>
                  <a:close/>
                </a:path>
              </a:pathLst>
            </a:cu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Isosceles Triangle 25"/>
            <p:cNvSpPr/>
            <p:nvPr/>
          </p:nvSpPr>
          <p:spPr>
            <a:xfrm rot="16200000">
              <a:off x="4167075" y="3114572"/>
              <a:ext cx="1260000" cy="628853"/>
            </a:xfrm>
            <a:prstGeom prst="triangle">
              <a:avLst>
                <a:gd name="adj" fmla="val 50723"/>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5111502" y="2798998"/>
              <a:ext cx="294478" cy="1260000"/>
            </a:xfrm>
            <a:prstGeom prst="rect">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flipV="1">
              <a:off x="2860658" y="3649163"/>
              <a:ext cx="1307561" cy="528452"/>
            </a:xfrm>
            <a:custGeom>
              <a:avLst/>
              <a:gdLst>
                <a:gd name="connsiteX0" fmla="*/ 0 w 1277777"/>
                <a:gd name="connsiteY0" fmla="*/ 491453 h 506345"/>
                <a:gd name="connsiteX1" fmla="*/ 774410 w 1277777"/>
                <a:gd name="connsiteY1" fmla="*/ 89355 h 506345"/>
                <a:gd name="connsiteX2" fmla="*/ 994819 w 1277777"/>
                <a:gd name="connsiteY2" fmla="*/ 0 h 506345"/>
                <a:gd name="connsiteX3" fmla="*/ 1277777 w 1277777"/>
                <a:gd name="connsiteY3" fmla="*/ 0 h 506345"/>
                <a:gd name="connsiteX4" fmla="*/ 1277777 w 1277777"/>
                <a:gd name="connsiteY4" fmla="*/ 506345 h 506345"/>
                <a:gd name="connsiteX5" fmla="*/ 0 w 1277777"/>
                <a:gd name="connsiteY5" fmla="*/ 491453 h 506345"/>
                <a:gd name="connsiteX0" fmla="*/ 0 w 1277777"/>
                <a:gd name="connsiteY0" fmla="*/ 491453 h 506345"/>
                <a:gd name="connsiteX1" fmla="*/ 774410 w 1277777"/>
                <a:gd name="connsiteY1" fmla="*/ 89355 h 506345"/>
                <a:gd name="connsiteX2" fmla="*/ 994819 w 1277777"/>
                <a:gd name="connsiteY2" fmla="*/ 0 h 506345"/>
                <a:gd name="connsiteX3" fmla="*/ 1277777 w 1277777"/>
                <a:gd name="connsiteY3" fmla="*/ 0 h 506345"/>
                <a:gd name="connsiteX4" fmla="*/ 1277777 w 1277777"/>
                <a:gd name="connsiteY4" fmla="*/ 506345 h 506345"/>
                <a:gd name="connsiteX5" fmla="*/ 0 w 1277777"/>
                <a:gd name="connsiteY5" fmla="*/ 491453 h 506345"/>
                <a:gd name="connsiteX0" fmla="*/ 0 w 1277777"/>
                <a:gd name="connsiteY0" fmla="*/ 504690 h 519582"/>
                <a:gd name="connsiteX1" fmla="*/ 774410 w 1277777"/>
                <a:gd name="connsiteY1" fmla="*/ 102592 h 519582"/>
                <a:gd name="connsiteX2" fmla="*/ 994819 w 1277777"/>
                <a:gd name="connsiteY2" fmla="*/ 13237 h 519582"/>
                <a:gd name="connsiteX3" fmla="*/ 1277777 w 1277777"/>
                <a:gd name="connsiteY3" fmla="*/ 13237 h 519582"/>
                <a:gd name="connsiteX4" fmla="*/ 1277777 w 1277777"/>
                <a:gd name="connsiteY4" fmla="*/ 519582 h 519582"/>
                <a:gd name="connsiteX5" fmla="*/ 0 w 1277777"/>
                <a:gd name="connsiteY5" fmla="*/ 504690 h 519582"/>
                <a:gd name="connsiteX0" fmla="*/ 0 w 1277777"/>
                <a:gd name="connsiteY0" fmla="*/ 508683 h 523575"/>
                <a:gd name="connsiteX1" fmla="*/ 774410 w 1277777"/>
                <a:gd name="connsiteY1" fmla="*/ 106585 h 523575"/>
                <a:gd name="connsiteX2" fmla="*/ 994819 w 1277777"/>
                <a:gd name="connsiteY2" fmla="*/ 17230 h 523575"/>
                <a:gd name="connsiteX3" fmla="*/ 1277777 w 1277777"/>
                <a:gd name="connsiteY3" fmla="*/ 5316 h 523575"/>
                <a:gd name="connsiteX4" fmla="*/ 1277777 w 1277777"/>
                <a:gd name="connsiteY4" fmla="*/ 523575 h 523575"/>
                <a:gd name="connsiteX5" fmla="*/ 0 w 1277777"/>
                <a:gd name="connsiteY5" fmla="*/ 508683 h 523575"/>
                <a:gd name="connsiteX0" fmla="*/ 0 w 1277777"/>
                <a:gd name="connsiteY0" fmla="*/ 508683 h 523575"/>
                <a:gd name="connsiteX1" fmla="*/ 759857 w 1277777"/>
                <a:gd name="connsiteY1" fmla="*/ 106585 h 523575"/>
                <a:gd name="connsiteX2" fmla="*/ 994819 w 1277777"/>
                <a:gd name="connsiteY2" fmla="*/ 17230 h 523575"/>
                <a:gd name="connsiteX3" fmla="*/ 1277777 w 1277777"/>
                <a:gd name="connsiteY3" fmla="*/ 5316 h 523575"/>
                <a:gd name="connsiteX4" fmla="*/ 1277777 w 1277777"/>
                <a:gd name="connsiteY4" fmla="*/ 523575 h 523575"/>
                <a:gd name="connsiteX5" fmla="*/ 0 w 1277777"/>
                <a:gd name="connsiteY5" fmla="*/ 508683 h 523575"/>
                <a:gd name="connsiteX0" fmla="*/ 0 w 1277777"/>
                <a:gd name="connsiteY0" fmla="*/ 513559 h 528451"/>
                <a:gd name="connsiteX1" fmla="*/ 759857 w 1277777"/>
                <a:gd name="connsiteY1" fmla="*/ 111461 h 528451"/>
                <a:gd name="connsiteX2" fmla="*/ 994819 w 1277777"/>
                <a:gd name="connsiteY2" fmla="*/ 22106 h 528451"/>
                <a:gd name="connsiteX3" fmla="*/ 1274867 w 1277777"/>
                <a:gd name="connsiteY3" fmla="*/ 1256 h 528451"/>
                <a:gd name="connsiteX4" fmla="*/ 1277777 w 1277777"/>
                <a:gd name="connsiteY4" fmla="*/ 528451 h 528451"/>
                <a:gd name="connsiteX5" fmla="*/ 0 w 1277777"/>
                <a:gd name="connsiteY5" fmla="*/ 513559 h 528451"/>
                <a:gd name="connsiteX0" fmla="*/ 0 w 1277777"/>
                <a:gd name="connsiteY0" fmla="*/ 513559 h 528451"/>
                <a:gd name="connsiteX1" fmla="*/ 759857 w 1277777"/>
                <a:gd name="connsiteY1" fmla="*/ 111461 h 528451"/>
                <a:gd name="connsiteX2" fmla="*/ 994819 w 1277777"/>
                <a:gd name="connsiteY2" fmla="*/ 22106 h 528451"/>
                <a:gd name="connsiteX3" fmla="*/ 1274867 w 1277777"/>
                <a:gd name="connsiteY3" fmla="*/ 1256 h 528451"/>
                <a:gd name="connsiteX4" fmla="*/ 1277777 w 1277777"/>
                <a:gd name="connsiteY4" fmla="*/ 528451 h 528451"/>
                <a:gd name="connsiteX5" fmla="*/ 0 w 1277777"/>
                <a:gd name="connsiteY5" fmla="*/ 513559 h 52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7777" h="528451">
                  <a:moveTo>
                    <a:pt x="0" y="513559"/>
                  </a:moveTo>
                  <a:lnTo>
                    <a:pt x="759857" y="111461"/>
                  </a:lnTo>
                  <a:cubicBezTo>
                    <a:pt x="833327" y="81676"/>
                    <a:pt x="863875" y="54869"/>
                    <a:pt x="994819" y="22106"/>
                  </a:cubicBezTo>
                  <a:cubicBezTo>
                    <a:pt x="1142751" y="-7679"/>
                    <a:pt x="1180548" y="1256"/>
                    <a:pt x="1274867" y="1256"/>
                  </a:cubicBezTo>
                  <a:lnTo>
                    <a:pt x="1277777" y="528451"/>
                  </a:lnTo>
                  <a:lnTo>
                    <a:pt x="0" y="513559"/>
                  </a:lnTo>
                  <a:close/>
                </a:path>
              </a:pathLst>
            </a:cu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Rectangle 28"/>
          <p:cNvSpPr/>
          <p:nvPr/>
        </p:nvSpPr>
        <p:spPr>
          <a:xfrm>
            <a:off x="457201" y="4031897"/>
            <a:ext cx="4140000" cy="172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57202" y="4121942"/>
            <a:ext cx="3844409" cy="1415772"/>
          </a:xfrm>
          <a:prstGeom prst="rect">
            <a:avLst/>
          </a:prstGeom>
        </p:spPr>
        <p:txBody>
          <a:bodyPr wrap="square" lIns="180000" rIns="36000">
            <a:spAutoFit/>
          </a:bodyPr>
          <a:lstStyle/>
          <a:p>
            <a:r>
              <a:rPr lang="en-GB" sz="2400" dirty="0">
                <a:solidFill>
                  <a:schemeClr val="tx1">
                    <a:lumMod val="75000"/>
                    <a:lumOff val="25000"/>
                  </a:schemeClr>
                </a:solidFill>
              </a:rPr>
              <a:t>Spoofing</a:t>
            </a:r>
            <a:endParaRPr lang="en-GB" dirty="0">
              <a:solidFill>
                <a:schemeClr val="tx1">
                  <a:lumMod val="75000"/>
                  <a:lumOff val="25000"/>
                </a:schemeClr>
              </a:solidFill>
            </a:endParaRPr>
          </a:p>
          <a:p>
            <a:endParaRPr lang="en-GB" sz="800" dirty="0">
              <a:solidFill>
                <a:schemeClr val="tx1">
                  <a:lumMod val="75000"/>
                  <a:lumOff val="25000"/>
                </a:schemeClr>
              </a:solidFill>
            </a:endParaRPr>
          </a:p>
          <a:p>
            <a:r>
              <a:rPr lang="en-GB" dirty="0">
                <a:solidFill>
                  <a:schemeClr val="tx1">
                    <a:lumMod val="75000"/>
                    <a:lumOff val="25000"/>
                  </a:schemeClr>
                </a:solidFill>
              </a:rPr>
              <a:t>Pretending to be a valid service or user e.g. to steal login and password details or disrupt a real service.</a:t>
            </a:r>
          </a:p>
        </p:txBody>
      </p:sp>
      <p:sp>
        <p:nvSpPr>
          <p:cNvPr id="32" name="TextBox 31"/>
          <p:cNvSpPr txBox="1"/>
          <p:nvPr/>
        </p:nvSpPr>
        <p:spPr>
          <a:xfrm>
            <a:off x="457202" y="1822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Cyber Security Basics</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0972640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500"/>
                                        <p:tgtEl>
                                          <p:spTgt spid="3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fade">
                                      <p:cBhvr>
                                        <p:cTn id="46" dur="500"/>
                                        <p:tgtEl>
                                          <p:spTgt spid="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11" grpId="0" animBg="1"/>
      <p:bldP spid="14" grpId="0"/>
      <p:bldP spid="10" grpId="0" animBg="1"/>
      <p:bldP spid="16" grpId="0"/>
      <p:bldP spid="13" grpId="0" animBg="1"/>
      <p:bldP spid="17" grpId="0"/>
      <p:bldP spid="20" grpId="0" animBg="1"/>
      <p:bldP spid="3" grpId="0"/>
      <p:bldP spid="29" grpId="0" animBg="1"/>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Protect PTP?</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7</a:t>
            </a:fld>
            <a:endParaRPr lang="en-GB">
              <a:solidFill>
                <a:prstClr val="black">
                  <a:tint val="75000"/>
                </a:prstClr>
              </a:solidFill>
            </a:endParaRPr>
          </a:p>
        </p:txBody>
      </p:sp>
      <p:sp>
        <p:nvSpPr>
          <p:cNvPr id="6" name="TextBox 5"/>
          <p:cNvSpPr txBox="1"/>
          <p:nvPr/>
        </p:nvSpPr>
        <p:spPr>
          <a:xfrm>
            <a:off x="457202" y="16725"/>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Time, PTP and Security</a:t>
            </a:r>
            <a:endParaRPr lang="en-GB" sz="1200" b="1" i="1" dirty="0">
              <a:solidFill>
                <a:schemeClr val="bg1"/>
              </a:solidFill>
              <a:latin typeface="Proxima Nova Rg" panose="02000506030000020004" pitchFamily="50" charset="0"/>
            </a:endParaRPr>
          </a:p>
        </p:txBody>
      </p:sp>
      <p:grpSp>
        <p:nvGrpSpPr>
          <p:cNvPr id="13" name="Group 12"/>
          <p:cNvGrpSpPr/>
          <p:nvPr/>
        </p:nvGrpSpPr>
        <p:grpSpPr>
          <a:xfrm>
            <a:off x="360395" y="1774001"/>
            <a:ext cx="2924175" cy="4728490"/>
            <a:chOff x="270083" y="1774001"/>
            <a:chExt cx="2924175" cy="4728490"/>
          </a:xfrm>
        </p:grpSpPr>
        <p:grpSp>
          <p:nvGrpSpPr>
            <p:cNvPr id="53" name="Group 52"/>
            <p:cNvGrpSpPr/>
            <p:nvPr/>
          </p:nvGrpSpPr>
          <p:grpSpPr>
            <a:xfrm>
              <a:off x="270083" y="5749706"/>
              <a:ext cx="2924175" cy="752785"/>
              <a:chOff x="3581400" y="4537713"/>
              <a:chExt cx="2409826" cy="752785"/>
            </a:xfrm>
          </p:grpSpPr>
          <p:pic>
            <p:nvPicPr>
              <p:cNvPr id="54" name="Picture 53"/>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55" name="Rectangle 54"/>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1" name="Rectangle 30"/>
            <p:cNvSpPr/>
            <p:nvPr/>
          </p:nvSpPr>
          <p:spPr>
            <a:xfrm>
              <a:off x="374924" y="1774001"/>
              <a:ext cx="2714492" cy="422646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9" name="Rectangle 8"/>
            <p:cNvSpPr/>
            <p:nvPr/>
          </p:nvSpPr>
          <p:spPr>
            <a:xfrm>
              <a:off x="382170" y="4421661"/>
              <a:ext cx="2700000" cy="1477328"/>
            </a:xfrm>
            <a:prstGeom prst="rect">
              <a:avLst/>
            </a:prstGeom>
          </p:spPr>
          <p:txBody>
            <a:bodyPr wrap="square" lIns="180000">
              <a:spAutoFit/>
            </a:bodyPr>
            <a:lstStyle/>
            <a:p>
              <a:pPr>
                <a:spcBef>
                  <a:spcPts val="600"/>
                </a:spcBef>
              </a:pPr>
              <a:r>
                <a:rPr lang="en-GB" dirty="0">
                  <a:solidFill>
                    <a:schemeClr val="tx1">
                      <a:lumMod val="85000"/>
                      <a:lumOff val="15000"/>
                    </a:schemeClr>
                  </a:solidFill>
                </a:rPr>
                <a:t>Can you be sure that the message came from a valid </a:t>
              </a:r>
              <a:r>
                <a:rPr lang="en-GB" dirty="0" err="1">
                  <a:solidFill>
                    <a:schemeClr val="tx1">
                      <a:lumMod val="85000"/>
                      <a:lumOff val="15000"/>
                    </a:schemeClr>
                  </a:solidFill>
                </a:rPr>
                <a:t>GrandMaster</a:t>
              </a:r>
              <a:r>
                <a:rPr lang="en-GB" dirty="0">
                  <a:solidFill>
                    <a:schemeClr val="tx1">
                      <a:lumMod val="85000"/>
                      <a:lumOff val="15000"/>
                    </a:schemeClr>
                  </a:solidFill>
                </a:rPr>
                <a:t> and that it hasn’t been tampered with?</a:t>
              </a:r>
            </a:p>
          </p:txBody>
        </p:sp>
        <p:sp>
          <p:nvSpPr>
            <p:cNvPr id="8" name="Rectangle 7"/>
            <p:cNvSpPr/>
            <p:nvPr/>
          </p:nvSpPr>
          <p:spPr>
            <a:xfrm>
              <a:off x="382170" y="1870733"/>
              <a:ext cx="2700000" cy="1200329"/>
            </a:xfrm>
            <a:prstGeom prst="rect">
              <a:avLst/>
            </a:prstGeom>
          </p:spPr>
          <p:txBody>
            <a:bodyPr wrap="square" lIns="180000">
              <a:spAutoFit/>
            </a:bodyPr>
            <a:lstStyle/>
            <a:p>
              <a:pPr>
                <a:spcBef>
                  <a:spcPts val="2400"/>
                </a:spcBef>
              </a:pPr>
              <a:r>
                <a:rPr lang="en-GB" sz="2400" dirty="0">
                  <a:solidFill>
                    <a:schemeClr val="tx1">
                      <a:lumMod val="65000"/>
                      <a:lumOff val="35000"/>
                    </a:schemeClr>
                  </a:solidFill>
                </a:rPr>
                <a:t>Authenticity and integrity are important in PTP </a:t>
              </a:r>
            </a:p>
          </p:txBody>
        </p:sp>
        <p:cxnSp>
          <p:nvCxnSpPr>
            <p:cNvPr id="43" name="Straight Connector 42"/>
            <p:cNvCxnSpPr/>
            <p:nvPr/>
          </p:nvCxnSpPr>
          <p:spPr>
            <a:xfrm>
              <a:off x="382170" y="4293698"/>
              <a:ext cx="2700000" cy="0"/>
            </a:xfrm>
            <a:prstGeom prst="line">
              <a:avLst/>
            </a:prstGeom>
            <a:ln w="28575">
              <a:solidFill>
                <a:srgbClr val="FF418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3218426" y="1774001"/>
            <a:ext cx="2924175" cy="4728490"/>
            <a:chOff x="3162484" y="1774001"/>
            <a:chExt cx="2924175" cy="4728490"/>
          </a:xfrm>
        </p:grpSpPr>
        <p:grpSp>
          <p:nvGrpSpPr>
            <p:cNvPr id="56" name="Group 55"/>
            <p:cNvGrpSpPr/>
            <p:nvPr/>
          </p:nvGrpSpPr>
          <p:grpSpPr>
            <a:xfrm>
              <a:off x="3162484" y="5749706"/>
              <a:ext cx="2924175" cy="752785"/>
              <a:chOff x="3581400" y="4537713"/>
              <a:chExt cx="2409826" cy="752785"/>
            </a:xfrm>
          </p:grpSpPr>
          <p:pic>
            <p:nvPicPr>
              <p:cNvPr id="57" name="Picture 56"/>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58" name="Rectangle 57"/>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3" name="Rectangle 32"/>
            <p:cNvSpPr/>
            <p:nvPr/>
          </p:nvSpPr>
          <p:spPr>
            <a:xfrm>
              <a:off x="3274571" y="1774001"/>
              <a:ext cx="2700000" cy="422646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12" name="Rectangle 11"/>
            <p:cNvSpPr/>
            <p:nvPr/>
          </p:nvSpPr>
          <p:spPr>
            <a:xfrm>
              <a:off x="3274571" y="4421661"/>
              <a:ext cx="2700000" cy="1498872"/>
            </a:xfrm>
            <a:prstGeom prst="rect">
              <a:avLst/>
            </a:prstGeom>
          </p:spPr>
          <p:txBody>
            <a:bodyPr wrap="square" lIns="180000" rIns="72000">
              <a:spAutoFit/>
            </a:bodyPr>
            <a:lstStyle/>
            <a:p>
              <a:pPr marL="180975" indent="-180975">
                <a:lnSpc>
                  <a:spcPct val="80000"/>
                </a:lnSpc>
                <a:spcBef>
                  <a:spcPts val="900"/>
                </a:spcBef>
                <a:buFont typeface="Arial" panose="020B0604020202020204" pitchFamily="34" charset="0"/>
                <a:buChar char="•"/>
              </a:pPr>
              <a:r>
                <a:rPr lang="en-GB" dirty="0">
                  <a:solidFill>
                    <a:schemeClr val="tx1">
                      <a:lumMod val="85000"/>
                      <a:lumOff val="15000"/>
                    </a:schemeClr>
                  </a:solidFill>
                </a:rPr>
                <a:t>Denial of </a:t>
              </a:r>
              <a:r>
                <a:rPr lang="en-GB" dirty="0" smtClean="0">
                  <a:solidFill>
                    <a:schemeClr val="tx1">
                      <a:lumMod val="85000"/>
                      <a:lumOff val="15000"/>
                    </a:schemeClr>
                  </a:solidFill>
                </a:rPr>
                <a:t>service, e.g</a:t>
              </a:r>
              <a:r>
                <a:rPr lang="en-GB" dirty="0">
                  <a:solidFill>
                    <a:schemeClr val="tx1">
                      <a:lumMod val="85000"/>
                      <a:lumOff val="15000"/>
                    </a:schemeClr>
                  </a:solidFill>
                </a:rPr>
                <a:t>. prevent time messages reaching the slave.</a:t>
              </a:r>
            </a:p>
            <a:p>
              <a:pPr marL="180975" indent="-180975">
                <a:lnSpc>
                  <a:spcPct val="80000"/>
                </a:lnSpc>
                <a:spcBef>
                  <a:spcPts val="600"/>
                </a:spcBef>
                <a:buFont typeface="Arial" panose="020B0604020202020204" pitchFamily="34" charset="0"/>
                <a:buChar char="•"/>
              </a:pPr>
              <a:r>
                <a:rPr lang="en-GB" dirty="0">
                  <a:solidFill>
                    <a:schemeClr val="tx1">
                      <a:lumMod val="85000"/>
                      <a:lumOff val="15000"/>
                    </a:schemeClr>
                  </a:solidFill>
                </a:rPr>
                <a:t>Spoofing – fake the time by pretending to be a perfect </a:t>
              </a:r>
              <a:r>
                <a:rPr lang="en-GB" dirty="0" err="1">
                  <a:solidFill>
                    <a:schemeClr val="tx1">
                      <a:lumMod val="85000"/>
                      <a:lumOff val="15000"/>
                    </a:schemeClr>
                  </a:solidFill>
                </a:rPr>
                <a:t>GrandMaster</a:t>
              </a:r>
              <a:r>
                <a:rPr lang="en-GB" dirty="0">
                  <a:solidFill>
                    <a:schemeClr val="tx1">
                      <a:lumMod val="85000"/>
                      <a:lumOff val="15000"/>
                    </a:schemeClr>
                  </a:solidFill>
                </a:rPr>
                <a:t>.</a:t>
              </a:r>
            </a:p>
          </p:txBody>
        </p:sp>
        <p:sp>
          <p:nvSpPr>
            <p:cNvPr id="7" name="Rectangle 6"/>
            <p:cNvSpPr/>
            <p:nvPr/>
          </p:nvSpPr>
          <p:spPr>
            <a:xfrm>
              <a:off x="3274571" y="1870733"/>
              <a:ext cx="2700000" cy="1569660"/>
            </a:xfrm>
            <a:prstGeom prst="rect">
              <a:avLst/>
            </a:prstGeom>
          </p:spPr>
          <p:txBody>
            <a:bodyPr wrap="square" lIns="180000">
              <a:spAutoFit/>
            </a:bodyPr>
            <a:lstStyle/>
            <a:p>
              <a:pPr>
                <a:spcBef>
                  <a:spcPts val="2400"/>
                </a:spcBef>
              </a:pPr>
              <a:r>
                <a:rPr lang="en-GB" sz="2400" dirty="0">
                  <a:solidFill>
                    <a:schemeClr val="tx1">
                      <a:lumMod val="65000"/>
                      <a:lumOff val="35000"/>
                    </a:schemeClr>
                  </a:solidFill>
                </a:rPr>
                <a:t>What sort of attacks might be made on a PTP service?</a:t>
              </a:r>
            </a:p>
          </p:txBody>
        </p:sp>
        <p:cxnSp>
          <p:nvCxnSpPr>
            <p:cNvPr id="48" name="Straight Connector 47"/>
            <p:cNvCxnSpPr>
              <a:cxnSpLocks/>
            </p:cNvCxnSpPr>
            <p:nvPr/>
          </p:nvCxnSpPr>
          <p:spPr>
            <a:xfrm>
              <a:off x="3274571" y="4293698"/>
              <a:ext cx="2700000"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6076457" y="1774002"/>
            <a:ext cx="2924175" cy="4728489"/>
            <a:chOff x="5972859" y="1774002"/>
            <a:chExt cx="2924175" cy="4728489"/>
          </a:xfrm>
        </p:grpSpPr>
        <p:grpSp>
          <p:nvGrpSpPr>
            <p:cNvPr id="59" name="Group 58"/>
            <p:cNvGrpSpPr/>
            <p:nvPr/>
          </p:nvGrpSpPr>
          <p:grpSpPr>
            <a:xfrm>
              <a:off x="5972859" y="5749706"/>
              <a:ext cx="2924175" cy="752785"/>
              <a:chOff x="3581400" y="4537713"/>
              <a:chExt cx="2409826" cy="752785"/>
            </a:xfrm>
          </p:grpSpPr>
          <p:pic>
            <p:nvPicPr>
              <p:cNvPr id="60" name="Picture 59"/>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61" name="Rectangle 60"/>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2" name="Rectangle 31"/>
            <p:cNvSpPr/>
            <p:nvPr/>
          </p:nvSpPr>
          <p:spPr>
            <a:xfrm>
              <a:off x="6084946" y="1774002"/>
              <a:ext cx="2700000" cy="422646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14" name="Rectangle 13"/>
            <p:cNvSpPr/>
            <p:nvPr/>
          </p:nvSpPr>
          <p:spPr>
            <a:xfrm>
              <a:off x="6084946" y="4421661"/>
              <a:ext cx="2700000" cy="923330"/>
            </a:xfrm>
            <a:prstGeom prst="rect">
              <a:avLst/>
            </a:prstGeom>
          </p:spPr>
          <p:txBody>
            <a:bodyPr wrap="square" lIns="180000">
              <a:spAutoFit/>
            </a:bodyPr>
            <a:lstStyle/>
            <a:p>
              <a:pPr>
                <a:spcBef>
                  <a:spcPts val="600"/>
                </a:spcBef>
              </a:pPr>
              <a:r>
                <a:rPr lang="en-GB" dirty="0">
                  <a:solidFill>
                    <a:schemeClr val="tx1">
                      <a:lumMod val="85000"/>
                      <a:lumOff val="15000"/>
                    </a:schemeClr>
                  </a:solidFill>
                </a:rPr>
                <a:t>Anyone who depends on the integrity of a PTP timing service.</a:t>
              </a:r>
            </a:p>
          </p:txBody>
        </p:sp>
        <p:sp>
          <p:nvSpPr>
            <p:cNvPr id="5" name="Rectangle 4"/>
            <p:cNvSpPr/>
            <p:nvPr/>
          </p:nvSpPr>
          <p:spPr>
            <a:xfrm>
              <a:off x="6084946" y="1870733"/>
              <a:ext cx="2702251" cy="461665"/>
            </a:xfrm>
            <a:prstGeom prst="rect">
              <a:avLst/>
            </a:prstGeom>
          </p:spPr>
          <p:txBody>
            <a:bodyPr wrap="none" lIns="180000">
              <a:spAutoFit/>
            </a:bodyPr>
            <a:lstStyle/>
            <a:p>
              <a:pPr>
                <a:spcBef>
                  <a:spcPts val="2400"/>
                </a:spcBef>
              </a:pPr>
              <a:r>
                <a:rPr lang="en-GB" sz="2400" dirty="0">
                  <a:solidFill>
                    <a:schemeClr val="tx1">
                      <a:lumMod val="65000"/>
                      <a:lumOff val="35000"/>
                    </a:schemeClr>
                  </a:solidFill>
                </a:rPr>
                <a:t>Who is vulnerable?</a:t>
              </a:r>
            </a:p>
          </p:txBody>
        </p:sp>
        <p:cxnSp>
          <p:nvCxnSpPr>
            <p:cNvPr id="49" name="Straight Connector 48"/>
            <p:cNvCxnSpPr/>
            <p:nvPr/>
          </p:nvCxnSpPr>
          <p:spPr>
            <a:xfrm>
              <a:off x="6084946" y="4293698"/>
              <a:ext cx="27000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3" name="Group 2"/>
          <p:cNvGrpSpPr/>
          <p:nvPr/>
        </p:nvGrpSpPr>
        <p:grpSpPr>
          <a:xfrm>
            <a:off x="8934488" y="1774002"/>
            <a:ext cx="2924175" cy="4728489"/>
            <a:chOff x="9126401" y="1774002"/>
            <a:chExt cx="2924175" cy="4728489"/>
          </a:xfrm>
        </p:grpSpPr>
        <p:grpSp>
          <p:nvGrpSpPr>
            <p:cNvPr id="34" name="Group 33">
              <a:extLst>
                <a:ext uri="{FF2B5EF4-FFF2-40B4-BE49-F238E27FC236}">
                  <a16:creationId xmlns:a16="http://schemas.microsoft.com/office/drawing/2014/main" xmlns="" id="{EB09877D-06C6-4615-BDB8-11F77149E73C}"/>
                </a:ext>
              </a:extLst>
            </p:cNvPr>
            <p:cNvGrpSpPr/>
            <p:nvPr/>
          </p:nvGrpSpPr>
          <p:grpSpPr>
            <a:xfrm>
              <a:off x="9126401" y="5749706"/>
              <a:ext cx="2924175" cy="752785"/>
              <a:chOff x="3581400" y="4537713"/>
              <a:chExt cx="2409826" cy="752785"/>
            </a:xfrm>
          </p:grpSpPr>
          <p:pic>
            <p:nvPicPr>
              <p:cNvPr id="35" name="Picture 34">
                <a:extLst>
                  <a:ext uri="{FF2B5EF4-FFF2-40B4-BE49-F238E27FC236}">
                    <a16:creationId xmlns:a16="http://schemas.microsoft.com/office/drawing/2014/main" xmlns="" id="{C1C64450-29CA-4F20-B671-4C86B5817F8B}"/>
                  </a:ext>
                </a:extLst>
              </p:cNvPr>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36" name="Rectangle 35">
                <a:extLst>
                  <a:ext uri="{FF2B5EF4-FFF2-40B4-BE49-F238E27FC236}">
                    <a16:creationId xmlns:a16="http://schemas.microsoft.com/office/drawing/2014/main" xmlns="" id="{D69333E9-03F3-4576-ABBB-7BB4E7035C74}"/>
                  </a:ext>
                </a:extLst>
              </p:cNvPr>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7" name="Rectangle 36">
              <a:extLst>
                <a:ext uri="{FF2B5EF4-FFF2-40B4-BE49-F238E27FC236}">
                  <a16:creationId xmlns:a16="http://schemas.microsoft.com/office/drawing/2014/main" xmlns="" id="{A425B8B2-B8A0-46C1-BFE3-C9E549E53418}"/>
                </a:ext>
              </a:extLst>
            </p:cNvPr>
            <p:cNvSpPr/>
            <p:nvPr/>
          </p:nvSpPr>
          <p:spPr>
            <a:xfrm>
              <a:off x="9238488" y="1774002"/>
              <a:ext cx="2700000" cy="422646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38" name="Rectangle 37">
              <a:extLst>
                <a:ext uri="{FF2B5EF4-FFF2-40B4-BE49-F238E27FC236}">
                  <a16:creationId xmlns:a16="http://schemas.microsoft.com/office/drawing/2014/main" xmlns="" id="{FE260774-1FCA-499F-BFAB-1168AA322192}"/>
                </a:ext>
              </a:extLst>
            </p:cNvPr>
            <p:cNvSpPr/>
            <p:nvPr/>
          </p:nvSpPr>
          <p:spPr>
            <a:xfrm>
              <a:off x="9238488" y="4421661"/>
              <a:ext cx="2700000" cy="1200329"/>
            </a:xfrm>
            <a:prstGeom prst="rect">
              <a:avLst/>
            </a:prstGeom>
          </p:spPr>
          <p:txBody>
            <a:bodyPr wrap="square" lIns="180000">
              <a:spAutoFit/>
            </a:bodyPr>
            <a:lstStyle/>
            <a:p>
              <a:pPr>
                <a:spcBef>
                  <a:spcPts val="600"/>
                </a:spcBef>
              </a:pPr>
              <a:r>
                <a:rPr lang="en-GB" dirty="0">
                  <a:solidFill>
                    <a:schemeClr val="tx1">
                      <a:lumMod val="85000"/>
                      <a:lumOff val="15000"/>
                    </a:schemeClr>
                  </a:solidFill>
                </a:rPr>
                <a:t>However, other security policies on a network may lead to PTP messages being encrypted.</a:t>
              </a:r>
            </a:p>
          </p:txBody>
        </p:sp>
        <p:sp>
          <p:nvSpPr>
            <p:cNvPr id="39" name="Rectangle 38">
              <a:extLst>
                <a:ext uri="{FF2B5EF4-FFF2-40B4-BE49-F238E27FC236}">
                  <a16:creationId xmlns:a16="http://schemas.microsoft.com/office/drawing/2014/main" xmlns="" id="{BE60ED70-4C0C-4864-8564-9EE61CDE96BA}"/>
                </a:ext>
              </a:extLst>
            </p:cNvPr>
            <p:cNvSpPr/>
            <p:nvPr/>
          </p:nvSpPr>
          <p:spPr>
            <a:xfrm>
              <a:off x="9238488" y="1870733"/>
              <a:ext cx="2700000" cy="2308324"/>
            </a:xfrm>
            <a:prstGeom prst="rect">
              <a:avLst/>
            </a:prstGeom>
          </p:spPr>
          <p:txBody>
            <a:bodyPr wrap="square" lIns="180000">
              <a:spAutoFit/>
            </a:bodyPr>
            <a:lstStyle/>
            <a:p>
              <a:pPr>
                <a:spcBef>
                  <a:spcPts val="2400"/>
                </a:spcBef>
              </a:pPr>
              <a:r>
                <a:rPr lang="en-GB" sz="2400" dirty="0">
                  <a:solidFill>
                    <a:schemeClr val="tx1">
                      <a:lumMod val="65000"/>
                      <a:lumOff val="35000"/>
                    </a:schemeClr>
                  </a:solidFill>
                </a:rPr>
                <a:t>Time is not considered to be a secret </a:t>
              </a:r>
              <a:r>
                <a:rPr lang="en-GB" sz="2400" dirty="0" smtClean="0">
                  <a:solidFill>
                    <a:schemeClr val="tx1">
                      <a:lumMod val="65000"/>
                      <a:lumOff val="35000"/>
                    </a:schemeClr>
                  </a:solidFill>
                </a:rPr>
                <a:t/>
              </a:r>
              <a:br>
                <a:rPr lang="en-GB" sz="2400" dirty="0" smtClean="0">
                  <a:solidFill>
                    <a:schemeClr val="tx1">
                      <a:lumMod val="65000"/>
                      <a:lumOff val="35000"/>
                    </a:schemeClr>
                  </a:solidFill>
                </a:rPr>
              </a:br>
              <a:r>
                <a:rPr lang="en-GB" sz="2400" dirty="0" smtClean="0">
                  <a:solidFill>
                    <a:schemeClr val="tx1">
                      <a:lumMod val="65000"/>
                      <a:lumOff val="35000"/>
                    </a:schemeClr>
                  </a:solidFill>
                </a:rPr>
                <a:t>– </a:t>
              </a:r>
              <a:r>
                <a:rPr lang="en-GB" sz="2400" dirty="0">
                  <a:solidFill>
                    <a:schemeClr val="tx1">
                      <a:lumMod val="65000"/>
                      <a:lumOff val="35000"/>
                    </a:schemeClr>
                  </a:solidFill>
                </a:rPr>
                <a:t>so encryption is not generally necessary</a:t>
              </a:r>
            </a:p>
          </p:txBody>
        </p:sp>
        <p:cxnSp>
          <p:nvCxnSpPr>
            <p:cNvPr id="40" name="Straight Connector 39">
              <a:extLst>
                <a:ext uri="{FF2B5EF4-FFF2-40B4-BE49-F238E27FC236}">
                  <a16:creationId xmlns:a16="http://schemas.microsoft.com/office/drawing/2014/main" xmlns="" id="{33EA9741-777C-4797-8610-9D51F067246E}"/>
                </a:ext>
              </a:extLst>
            </p:cNvPr>
            <p:cNvCxnSpPr>
              <a:cxnSpLocks/>
            </p:cNvCxnSpPr>
            <p:nvPr/>
          </p:nvCxnSpPr>
          <p:spPr>
            <a:xfrm>
              <a:off x="9238488" y="4293698"/>
              <a:ext cx="2700000" cy="0"/>
            </a:xfrm>
            <a:prstGeom prst="line">
              <a:avLst/>
            </a:prstGeom>
            <a:ln w="28575">
              <a:solidFill>
                <a:srgbClr val="15B4BA"/>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3959461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p:cNvGrpSpPr/>
          <p:nvPr/>
        </p:nvGrpSpPr>
        <p:grpSpPr>
          <a:xfrm>
            <a:off x="7186043" y="2182451"/>
            <a:ext cx="1850317" cy="3981681"/>
            <a:chOff x="7186043" y="2182451"/>
            <a:chExt cx="1850317" cy="3981681"/>
          </a:xfrm>
        </p:grpSpPr>
        <p:sp>
          <p:nvSpPr>
            <p:cNvPr id="56" name="Freeform 55"/>
            <p:cNvSpPr/>
            <p:nvPr/>
          </p:nvSpPr>
          <p:spPr>
            <a:xfrm>
              <a:off x="7229075" y="4464424"/>
              <a:ext cx="1807285" cy="1699708"/>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15B4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Freeform 58"/>
            <p:cNvSpPr/>
            <p:nvPr/>
          </p:nvSpPr>
          <p:spPr>
            <a:xfrm>
              <a:off x="7186043" y="4342982"/>
              <a:ext cx="1807285" cy="1013386"/>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Freeform 61"/>
            <p:cNvSpPr/>
            <p:nvPr/>
          </p:nvSpPr>
          <p:spPr>
            <a:xfrm>
              <a:off x="7186043" y="4232211"/>
              <a:ext cx="1807285" cy="376233"/>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FFA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Freeform 62"/>
            <p:cNvSpPr/>
            <p:nvPr/>
          </p:nvSpPr>
          <p:spPr>
            <a:xfrm flipV="1">
              <a:off x="7186043" y="3768861"/>
              <a:ext cx="1807285" cy="355545"/>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FFA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Freeform 64"/>
            <p:cNvSpPr/>
            <p:nvPr/>
          </p:nvSpPr>
          <p:spPr>
            <a:xfrm flipV="1">
              <a:off x="7186043" y="2989053"/>
              <a:ext cx="1807285" cy="1013386"/>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Freeform 65"/>
            <p:cNvSpPr/>
            <p:nvPr/>
          </p:nvSpPr>
          <p:spPr>
            <a:xfrm flipV="1">
              <a:off x="7229075" y="2182451"/>
              <a:ext cx="1807285" cy="1699708"/>
            </a:xfrm>
            <a:custGeom>
              <a:avLst/>
              <a:gdLst>
                <a:gd name="connsiteX0" fmla="*/ 0 w 1807285"/>
                <a:gd name="connsiteY0" fmla="*/ 1699708 h 1699708"/>
                <a:gd name="connsiteX1" fmla="*/ 494852 w 1807285"/>
                <a:gd name="connsiteY1" fmla="*/ 1699708 h 1699708"/>
                <a:gd name="connsiteX2" fmla="*/ 1194099 w 1807285"/>
                <a:gd name="connsiteY2" fmla="*/ 0 h 1699708"/>
                <a:gd name="connsiteX3" fmla="*/ 1807285 w 1807285"/>
                <a:gd name="connsiteY3" fmla="*/ 0 h 1699708"/>
              </a:gdLst>
              <a:ahLst/>
              <a:cxnLst>
                <a:cxn ang="0">
                  <a:pos x="connsiteX0" y="connsiteY0"/>
                </a:cxn>
                <a:cxn ang="0">
                  <a:pos x="connsiteX1" y="connsiteY1"/>
                </a:cxn>
                <a:cxn ang="0">
                  <a:pos x="connsiteX2" y="connsiteY2"/>
                </a:cxn>
                <a:cxn ang="0">
                  <a:pos x="connsiteX3" y="connsiteY3"/>
                </a:cxn>
              </a:cxnLst>
              <a:rect l="l" t="t" r="r" b="b"/>
              <a:pathLst>
                <a:path w="1807285" h="1699708">
                  <a:moveTo>
                    <a:pt x="0" y="1699708"/>
                  </a:moveTo>
                  <a:lnTo>
                    <a:pt x="494852" y="1699708"/>
                  </a:lnTo>
                  <a:lnTo>
                    <a:pt x="1194099" y="0"/>
                  </a:lnTo>
                  <a:lnTo>
                    <a:pt x="1807285" y="0"/>
                  </a:lnTo>
                </a:path>
              </a:pathLst>
            </a:custGeom>
            <a:noFill/>
            <a:ln w="38100">
              <a:solidFill>
                <a:srgbClr val="15B4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Rectangle 28"/>
          <p:cNvSpPr/>
          <p:nvPr/>
        </p:nvSpPr>
        <p:spPr>
          <a:xfrm>
            <a:off x="493541" y="4184073"/>
            <a:ext cx="674286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493541" y="2568499"/>
            <a:ext cx="674286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493541" y="4991860"/>
            <a:ext cx="6742867" cy="75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493541" y="3376286"/>
            <a:ext cx="6742867" cy="75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93541" y="1760712"/>
            <a:ext cx="6742867" cy="75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93541" y="5799646"/>
            <a:ext cx="6742867" cy="7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1" y="828000"/>
            <a:ext cx="9429749" cy="553998"/>
          </a:xfrm>
        </p:spPr>
        <p:txBody>
          <a:bodyPr wrap="square">
            <a:spAutoFit/>
          </a:bodyPr>
          <a:lstStyle/>
          <a:p>
            <a:r>
              <a:rPr lang="en-GB" dirty="0"/>
              <a:t>Possible consequences of compromised PTP</a:t>
            </a:r>
          </a:p>
        </p:txBody>
      </p:sp>
      <p:sp>
        <p:nvSpPr>
          <p:cNvPr id="4" name="Slide Number Placeholder 3"/>
          <p:cNvSpPr>
            <a:spLocks noGrp="1"/>
          </p:cNvSpPr>
          <p:nvPr>
            <p:ph type="sldNum" sz="quarter" idx="12"/>
          </p:nvPr>
        </p:nvSpPr>
        <p:spPr>
          <a:xfrm>
            <a:off x="8970887" y="6378800"/>
            <a:ext cx="2743200" cy="365125"/>
          </a:xfrm>
        </p:spPr>
        <p:txBody>
          <a:bodyPr/>
          <a:lstStyle/>
          <a:p>
            <a:fld id="{8FEEA40B-076F-44A8-A286-A3291E34A725}" type="slidenum">
              <a:rPr lang="en-GB" smtClean="0">
                <a:solidFill>
                  <a:prstClr val="black">
                    <a:tint val="75000"/>
                  </a:prstClr>
                </a:solidFill>
              </a:rPr>
              <a:pPr/>
              <a:t>8</a:t>
            </a:fld>
            <a:endParaRPr lang="en-GB">
              <a:solidFill>
                <a:prstClr val="black">
                  <a:tint val="75000"/>
                </a:prstClr>
              </a:solidFill>
            </a:endParaRPr>
          </a:p>
        </p:txBody>
      </p:sp>
      <p:sp>
        <p:nvSpPr>
          <p:cNvPr id="9" name="Rectangle 8"/>
          <p:cNvSpPr/>
          <p:nvPr/>
        </p:nvSpPr>
        <p:spPr>
          <a:xfrm>
            <a:off x="599828" y="1777447"/>
            <a:ext cx="6532491" cy="707886"/>
          </a:xfrm>
          <a:prstGeom prst="rect">
            <a:avLst/>
          </a:prstGeom>
        </p:spPr>
        <p:txBody>
          <a:bodyPr wrap="square">
            <a:spAutoFit/>
          </a:bodyPr>
          <a:lstStyle/>
          <a:p>
            <a:r>
              <a:rPr lang="en-GB" sz="2400" dirty="0">
                <a:solidFill>
                  <a:schemeClr val="tx1">
                    <a:lumMod val="75000"/>
                    <a:lumOff val="25000"/>
                  </a:schemeClr>
                </a:solidFill>
              </a:rPr>
              <a:t>Financial fraud and/or chaos</a:t>
            </a:r>
          </a:p>
          <a:p>
            <a:r>
              <a:rPr lang="en-GB" sz="1600" dirty="0">
                <a:solidFill>
                  <a:schemeClr val="tx1">
                    <a:lumMod val="75000"/>
                    <a:lumOff val="25000"/>
                  </a:schemeClr>
                </a:solidFill>
              </a:rPr>
              <a:t>e.g. incorrectly timestamped transactions in high frequency trading.</a:t>
            </a:r>
          </a:p>
        </p:txBody>
      </p:sp>
      <p:sp>
        <p:nvSpPr>
          <p:cNvPr id="11" name="Rectangle 10"/>
          <p:cNvSpPr/>
          <p:nvPr/>
        </p:nvSpPr>
        <p:spPr>
          <a:xfrm>
            <a:off x="580498" y="2567232"/>
            <a:ext cx="5809544" cy="707886"/>
          </a:xfrm>
          <a:prstGeom prst="rect">
            <a:avLst/>
          </a:prstGeom>
        </p:spPr>
        <p:txBody>
          <a:bodyPr wrap="square">
            <a:spAutoFit/>
          </a:bodyPr>
          <a:lstStyle/>
          <a:p>
            <a:r>
              <a:rPr lang="en-GB" sz="2400" dirty="0">
                <a:solidFill>
                  <a:schemeClr val="tx1">
                    <a:lumMod val="75000"/>
                    <a:lumOff val="25000"/>
                  </a:schemeClr>
                </a:solidFill>
              </a:rPr>
              <a:t>Factory breakdown </a:t>
            </a:r>
          </a:p>
          <a:p>
            <a:r>
              <a:rPr lang="en-GB" sz="1600" dirty="0">
                <a:solidFill>
                  <a:schemeClr val="tx1">
                    <a:lumMod val="75000"/>
                    <a:lumOff val="25000"/>
                  </a:schemeClr>
                </a:solidFill>
              </a:rPr>
              <a:t>e.g. </a:t>
            </a:r>
            <a:r>
              <a:rPr lang="en-GB" sz="1600" dirty="0" err="1">
                <a:solidFill>
                  <a:schemeClr val="tx1">
                    <a:lumMod val="75000"/>
                    <a:lumOff val="25000"/>
                  </a:schemeClr>
                </a:solidFill>
              </a:rPr>
              <a:t>mis</a:t>
            </a:r>
            <a:r>
              <a:rPr lang="en-GB" sz="1600" dirty="0">
                <a:solidFill>
                  <a:schemeClr val="tx1">
                    <a:lumMod val="75000"/>
                    <a:lumOff val="25000"/>
                  </a:schemeClr>
                </a:solidFill>
              </a:rPr>
              <a:t>-sequencing of industrial operations.</a:t>
            </a:r>
          </a:p>
        </p:txBody>
      </p:sp>
      <p:sp>
        <p:nvSpPr>
          <p:cNvPr id="13" name="Rectangle 12"/>
          <p:cNvSpPr/>
          <p:nvPr/>
        </p:nvSpPr>
        <p:spPr>
          <a:xfrm>
            <a:off x="580498" y="3384030"/>
            <a:ext cx="4540142" cy="707886"/>
          </a:xfrm>
          <a:prstGeom prst="rect">
            <a:avLst/>
          </a:prstGeom>
        </p:spPr>
        <p:txBody>
          <a:bodyPr wrap="square">
            <a:spAutoFit/>
          </a:bodyPr>
          <a:lstStyle/>
          <a:p>
            <a:r>
              <a:rPr lang="en-GB" sz="2400" dirty="0">
                <a:solidFill>
                  <a:schemeClr val="tx1">
                    <a:lumMod val="75000"/>
                    <a:lumOff val="25000"/>
                  </a:schemeClr>
                </a:solidFill>
              </a:rPr>
              <a:t>Mobile phone network problems</a:t>
            </a:r>
            <a:endParaRPr lang="en-GB" sz="800" dirty="0">
              <a:solidFill>
                <a:schemeClr val="tx1">
                  <a:lumMod val="75000"/>
                  <a:lumOff val="25000"/>
                </a:schemeClr>
              </a:solidFill>
            </a:endParaRPr>
          </a:p>
          <a:p>
            <a:r>
              <a:rPr lang="en-GB" sz="1600" dirty="0">
                <a:solidFill>
                  <a:schemeClr val="tx1">
                    <a:lumMod val="75000"/>
                    <a:lumOff val="25000"/>
                  </a:schemeClr>
                </a:solidFill>
              </a:rPr>
              <a:t>e.g. due to interference, failed handovers etc.</a:t>
            </a:r>
          </a:p>
        </p:txBody>
      </p:sp>
      <p:sp>
        <p:nvSpPr>
          <p:cNvPr id="15" name="Rectangle 14"/>
          <p:cNvSpPr/>
          <p:nvPr/>
        </p:nvSpPr>
        <p:spPr>
          <a:xfrm>
            <a:off x="580498" y="4179866"/>
            <a:ext cx="4268811" cy="707886"/>
          </a:xfrm>
          <a:prstGeom prst="rect">
            <a:avLst/>
          </a:prstGeom>
        </p:spPr>
        <p:txBody>
          <a:bodyPr wrap="square">
            <a:spAutoFit/>
          </a:bodyPr>
          <a:lstStyle/>
          <a:p>
            <a:r>
              <a:rPr lang="en-GB" sz="2400" dirty="0">
                <a:solidFill>
                  <a:schemeClr val="tx1">
                    <a:lumMod val="75000"/>
                    <a:lumOff val="25000"/>
                  </a:schemeClr>
                </a:solidFill>
              </a:rPr>
              <a:t>Power blackouts</a:t>
            </a:r>
          </a:p>
          <a:p>
            <a:r>
              <a:rPr lang="en-GB" sz="1600" dirty="0">
                <a:solidFill>
                  <a:schemeClr val="tx1">
                    <a:lumMod val="75000"/>
                    <a:lumOff val="25000"/>
                  </a:schemeClr>
                </a:solidFill>
              </a:rPr>
              <a:t>e.g. due to </a:t>
            </a:r>
            <a:r>
              <a:rPr lang="en-GB" sz="1600" dirty="0" err="1">
                <a:solidFill>
                  <a:schemeClr val="tx1">
                    <a:lumMod val="75000"/>
                    <a:lumOff val="25000"/>
                  </a:schemeClr>
                </a:solidFill>
              </a:rPr>
              <a:t>mis</a:t>
            </a:r>
            <a:r>
              <a:rPr lang="en-GB" sz="1600" dirty="0">
                <a:solidFill>
                  <a:schemeClr val="tx1">
                    <a:lumMod val="75000"/>
                    <a:lumOff val="25000"/>
                  </a:schemeClr>
                </a:solidFill>
              </a:rPr>
              <a:t>-synchronisation of phasors.</a:t>
            </a:r>
          </a:p>
        </p:txBody>
      </p:sp>
      <p:sp>
        <p:nvSpPr>
          <p:cNvPr id="17" name="Rectangle 16"/>
          <p:cNvSpPr/>
          <p:nvPr/>
        </p:nvSpPr>
        <p:spPr>
          <a:xfrm>
            <a:off x="580498" y="5003718"/>
            <a:ext cx="4442723" cy="707886"/>
          </a:xfrm>
          <a:prstGeom prst="rect">
            <a:avLst/>
          </a:prstGeom>
        </p:spPr>
        <p:txBody>
          <a:bodyPr wrap="square">
            <a:spAutoFit/>
          </a:bodyPr>
          <a:lstStyle/>
          <a:p>
            <a:r>
              <a:rPr lang="en-GB" sz="2400" dirty="0">
                <a:solidFill>
                  <a:schemeClr val="tx1">
                    <a:lumMod val="75000"/>
                    <a:lumOff val="25000"/>
                  </a:schemeClr>
                </a:solidFill>
              </a:rPr>
              <a:t>Television broadcast failure</a:t>
            </a:r>
            <a:endParaRPr lang="en-GB" sz="800" dirty="0">
              <a:solidFill>
                <a:schemeClr val="tx1">
                  <a:lumMod val="75000"/>
                  <a:lumOff val="25000"/>
                </a:schemeClr>
              </a:solidFill>
            </a:endParaRPr>
          </a:p>
          <a:p>
            <a:r>
              <a:rPr lang="en-GB" sz="1600" dirty="0">
                <a:solidFill>
                  <a:schemeClr val="tx1">
                    <a:lumMod val="75000"/>
                    <a:lumOff val="25000"/>
                  </a:schemeClr>
                </a:solidFill>
              </a:rPr>
              <a:t>e.g. due to mis-timing of video and audio streams</a:t>
            </a:r>
          </a:p>
        </p:txBody>
      </p:sp>
      <p:sp>
        <p:nvSpPr>
          <p:cNvPr id="19" name="Rectangle 18"/>
          <p:cNvSpPr/>
          <p:nvPr/>
        </p:nvSpPr>
        <p:spPr>
          <a:xfrm>
            <a:off x="580498" y="5809171"/>
            <a:ext cx="6568955" cy="584775"/>
          </a:xfrm>
          <a:prstGeom prst="rect">
            <a:avLst/>
          </a:prstGeom>
        </p:spPr>
        <p:txBody>
          <a:bodyPr wrap="square">
            <a:spAutoFit/>
          </a:bodyPr>
          <a:lstStyle/>
          <a:p>
            <a:r>
              <a:rPr lang="en-GB" sz="2400" dirty="0">
                <a:solidFill>
                  <a:schemeClr val="tx1">
                    <a:lumMod val="75000"/>
                    <a:lumOff val="25000"/>
                  </a:schemeClr>
                </a:solidFill>
              </a:rPr>
              <a:t>Autonomous/semi-autonomous vehicle collisions </a:t>
            </a:r>
          </a:p>
          <a:p>
            <a:endParaRPr lang="en-GB" sz="800" dirty="0">
              <a:solidFill>
                <a:schemeClr val="tx1">
                  <a:lumMod val="75000"/>
                  <a:lumOff val="25000"/>
                </a:schemeClr>
              </a:solidFill>
            </a:endParaRPr>
          </a:p>
        </p:txBody>
      </p:sp>
      <p:grpSp>
        <p:nvGrpSpPr>
          <p:cNvPr id="64" name="Group 63"/>
          <p:cNvGrpSpPr/>
          <p:nvPr/>
        </p:nvGrpSpPr>
        <p:grpSpPr>
          <a:xfrm>
            <a:off x="8701346" y="3021547"/>
            <a:ext cx="2286683" cy="2286683"/>
            <a:chOff x="8701346" y="2779195"/>
            <a:chExt cx="2286683" cy="2286683"/>
          </a:xfrm>
        </p:grpSpPr>
        <p:sp>
          <p:nvSpPr>
            <p:cNvPr id="6" name="Oval 5"/>
            <p:cNvSpPr/>
            <p:nvPr/>
          </p:nvSpPr>
          <p:spPr>
            <a:xfrm rot="5400000">
              <a:off x="8701346" y="2779195"/>
              <a:ext cx="2286683" cy="2286683"/>
            </a:xfrm>
            <a:prstGeom prst="ellipse">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6"/>
            <p:cNvSpPr/>
            <p:nvPr/>
          </p:nvSpPr>
          <p:spPr>
            <a:xfrm>
              <a:off x="9036488" y="3236067"/>
              <a:ext cx="1595239" cy="1313728"/>
            </a:xfrm>
            <a:custGeom>
              <a:avLst/>
              <a:gdLst>
                <a:gd name="connsiteX0" fmla="*/ 0 w 267246"/>
                <a:gd name="connsiteY0" fmla="*/ 220085 h 220085"/>
                <a:gd name="connsiteX1" fmla="*/ 75982 w 267246"/>
                <a:gd name="connsiteY1" fmla="*/ 104803 h 220085"/>
                <a:gd name="connsiteX2" fmla="*/ 104803 w 267246"/>
                <a:gd name="connsiteY2" fmla="*/ 133623 h 220085"/>
                <a:gd name="connsiteX3" fmla="*/ 157204 w 267246"/>
                <a:gd name="connsiteY3" fmla="*/ 57641 h 220085"/>
                <a:gd name="connsiteX4" fmla="*/ 191265 w 267246"/>
                <a:gd name="connsiteY4" fmla="*/ 83842 h 220085"/>
                <a:gd name="connsiteX5" fmla="*/ 267246 w 267246"/>
                <a:gd name="connsiteY5" fmla="*/ 0 h 220085"/>
                <a:gd name="connsiteX6" fmla="*/ 193885 w 267246"/>
                <a:gd name="connsiteY6" fmla="*/ 120523 h 220085"/>
                <a:gd name="connsiteX7" fmla="*/ 159824 w 267246"/>
                <a:gd name="connsiteY7" fmla="*/ 89082 h 220085"/>
                <a:gd name="connsiteX8" fmla="*/ 104803 w 267246"/>
                <a:gd name="connsiteY8" fmla="*/ 172924 h 220085"/>
                <a:gd name="connsiteX9" fmla="*/ 81222 w 267246"/>
                <a:gd name="connsiteY9" fmla="*/ 136243 h 220085"/>
                <a:gd name="connsiteX10" fmla="*/ 0 w 267246"/>
                <a:gd name="connsiteY10" fmla="*/ 220085 h 22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7246" h="220085">
                  <a:moveTo>
                    <a:pt x="0" y="220085"/>
                  </a:moveTo>
                  <a:lnTo>
                    <a:pt x="75982" y="104803"/>
                  </a:lnTo>
                  <a:lnTo>
                    <a:pt x="104803" y="133623"/>
                  </a:lnTo>
                  <a:lnTo>
                    <a:pt x="157204" y="57641"/>
                  </a:lnTo>
                  <a:lnTo>
                    <a:pt x="191265" y="83842"/>
                  </a:lnTo>
                  <a:lnTo>
                    <a:pt x="267246" y="0"/>
                  </a:lnTo>
                  <a:lnTo>
                    <a:pt x="193885" y="120523"/>
                  </a:lnTo>
                  <a:lnTo>
                    <a:pt x="159824" y="89082"/>
                  </a:lnTo>
                  <a:lnTo>
                    <a:pt x="104803" y="172924"/>
                  </a:lnTo>
                  <a:lnTo>
                    <a:pt x="81222" y="136243"/>
                  </a:lnTo>
                  <a:lnTo>
                    <a:pt x="0" y="220085"/>
                  </a:lnTo>
                  <a:close/>
                </a:path>
              </a:pathLst>
            </a:cu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Freeform 42"/>
            <p:cNvSpPr/>
            <p:nvPr/>
          </p:nvSpPr>
          <p:spPr>
            <a:xfrm>
              <a:off x="9017324" y="2966744"/>
              <a:ext cx="1177993" cy="970113"/>
            </a:xfrm>
            <a:custGeom>
              <a:avLst/>
              <a:gdLst>
                <a:gd name="connsiteX0" fmla="*/ 0 w 267246"/>
                <a:gd name="connsiteY0" fmla="*/ 220085 h 220085"/>
                <a:gd name="connsiteX1" fmla="*/ 75982 w 267246"/>
                <a:gd name="connsiteY1" fmla="*/ 104803 h 220085"/>
                <a:gd name="connsiteX2" fmla="*/ 104803 w 267246"/>
                <a:gd name="connsiteY2" fmla="*/ 133623 h 220085"/>
                <a:gd name="connsiteX3" fmla="*/ 157204 w 267246"/>
                <a:gd name="connsiteY3" fmla="*/ 57641 h 220085"/>
                <a:gd name="connsiteX4" fmla="*/ 191265 w 267246"/>
                <a:gd name="connsiteY4" fmla="*/ 83842 h 220085"/>
                <a:gd name="connsiteX5" fmla="*/ 267246 w 267246"/>
                <a:gd name="connsiteY5" fmla="*/ 0 h 220085"/>
                <a:gd name="connsiteX6" fmla="*/ 193885 w 267246"/>
                <a:gd name="connsiteY6" fmla="*/ 120523 h 220085"/>
                <a:gd name="connsiteX7" fmla="*/ 159824 w 267246"/>
                <a:gd name="connsiteY7" fmla="*/ 89082 h 220085"/>
                <a:gd name="connsiteX8" fmla="*/ 104803 w 267246"/>
                <a:gd name="connsiteY8" fmla="*/ 172924 h 220085"/>
                <a:gd name="connsiteX9" fmla="*/ 81222 w 267246"/>
                <a:gd name="connsiteY9" fmla="*/ 136243 h 220085"/>
                <a:gd name="connsiteX10" fmla="*/ 0 w 267246"/>
                <a:gd name="connsiteY10" fmla="*/ 220085 h 22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7246" h="220085">
                  <a:moveTo>
                    <a:pt x="0" y="220085"/>
                  </a:moveTo>
                  <a:lnTo>
                    <a:pt x="75982" y="104803"/>
                  </a:lnTo>
                  <a:lnTo>
                    <a:pt x="104803" y="133623"/>
                  </a:lnTo>
                  <a:lnTo>
                    <a:pt x="157204" y="57641"/>
                  </a:lnTo>
                  <a:lnTo>
                    <a:pt x="191265" y="83842"/>
                  </a:lnTo>
                  <a:lnTo>
                    <a:pt x="267246" y="0"/>
                  </a:lnTo>
                  <a:lnTo>
                    <a:pt x="193885" y="120523"/>
                  </a:lnTo>
                  <a:lnTo>
                    <a:pt x="159824" y="89082"/>
                  </a:lnTo>
                  <a:lnTo>
                    <a:pt x="104803" y="172924"/>
                  </a:lnTo>
                  <a:lnTo>
                    <a:pt x="81222" y="136243"/>
                  </a:lnTo>
                  <a:lnTo>
                    <a:pt x="0" y="220085"/>
                  </a:lnTo>
                  <a:close/>
                </a:path>
              </a:pathLst>
            </a:custGeom>
            <a:solidFill>
              <a:srgbClr val="FFD9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Freeform 43"/>
            <p:cNvSpPr/>
            <p:nvPr/>
          </p:nvSpPr>
          <p:spPr>
            <a:xfrm>
              <a:off x="9492479" y="3877651"/>
              <a:ext cx="1177993" cy="970113"/>
            </a:xfrm>
            <a:custGeom>
              <a:avLst/>
              <a:gdLst>
                <a:gd name="connsiteX0" fmla="*/ 0 w 267246"/>
                <a:gd name="connsiteY0" fmla="*/ 220085 h 220085"/>
                <a:gd name="connsiteX1" fmla="*/ 75982 w 267246"/>
                <a:gd name="connsiteY1" fmla="*/ 104803 h 220085"/>
                <a:gd name="connsiteX2" fmla="*/ 104803 w 267246"/>
                <a:gd name="connsiteY2" fmla="*/ 133623 h 220085"/>
                <a:gd name="connsiteX3" fmla="*/ 157204 w 267246"/>
                <a:gd name="connsiteY3" fmla="*/ 57641 h 220085"/>
                <a:gd name="connsiteX4" fmla="*/ 191265 w 267246"/>
                <a:gd name="connsiteY4" fmla="*/ 83842 h 220085"/>
                <a:gd name="connsiteX5" fmla="*/ 267246 w 267246"/>
                <a:gd name="connsiteY5" fmla="*/ 0 h 220085"/>
                <a:gd name="connsiteX6" fmla="*/ 193885 w 267246"/>
                <a:gd name="connsiteY6" fmla="*/ 120523 h 220085"/>
                <a:gd name="connsiteX7" fmla="*/ 159824 w 267246"/>
                <a:gd name="connsiteY7" fmla="*/ 89082 h 220085"/>
                <a:gd name="connsiteX8" fmla="*/ 104803 w 267246"/>
                <a:gd name="connsiteY8" fmla="*/ 172924 h 220085"/>
                <a:gd name="connsiteX9" fmla="*/ 81222 w 267246"/>
                <a:gd name="connsiteY9" fmla="*/ 136243 h 220085"/>
                <a:gd name="connsiteX10" fmla="*/ 0 w 267246"/>
                <a:gd name="connsiteY10" fmla="*/ 220085 h 22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7246" h="220085">
                  <a:moveTo>
                    <a:pt x="0" y="220085"/>
                  </a:moveTo>
                  <a:lnTo>
                    <a:pt x="75982" y="104803"/>
                  </a:lnTo>
                  <a:lnTo>
                    <a:pt x="104803" y="133623"/>
                  </a:lnTo>
                  <a:lnTo>
                    <a:pt x="157204" y="57641"/>
                  </a:lnTo>
                  <a:lnTo>
                    <a:pt x="191265" y="83842"/>
                  </a:lnTo>
                  <a:lnTo>
                    <a:pt x="267246" y="0"/>
                  </a:lnTo>
                  <a:lnTo>
                    <a:pt x="193885" y="120523"/>
                  </a:lnTo>
                  <a:lnTo>
                    <a:pt x="159824" y="89082"/>
                  </a:lnTo>
                  <a:lnTo>
                    <a:pt x="104803" y="172924"/>
                  </a:lnTo>
                  <a:lnTo>
                    <a:pt x="81222" y="136243"/>
                  </a:lnTo>
                  <a:lnTo>
                    <a:pt x="0" y="220085"/>
                  </a:lnTo>
                  <a:close/>
                </a:path>
              </a:pathLst>
            </a:custGeom>
            <a:solidFill>
              <a:srgbClr val="FF418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31" name="TextBox 30"/>
          <p:cNvSpPr txBox="1"/>
          <p:nvPr/>
        </p:nvSpPr>
        <p:spPr>
          <a:xfrm>
            <a:off x="457202" y="16725"/>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Time, PTP and Security</a:t>
            </a:r>
            <a:endParaRPr lang="en-GB" sz="1200" b="1" i="1" dirty="0">
              <a:solidFill>
                <a:schemeClr val="bg1"/>
              </a:solidFill>
              <a:latin typeface="Proxima Nova Rg" panose="02000506030000020004" pitchFamily="50" charset="0"/>
            </a:endParaRPr>
          </a:p>
        </p:txBody>
      </p:sp>
    </p:spTree>
    <p:extLst>
      <p:ext uri="{BB962C8B-B14F-4D97-AF65-F5344CB8AC3E}">
        <p14:creationId xmlns:p14="http://schemas.microsoft.com/office/powerpoint/2010/main" val="39663124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500" tmFilter="0, 0; .2, .5; .8, .5; 1, 0"/>
                                        <p:tgtEl>
                                          <p:spTgt spid="64"/>
                                        </p:tgtEl>
                                      </p:cBhvr>
                                    </p:animEffect>
                                    <p:animScale>
                                      <p:cBhvr>
                                        <p:cTn id="7" dur="250" autoRev="1" fill="hold"/>
                                        <p:tgtEl>
                                          <p:spTgt spid="64"/>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500"/>
                                        <p:tgtEl>
                                          <p:spTgt spid="2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27" grpId="0" animBg="1"/>
      <p:bldP spid="26" grpId="0" animBg="1"/>
      <p:bldP spid="14" grpId="0" animBg="1"/>
      <p:bldP spid="30" grpId="0" animBg="1"/>
      <p:bldP spid="9" grpId="0"/>
      <p:bldP spid="11" grpId="0"/>
      <p:bldP spid="13" grpId="0"/>
      <p:bldP spid="15" grpId="0"/>
      <p:bldP spid="17"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827907"/>
            <a:ext cx="8898556" cy="553998"/>
          </a:xfrm>
        </p:spPr>
        <p:txBody>
          <a:bodyPr/>
          <a:lstStyle/>
          <a:p>
            <a:r>
              <a:rPr lang="en-GB" dirty="0"/>
              <a:t>IEEE 1588 Standard and Security</a:t>
            </a:r>
          </a:p>
        </p:txBody>
      </p:sp>
      <p:sp>
        <p:nvSpPr>
          <p:cNvPr id="4" name="Slide Number Placeholder 3"/>
          <p:cNvSpPr>
            <a:spLocks noGrp="1"/>
          </p:cNvSpPr>
          <p:nvPr>
            <p:ph type="sldNum" sz="quarter" idx="12"/>
          </p:nvPr>
        </p:nvSpPr>
        <p:spPr/>
        <p:txBody>
          <a:bodyPr/>
          <a:lstStyle/>
          <a:p>
            <a:fld id="{8FEEA40B-076F-44A8-A286-A3291E34A725}" type="slidenum">
              <a:rPr lang="en-GB" smtClean="0">
                <a:solidFill>
                  <a:prstClr val="black">
                    <a:tint val="75000"/>
                  </a:prstClr>
                </a:solidFill>
              </a:rPr>
              <a:pPr/>
              <a:t>9</a:t>
            </a:fld>
            <a:endParaRPr lang="en-GB">
              <a:solidFill>
                <a:prstClr val="black">
                  <a:tint val="75000"/>
                </a:prstClr>
              </a:solidFill>
            </a:endParaRPr>
          </a:p>
        </p:txBody>
      </p:sp>
      <p:sp>
        <p:nvSpPr>
          <p:cNvPr id="5" name="TextBox 4"/>
          <p:cNvSpPr txBox="1"/>
          <p:nvPr/>
        </p:nvSpPr>
        <p:spPr>
          <a:xfrm>
            <a:off x="457202" y="18000"/>
            <a:ext cx="3583549" cy="276999"/>
          </a:xfrm>
          <a:prstGeom prst="rect">
            <a:avLst/>
          </a:prstGeom>
          <a:noFill/>
        </p:spPr>
        <p:txBody>
          <a:bodyPr wrap="square" lIns="0" rtlCol="0">
            <a:spAutoFit/>
          </a:bodyPr>
          <a:lstStyle/>
          <a:p>
            <a:r>
              <a:rPr lang="en-GB" sz="1200" b="1" dirty="0">
                <a:solidFill>
                  <a:schemeClr val="bg1"/>
                </a:solidFill>
                <a:latin typeface="Proxima Nova Rg" panose="02000506030000020004" pitchFamily="50" charset="0"/>
              </a:rPr>
              <a:t>IEEE 1588 (PTP) Approach to Security</a:t>
            </a:r>
            <a:endParaRPr lang="en-GB" sz="1200" b="1" i="1" dirty="0">
              <a:solidFill>
                <a:schemeClr val="bg1"/>
              </a:solidFill>
              <a:latin typeface="Proxima Nova Rg" panose="02000506030000020004" pitchFamily="50" charset="0"/>
            </a:endParaRPr>
          </a:p>
        </p:txBody>
      </p:sp>
      <p:grpSp>
        <p:nvGrpSpPr>
          <p:cNvPr id="9" name="Group 8"/>
          <p:cNvGrpSpPr/>
          <p:nvPr/>
        </p:nvGrpSpPr>
        <p:grpSpPr>
          <a:xfrm>
            <a:off x="405456" y="1916927"/>
            <a:ext cx="3704289" cy="4304399"/>
            <a:chOff x="349011" y="1916927"/>
            <a:chExt cx="3704289" cy="4304399"/>
          </a:xfrm>
        </p:grpSpPr>
        <p:grpSp>
          <p:nvGrpSpPr>
            <p:cNvPr id="45" name="Group 44"/>
            <p:cNvGrpSpPr/>
            <p:nvPr/>
          </p:nvGrpSpPr>
          <p:grpSpPr>
            <a:xfrm>
              <a:off x="349011" y="5468541"/>
              <a:ext cx="3704289" cy="752785"/>
              <a:chOff x="3581400" y="4537713"/>
              <a:chExt cx="2409826" cy="752785"/>
            </a:xfrm>
          </p:grpSpPr>
          <p:pic>
            <p:nvPicPr>
              <p:cNvPr id="46" name="Picture 4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47" name="Rectangle 46"/>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7" name="Rectangle 36"/>
            <p:cNvSpPr/>
            <p:nvPr/>
          </p:nvSpPr>
          <p:spPr>
            <a:xfrm>
              <a:off x="401155" y="1916927"/>
              <a:ext cx="3600000" cy="36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39" name="Rectangle 38"/>
            <p:cNvSpPr/>
            <p:nvPr/>
          </p:nvSpPr>
          <p:spPr>
            <a:xfrm>
              <a:off x="401155" y="2067094"/>
              <a:ext cx="3600000" cy="2400657"/>
            </a:xfrm>
            <a:prstGeom prst="rect">
              <a:avLst/>
            </a:prstGeom>
          </p:spPr>
          <p:txBody>
            <a:bodyPr wrap="square" lIns="180000">
              <a:spAutoFit/>
            </a:bodyPr>
            <a:lstStyle/>
            <a:p>
              <a:r>
                <a:rPr lang="en-GB" sz="2400" dirty="0"/>
                <a:t>Physical security</a:t>
              </a:r>
              <a:endParaRPr lang="en-GB" dirty="0">
                <a:solidFill>
                  <a:schemeClr val="tx1">
                    <a:lumMod val="85000"/>
                    <a:lumOff val="15000"/>
                  </a:schemeClr>
                </a:solidFill>
              </a:endParaRPr>
            </a:p>
            <a:p>
              <a:endParaRPr lang="en-GB" dirty="0">
                <a:solidFill>
                  <a:schemeClr val="tx1">
                    <a:lumMod val="85000"/>
                    <a:lumOff val="15000"/>
                  </a:schemeClr>
                </a:solidFill>
              </a:endParaRPr>
            </a:p>
            <a:p>
              <a:r>
                <a:rPr lang="en-GB" dirty="0"/>
                <a:t>Prevention of access to cabling and equipment is outside the scope of the standard – but it is a risk e.g. insertion of different length cables can cause asymmetry and thus a constant time error.</a:t>
              </a:r>
            </a:p>
          </p:txBody>
        </p:sp>
        <p:sp>
          <p:nvSpPr>
            <p:cNvPr id="42" name="Rectangle 41"/>
            <p:cNvSpPr/>
            <p:nvPr/>
          </p:nvSpPr>
          <p:spPr>
            <a:xfrm>
              <a:off x="401155" y="2594490"/>
              <a:ext cx="3600000" cy="45719"/>
            </a:xfrm>
            <a:prstGeom prst="rect">
              <a:avLst/>
            </a:prstGeom>
            <a:solidFill>
              <a:srgbClr val="FF6D3A"/>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grpSp>
        <p:nvGrpSpPr>
          <p:cNvPr id="10" name="Group 9"/>
          <p:cNvGrpSpPr/>
          <p:nvPr/>
        </p:nvGrpSpPr>
        <p:grpSpPr>
          <a:xfrm>
            <a:off x="4181287" y="1916928"/>
            <a:ext cx="3802268" cy="4304398"/>
            <a:chOff x="3955543" y="1916928"/>
            <a:chExt cx="3802268" cy="4304398"/>
          </a:xfrm>
        </p:grpSpPr>
        <p:grpSp>
          <p:nvGrpSpPr>
            <p:cNvPr id="48" name="Group 47"/>
            <p:cNvGrpSpPr/>
            <p:nvPr/>
          </p:nvGrpSpPr>
          <p:grpSpPr>
            <a:xfrm>
              <a:off x="3955543" y="5468541"/>
              <a:ext cx="3802268" cy="752785"/>
              <a:chOff x="3581400" y="4537713"/>
              <a:chExt cx="2409826" cy="752785"/>
            </a:xfrm>
          </p:grpSpPr>
          <p:pic>
            <p:nvPicPr>
              <p:cNvPr id="49" name="Picture 48"/>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50" name="Rectangle 49"/>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6" name="Rectangle 35"/>
            <p:cNvSpPr/>
            <p:nvPr/>
          </p:nvSpPr>
          <p:spPr>
            <a:xfrm>
              <a:off x="4056677" y="1916928"/>
              <a:ext cx="3600000" cy="3600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40" name="Rectangle 39"/>
            <p:cNvSpPr/>
            <p:nvPr/>
          </p:nvSpPr>
          <p:spPr>
            <a:xfrm>
              <a:off x="4056677" y="2067094"/>
              <a:ext cx="3600000" cy="3200876"/>
            </a:xfrm>
            <a:prstGeom prst="rect">
              <a:avLst/>
            </a:prstGeom>
          </p:spPr>
          <p:txBody>
            <a:bodyPr wrap="square" lIns="180000">
              <a:spAutoFit/>
            </a:bodyPr>
            <a:lstStyle/>
            <a:p>
              <a:r>
                <a:rPr lang="en-GB" sz="2400" dirty="0"/>
                <a:t>Logical security</a:t>
              </a:r>
            </a:p>
            <a:p>
              <a:endParaRPr lang="en-GB" dirty="0">
                <a:solidFill>
                  <a:schemeClr val="tx1">
                    <a:lumMod val="85000"/>
                    <a:lumOff val="15000"/>
                  </a:schemeClr>
                </a:solidFill>
              </a:endParaRPr>
            </a:p>
            <a:p>
              <a:r>
                <a:rPr lang="en-GB" dirty="0"/>
                <a:t>This is covered in the standard.</a:t>
              </a:r>
            </a:p>
            <a:p>
              <a:endParaRPr lang="en-GB" sz="800" dirty="0"/>
            </a:p>
            <a:p>
              <a:r>
                <a:rPr lang="en-GB" dirty="0"/>
                <a:t>In the 2008 version of IEEE 1588 this was limited to an informative experimental Annex (K).</a:t>
              </a:r>
            </a:p>
            <a:p>
              <a:endParaRPr lang="en-GB" sz="800" dirty="0"/>
            </a:p>
            <a:p>
              <a:r>
                <a:rPr lang="en-GB" dirty="0"/>
                <a:t>As far as anyone knows, this has never been implemented and has been removed from the new version of the standard.</a:t>
              </a:r>
            </a:p>
          </p:txBody>
        </p:sp>
        <p:sp>
          <p:nvSpPr>
            <p:cNvPr id="43" name="Rectangle 42"/>
            <p:cNvSpPr/>
            <p:nvPr/>
          </p:nvSpPr>
          <p:spPr>
            <a:xfrm>
              <a:off x="4056677" y="2594490"/>
              <a:ext cx="3600000" cy="45719"/>
            </a:xfrm>
            <a:prstGeom prst="rect">
              <a:avLst/>
            </a:prstGeom>
            <a:solidFill>
              <a:srgbClr val="15B4BA"/>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grpSp>
        <p:nvGrpSpPr>
          <p:cNvPr id="11" name="Group 10"/>
          <p:cNvGrpSpPr/>
          <p:nvPr/>
        </p:nvGrpSpPr>
        <p:grpSpPr>
          <a:xfrm>
            <a:off x="8055097" y="1916929"/>
            <a:ext cx="3766217" cy="4304397"/>
            <a:chOff x="7964785" y="1916929"/>
            <a:chExt cx="3766217" cy="4304397"/>
          </a:xfrm>
        </p:grpSpPr>
        <p:grpSp>
          <p:nvGrpSpPr>
            <p:cNvPr id="51" name="Group 50"/>
            <p:cNvGrpSpPr/>
            <p:nvPr/>
          </p:nvGrpSpPr>
          <p:grpSpPr>
            <a:xfrm>
              <a:off x="7964785" y="5468541"/>
              <a:ext cx="3766217" cy="752785"/>
              <a:chOff x="3581400" y="4537713"/>
              <a:chExt cx="2409826" cy="752785"/>
            </a:xfrm>
          </p:grpSpPr>
          <p:pic>
            <p:nvPicPr>
              <p:cNvPr id="52" name="Picture 51"/>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l="13992" r="13955"/>
              <a:stretch/>
            </p:blipFill>
            <p:spPr>
              <a:xfrm>
                <a:off x="3581400" y="4537713"/>
                <a:ext cx="2409826" cy="752785"/>
              </a:xfrm>
              <a:prstGeom prst="rect">
                <a:avLst/>
              </a:prstGeom>
            </p:spPr>
          </p:pic>
          <p:sp>
            <p:nvSpPr>
              <p:cNvPr id="53" name="Rectangle 52"/>
              <p:cNvSpPr/>
              <p:nvPr/>
            </p:nvSpPr>
            <p:spPr>
              <a:xfrm>
                <a:off x="3667125" y="4639192"/>
                <a:ext cx="2200275" cy="5498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
          <p:nvSpPr>
            <p:cNvPr id="38" name="Rectangle 37"/>
            <p:cNvSpPr/>
            <p:nvPr/>
          </p:nvSpPr>
          <p:spPr>
            <a:xfrm>
              <a:off x="8047893" y="1916929"/>
              <a:ext cx="3600000" cy="36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sp>
          <p:nvSpPr>
            <p:cNvPr id="41" name="Rectangle 40"/>
            <p:cNvSpPr/>
            <p:nvPr/>
          </p:nvSpPr>
          <p:spPr>
            <a:xfrm>
              <a:off x="8047893" y="2067094"/>
              <a:ext cx="3600000" cy="2677656"/>
            </a:xfrm>
            <a:prstGeom prst="rect">
              <a:avLst/>
            </a:prstGeom>
          </p:spPr>
          <p:txBody>
            <a:bodyPr wrap="square" lIns="180000">
              <a:spAutoFit/>
            </a:bodyPr>
            <a:lstStyle/>
            <a:p>
              <a:r>
                <a:rPr lang="en-GB" sz="2400" dirty="0"/>
                <a:t>Multi-pronged approach</a:t>
              </a:r>
              <a:endParaRPr lang="en-GB" dirty="0">
                <a:solidFill>
                  <a:schemeClr val="tx1">
                    <a:lumMod val="85000"/>
                    <a:lumOff val="15000"/>
                  </a:schemeClr>
                </a:solidFill>
              </a:endParaRPr>
            </a:p>
            <a:p>
              <a:endParaRPr lang="en-GB" dirty="0">
                <a:solidFill>
                  <a:schemeClr val="tx1">
                    <a:lumMod val="85000"/>
                    <a:lumOff val="15000"/>
                  </a:schemeClr>
                </a:solidFill>
              </a:endParaRPr>
            </a:p>
            <a:p>
              <a:r>
                <a:rPr lang="en-GB" dirty="0"/>
                <a:t>In the new version of the standard a multi-pronged approach to security has been developed and is described in the informative Annex S.  All the prongs are optional – i.e. not required in a standard implementation.</a:t>
              </a:r>
            </a:p>
          </p:txBody>
        </p:sp>
        <p:sp>
          <p:nvSpPr>
            <p:cNvPr id="44" name="Rectangle 43"/>
            <p:cNvSpPr/>
            <p:nvPr/>
          </p:nvSpPr>
          <p:spPr>
            <a:xfrm>
              <a:off x="8047893" y="2594490"/>
              <a:ext cx="3600000" cy="4571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algn="ctr"/>
              <a:endParaRPr lang="en-GB"/>
            </a:p>
          </p:txBody>
        </p:sp>
      </p:grpSp>
    </p:spTree>
    <p:extLst>
      <p:ext uri="{BB962C8B-B14F-4D97-AF65-F5344CB8AC3E}">
        <p14:creationId xmlns:p14="http://schemas.microsoft.com/office/powerpoint/2010/main" val="17450664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F89549C-79A9-43B9-8B26-ED807A929DB7}" vid="{662F676C-2CE8-41CD-83BB-C897C8D40C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f8ce2643-5ea5-4247-9ca9-227c32766cc1">Comms Sessions</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ct:contentTypeSchema xmlns:ct="http://schemas.microsoft.com/office/2006/metadata/contentType" xmlns:ma="http://schemas.microsoft.com/office/2006/metadata/properties/metaAttributes" ct:_="" ma:_="" ma:contentTypeName="Document" ma:contentTypeID="0x0101002937936B35AC33419AE55A2BCC879C18" ma:contentTypeVersion="7" ma:contentTypeDescription="Create a new document." ma:contentTypeScope="" ma:versionID="029008eab84a7039a0f60121179ca60a">
  <xsd:schema xmlns:xsd="http://www.w3.org/2001/XMLSchema" xmlns:xs="http://www.w3.org/2001/XMLSchema" xmlns:p="http://schemas.microsoft.com/office/2006/metadata/properties" xmlns:ns2="02b33e7a-223b-4347-9070-d2d745689a6d" xmlns:ns3="f8ce2643-5ea5-4247-9ca9-227c32766cc1" targetNamespace="http://schemas.microsoft.com/office/2006/metadata/properties" ma:root="true" ma:fieldsID="3532f5d6c234cc557c7bd16f86c60d31" ns2:_="" ns3:_="">
    <xsd:import namespace="02b33e7a-223b-4347-9070-d2d745689a6d"/>
    <xsd:import namespace="f8ce2643-5ea5-4247-9ca9-227c32766cc1"/>
    <xsd:element name="properties">
      <xsd:complexType>
        <xsd:sequence>
          <xsd:element name="documentManagement">
            <xsd:complexType>
              <xsd:all>
                <xsd:element ref="ns2:SharedWithUsers" minOccurs="0"/>
                <xsd:element ref="ns2:SharedWithDetails" minOccurs="0"/>
                <xsd:element ref="ns2:_dlc_DocId" minOccurs="0"/>
                <xsd:element ref="ns2:_dlc_DocIdUrl" minOccurs="0"/>
                <xsd:element ref="ns2:_dlc_DocIdPersistId" minOccurs="0"/>
                <xsd:element ref="ns3:Category"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b33e7a-223b-4347-9070-d2d745689a6d" elementFormDefault="qualified">
    <xsd:import namespace="http://schemas.microsoft.com/office/2006/documentManagement/types"/>
    <xsd:import namespace="http://schemas.microsoft.com/office/infopath/2007/PartnerControls"/>
    <xsd:element name="SharedWithUsers" ma:index="8" nillable="true" ma:displayName="SharedWithUser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8ce2643-5ea5-4247-9ca9-227c32766cc1" elementFormDefault="qualified">
    <xsd:import namespace="http://schemas.microsoft.com/office/2006/documentManagement/types"/>
    <xsd:import namespace="http://schemas.microsoft.com/office/infopath/2007/PartnerControls"/>
    <xsd:element name="Category" ma:index="13" nillable="true" ma:displayName="Category" ma:default="Other" ma:format="Dropdown" ma:internalName="Category">
      <xsd:simpleType>
        <xsd:union memberTypes="dms:Text">
          <xsd:simpleType>
            <xsd:restriction base="dms:Choice">
              <xsd:enumeration value="Balanced Scorecard"/>
              <xsd:enumeration value="Comms Sessions"/>
              <xsd:enumeration value="Health and Well Being"/>
              <xsd:enumeration value="Other"/>
              <xsd:enumeration value="Pensions"/>
            </xsd:restriction>
          </xsd:simpleType>
        </xsd:unio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F1F37D-EF5B-48A3-99C7-0EC6C08D3FCD}">
  <ds:schemaRefs>
    <ds:schemaRef ds:uri="http://schemas.microsoft.com/office/2006/metadata/properties"/>
    <ds:schemaRef ds:uri="http://purl.org/dc/dcmitype/"/>
    <ds:schemaRef ds:uri="02b33e7a-223b-4347-9070-d2d745689a6d"/>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terms/"/>
    <ds:schemaRef ds:uri="f8ce2643-5ea5-4247-9ca9-227c32766cc1"/>
    <ds:schemaRef ds:uri="http://www.w3.org/XML/1998/namespace"/>
  </ds:schemaRefs>
</ds:datastoreItem>
</file>

<file path=customXml/itemProps2.xml><?xml version="1.0" encoding="utf-8"?>
<ds:datastoreItem xmlns:ds="http://schemas.openxmlformats.org/officeDocument/2006/customXml" ds:itemID="{E0541B2F-96B8-4AC1-A9A8-8A0D99D2995B}">
  <ds:schemaRefs>
    <ds:schemaRef ds:uri="http://schemas.microsoft.com/sharepoint/v3/contenttype/forms"/>
  </ds:schemaRefs>
</ds:datastoreItem>
</file>

<file path=customXml/itemProps3.xml><?xml version="1.0" encoding="utf-8"?>
<ds:datastoreItem xmlns:ds="http://schemas.openxmlformats.org/officeDocument/2006/customXml" ds:itemID="{18B575C7-CA79-4D4A-9393-EA2E1E320B82}">
  <ds:schemaRefs>
    <ds:schemaRef ds:uri="http://schemas.microsoft.com/sharepoint/events"/>
  </ds:schemaRefs>
</ds:datastoreItem>
</file>

<file path=customXml/itemProps4.xml><?xml version="1.0" encoding="utf-8"?>
<ds:datastoreItem xmlns:ds="http://schemas.openxmlformats.org/officeDocument/2006/customXml" ds:itemID="{F8DBA9CA-47A0-4966-ABEF-E7B5A31F5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b33e7a-223b-4347-9070-d2d745689a6d"/>
    <ds:schemaRef ds:uri="f8ce2643-5ea5-4247-9ca9-227c32766c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Calnex template</Template>
  <TotalTime>33278</TotalTime>
  <Words>2751</Words>
  <Application>Microsoft Office PowerPoint</Application>
  <PresentationFormat>Widescreen</PresentationFormat>
  <Paragraphs>450</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Proxima Nova Rg</vt:lpstr>
      <vt:lpstr>Office Theme</vt:lpstr>
      <vt:lpstr>IEEE 1588 security, MACsec and the possible effects on time accuracy</vt:lpstr>
      <vt:lpstr>Topics covered</vt:lpstr>
      <vt:lpstr>What is Cyber Security all about?</vt:lpstr>
      <vt:lpstr>A few notes on security …</vt:lpstr>
      <vt:lpstr>Keys and the Key Distribution Problem</vt:lpstr>
      <vt:lpstr>Common types of attacks</vt:lpstr>
      <vt:lpstr>Why Protect PTP?</vt:lpstr>
      <vt:lpstr>Possible consequences of compromised PTP</vt:lpstr>
      <vt:lpstr>IEEE 1588 Standard and Security</vt:lpstr>
      <vt:lpstr>1588Rev Security – the updated standard</vt:lpstr>
      <vt:lpstr>Prong A – Authentication TLV + Security Processing</vt:lpstr>
      <vt:lpstr>Immediate vs Delayed Processing</vt:lpstr>
      <vt:lpstr>Prong B – Transport: IPSec and MACSec</vt:lpstr>
      <vt:lpstr>What is MACsec?</vt:lpstr>
      <vt:lpstr>MACsec Concept</vt:lpstr>
      <vt:lpstr>Why do 1588 implementers care about MACsec?</vt:lpstr>
      <vt:lpstr>Timestamping and MACsec</vt:lpstr>
      <vt:lpstr>Prong C – Architecture Guidance</vt:lpstr>
      <vt:lpstr>Prong D – Monitoring and Management </vt:lpstr>
      <vt:lpstr>Summary and conclusions</vt:lpstr>
      <vt:lpstr>PowerPoint Presentation</vt:lpstr>
      <vt:lpstr>PowerPoint Presentation</vt:lpstr>
      <vt:lpstr>The MACsec standards</vt:lpstr>
      <vt:lpstr>1588 and MACsec</vt:lpstr>
      <vt:lpstr>MACsec Packet Structure</vt:lpstr>
      <vt:lpstr>MACsec Tag Contents</vt:lpstr>
      <vt:lpstr>MACsec key sharing and management</vt:lpstr>
      <vt:lpstr>PowerPoint Presentation</vt:lpstr>
    </vt:vector>
  </TitlesOfParts>
  <Company>Calnex Solutions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1588 security, MACsec and the possible effects on time accuracy</dc:title>
  <dc:creator>Eric Percival</dc:creator>
  <cp:lastModifiedBy>Tim Frost</cp:lastModifiedBy>
  <cp:revision>627</cp:revision>
  <cp:lastPrinted>2018-04-25T15:18:52Z</cp:lastPrinted>
  <dcterms:created xsi:type="dcterms:W3CDTF">2012-02-03T15:18:37Z</dcterms:created>
  <dcterms:modified xsi:type="dcterms:W3CDTF">2018-10-30T17:46:00Z</dcterms:modified>
  <cp:category>ITSF 2018 Presentation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0x0101002937936B35AC33419AE55A2BCC879C18</vt:lpwstr>
  </property>
</Properties>
</file>